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90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687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3701" y="786032"/>
            <a:ext cx="6166353" cy="44012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November 2019  Incident title: Drops HiPo#74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/>
            <a:r>
              <a:rPr lang="en-US" sz="1600" dirty="0" smtClean="0">
                <a:latin typeface="Calibri" panose="020F0502020204030204" pitchFamily="34" charset="0"/>
              </a:rPr>
              <a:t>While </a:t>
            </a:r>
            <a:r>
              <a:rPr lang="en-US" sz="1600" dirty="0">
                <a:latin typeface="Calibri" panose="020F0502020204030204" pitchFamily="34" charset="0"/>
              </a:rPr>
              <a:t>making up 12 1/4" bit, to near bit stabilizer with a double of 8-1/4” drill collars, lifting sub at elevators unscrewed from connection to 8 1/4'' drill collar and BHA(Bottom hole assembly) fell down to ground </a:t>
            </a:r>
            <a:r>
              <a:rPr lang="en-US" sz="1600" dirty="0" smtClean="0">
                <a:latin typeface="Calibri" panose="020F0502020204030204" pitchFamily="34" charset="0"/>
              </a:rPr>
              <a:t>in </a:t>
            </a:r>
            <a:r>
              <a:rPr lang="en-US" sz="1600" dirty="0">
                <a:latin typeface="Calibri" panose="020F0502020204030204" pitchFamily="34" charset="0"/>
              </a:rPr>
              <a:t>Cat walk </a:t>
            </a:r>
            <a:r>
              <a:rPr lang="en-US" sz="1600" dirty="0" smtClean="0">
                <a:latin typeface="Calibri" panose="020F0502020204030204" pitchFamily="34" charset="0"/>
              </a:rPr>
              <a:t>Area. No </a:t>
            </a:r>
            <a:r>
              <a:rPr lang="en-US" sz="1600" dirty="0">
                <a:latin typeface="Calibri" panose="020F0502020204030204" pitchFamily="34" charset="0"/>
              </a:rPr>
              <a:t>Injuries reported as red zone management was in place, but equipment damage reported.</a:t>
            </a:r>
          </a:p>
          <a:p>
            <a:pPr marL="0" indent="0" algn="just"/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establish a good communication among the workers.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procedures are clear, understood and followed.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complete task discussed and understood by the workers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Driller to ensure and confirm correct torque.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stay away from line of fire and make sure no one is in red </a:t>
            </a:r>
            <a:r>
              <a:rPr lang="en-US" sz="1600" dirty="0" smtClean="0">
                <a:latin typeface="Calibri" panose="020F0502020204030204" pitchFamily="34" charset="0"/>
              </a:rPr>
              <a:t>zone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36703"/>
            <a:ext cx="52578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FFFF00"/>
                </a:solidFill>
                <a:latin typeface="Arial" charset="0"/>
              </a:rPr>
              <a:t>TP or NTP </a:t>
            </a:r>
            <a:r>
              <a:rPr lang="en-US" sz="1600" b="1" u="sng" dirty="0" smtClean="0">
                <a:solidFill>
                  <a:srgbClr val="FFFF00"/>
                </a:solidFill>
                <a:latin typeface="Arial" charset="0"/>
              </a:rPr>
              <a:t>MUST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</a:rPr>
              <a:t> be </a:t>
            </a:r>
            <a:r>
              <a:rPr lang="en-US" sz="1600" b="1" dirty="0">
                <a:solidFill>
                  <a:srgbClr val="FFFF00"/>
                </a:solidFill>
                <a:latin typeface="Arial" charset="0"/>
              </a:rPr>
              <a:t>available at rig floor while making up BHA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502" y="60766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45" y="1174510"/>
            <a:ext cx="2760773" cy="2070579"/>
          </a:xfrm>
          <a:prstGeom prst="rect">
            <a:avLst/>
          </a:prstGeom>
        </p:spPr>
      </p:pic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8502650" y="1197429"/>
            <a:ext cx="336550" cy="544513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59859" y="5608014"/>
            <a:ext cx="2722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correct procedure and use appropriate tools 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9" b="10098"/>
          <a:stretch/>
        </p:blipFill>
        <p:spPr>
          <a:xfrm>
            <a:off x="7532945" y="3316399"/>
            <a:ext cx="1482724" cy="2220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54" y="3316399"/>
            <a:ext cx="1315171" cy="2220304"/>
          </a:xfrm>
          <a:prstGeom prst="rect">
            <a:avLst/>
          </a:prstGeom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382000" y="497625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there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adequate supervision for the critical tasks? 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carry out random self-verification of on going activities?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the crew are utilizing procedures/JSA?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crew knows the correct torque for the connection?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utilize review of CCTV footages during critical activities?</a:t>
            </a:r>
            <a:endParaRPr lang="en-US" sz="1600" i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-22" y="31462"/>
            <a:ext cx="9144022" cy="6466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Management </a:t>
            </a:r>
            <a:r>
              <a:rPr lang="en-GB" sz="3600" b="1" dirty="0">
                <a:latin typeface="+mj-lt"/>
              </a:rPr>
              <a:t>self audit 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46117"/>
            <a:ext cx="61109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Incident title: Drops HiPo#74</a:t>
            </a:r>
          </a:p>
        </p:txBody>
      </p:sp>
    </p:spTree>
    <p:extLst>
      <p:ext uri="{BB962C8B-B14F-4D97-AF65-F5344CB8AC3E}">
        <p14:creationId xmlns:p14="http://schemas.microsoft.com/office/powerpoint/2010/main" val="19507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DFC40F7-FB14-47CC-8859-DB0E127DDD50}"/>
</file>

<file path=customXml/itemProps2.xml><?xml version="1.0" encoding="utf-8"?>
<ds:datastoreItem xmlns:ds="http://schemas.openxmlformats.org/officeDocument/2006/customXml" ds:itemID="{20664349-07CF-40EE-9983-C90DFEE301E1}"/>
</file>

<file path=customXml/itemProps3.xml><?xml version="1.0" encoding="utf-8"?>
<ds:datastoreItem xmlns:ds="http://schemas.openxmlformats.org/officeDocument/2006/customXml" ds:itemID="{A463A67C-3120-41AA-B5D0-4001C52F3AF4}"/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484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101</cp:revision>
  <dcterms:created xsi:type="dcterms:W3CDTF">2016-03-28T05:48:29Z</dcterms:created>
  <dcterms:modified xsi:type="dcterms:W3CDTF">2020-05-03T11:14:30Z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