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77" r:id="rId2"/>
    <p:sldId id="37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88" autoAdjust="0"/>
  </p:normalViewPr>
  <p:slideViewPr>
    <p:cSldViewPr>
      <p:cViewPr varScale="1">
        <p:scale>
          <a:sx n="96" d="100"/>
          <a:sy n="96" d="100"/>
        </p:scale>
        <p:origin x="8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95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5649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45813" y="1149613"/>
            <a:ext cx="5869956" cy="47754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8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8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defRPr/>
            </a:pPr>
            <a:endParaRPr lang="en-GB" sz="1200" dirty="0">
              <a:latin typeface="Arial" charset="0"/>
              <a:cs typeface="Arial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Driver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Surveyor (passenger) were travelling in </a:t>
            </a: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Land Cruiser pick up </a:t>
            </a: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Jaleel main graded road towards Jaleel South west – C site, performing road survey </a:t>
            </a: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activity. The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driver lost control while negotiating a right-hand turn at the T and this resulted in the vehicle rolling over and resting on the drivers side. The Driver and Passenger received no injuries and managed to safely exit the vehicle. </a:t>
            </a:r>
            <a:endParaRPr lang="en-GB" sz="16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8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eaLnBrk="1" hangingPunct="1">
              <a:defRPr/>
            </a:pPr>
            <a:endParaRPr lang="en-US" sz="1100" dirty="0">
              <a:latin typeface="Arial" charset="0"/>
              <a:cs typeface="Tahoma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Always slow done when approaching a sharp bend or junction on a graded road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Always intervene with a driver if you feel that he does not drive safely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Always conduct proper TBT with drivers explaining the effects of bad weather and road conditions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Always ensure to report damaged / bad road conditions for repairs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81000" y="5755746"/>
            <a:ext cx="5105400" cy="3693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Always drive to the road conditions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9190EDD6-8F40-4194-9EFA-C8B2F6B3C70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73129" y="1110708"/>
            <a:ext cx="2763857" cy="2293388"/>
          </a:xfrm>
          <a:prstGeom prst="rect">
            <a:avLst/>
          </a:prstGeom>
          <a:ln w="22225">
            <a:noFill/>
          </a:ln>
        </p:spPr>
      </p:pic>
      <p:grpSp>
        <p:nvGrpSpPr>
          <p:cNvPr id="29" name="Group 131">
            <a:extLst>
              <a:ext uri="{FF2B5EF4-FFF2-40B4-BE49-F238E27FC236}">
                <a16:creationId xmlns:a16="http://schemas.microsoft.com/office/drawing/2014/main" id="{0FD3D764-7D01-45A7-BD62-7AE6F3110CB4}"/>
              </a:ext>
            </a:extLst>
          </p:cNvPr>
          <p:cNvGrpSpPr>
            <a:grpSpLocks/>
          </p:cNvGrpSpPr>
          <p:nvPr/>
        </p:nvGrpSpPr>
        <p:grpSpPr bwMode="auto">
          <a:xfrm>
            <a:off x="8520233" y="2859583"/>
            <a:ext cx="336550" cy="544513"/>
            <a:chOff x="3504" y="544"/>
            <a:chExt cx="2287" cy="1855"/>
          </a:xfrm>
        </p:grpSpPr>
        <p:sp>
          <p:nvSpPr>
            <p:cNvPr id="30" name="Line 129">
              <a:extLst>
                <a:ext uri="{FF2B5EF4-FFF2-40B4-BE49-F238E27FC236}">
                  <a16:creationId xmlns:a16="http://schemas.microsoft.com/office/drawing/2014/main" id="{09A4E1FD-7740-4EAE-BBB0-9AFE28A4EC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30">
              <a:extLst>
                <a:ext uri="{FF2B5EF4-FFF2-40B4-BE49-F238E27FC236}">
                  <a16:creationId xmlns:a16="http://schemas.microsoft.com/office/drawing/2014/main" id="{702B0145-3116-487E-AEBF-AAEC666D28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28" name="Picture 4">
            <a:extLst>
              <a:ext uri="{FF2B5EF4-FFF2-40B4-BE49-F238E27FC236}">
                <a16:creationId xmlns:a16="http://schemas.microsoft.com/office/drawing/2014/main" id="{4265EE9D-6A78-4F7E-B4EC-40EBFBC29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38364" y="3723177"/>
            <a:ext cx="2959823" cy="1949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Freeform 132">
            <a:extLst>
              <a:ext uri="{FF2B5EF4-FFF2-40B4-BE49-F238E27FC236}">
                <a16:creationId xmlns:a16="http://schemas.microsoft.com/office/drawing/2014/main" id="{591DE71D-2BDE-4DA1-865B-AF14FCAFE190}"/>
              </a:ext>
            </a:extLst>
          </p:cNvPr>
          <p:cNvSpPr>
            <a:spLocks/>
          </p:cNvSpPr>
          <p:nvPr/>
        </p:nvSpPr>
        <p:spPr bwMode="auto">
          <a:xfrm>
            <a:off x="8459908" y="5088452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1756" y="757843"/>
            <a:ext cx="60580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21st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December 2019 Incident 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HiPo#85 MVI 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026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3768" y="1125538"/>
            <a:ext cx="9067799" cy="45243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517525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that an effective system is in place and working to review driver performance meeting all SP 2000 requirements?</a:t>
            </a:r>
          </a:p>
          <a:p>
            <a:pPr marL="517525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that Tetra radio / Thuraya phone is available to effectively communicate &amp; manage journeys to remote locations or areas with no mobile coverage?</a:t>
            </a:r>
          </a:p>
          <a:p>
            <a:pPr marL="517525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the controls of driving in bad weather &amp; road conditions are discussed with drivers in TBT?</a:t>
            </a:r>
          </a:p>
          <a:p>
            <a:pPr marL="517525" lvl="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that bad road conditions are reported to appropriate PDO focal point and followed through for action closure?</a:t>
            </a:r>
          </a:p>
          <a:p>
            <a:pPr marL="517525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HEMP and all related documents related journey management are up to date and communicated?</a:t>
            </a: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</a:t>
            </a: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40072" y="874713"/>
            <a:ext cx="59522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21st December 2019 Incident title: HiPo#85 MVI 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6ADA11-D507-4AC8-8E0A-387E2EAD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73572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92347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7369CC9-9F0B-4D8E-A263-C65F19B7FD06}"/>
</file>

<file path=customXml/itemProps2.xml><?xml version="1.0" encoding="utf-8"?>
<ds:datastoreItem xmlns:ds="http://schemas.openxmlformats.org/officeDocument/2006/customXml" ds:itemID="{011712F5-805C-4919-A93D-91DA549989B5}"/>
</file>

<file path=customXml/itemProps3.xml><?xml version="1.0" encoding="utf-8"?>
<ds:datastoreItem xmlns:ds="http://schemas.openxmlformats.org/officeDocument/2006/customXml" ds:itemID="{2BA88B1D-F0E2-4898-8671-6DC763E1F3C2}"/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537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100</cp:revision>
  <dcterms:created xsi:type="dcterms:W3CDTF">2016-03-28T05:48:29Z</dcterms:created>
  <dcterms:modified xsi:type="dcterms:W3CDTF">2020-05-06T11:17:08Z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