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71" autoAdjust="0"/>
  </p:normalViewPr>
  <p:slideViewPr>
    <p:cSldViewPr>
      <p:cViewPr varScale="1">
        <p:scale>
          <a:sx n="116" d="100"/>
          <a:sy n="116" d="100"/>
        </p:scale>
        <p:origin x="146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9" y="0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345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9" y="8774345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84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9" y="0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6" y="4387173"/>
            <a:ext cx="5141850" cy="415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345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9" y="8774345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08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9876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160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76200" y="152400"/>
            <a:ext cx="8991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/>
              <a:t>Abraj Energy Services S.A.O.C, Rig </a:t>
            </a:r>
            <a:r>
              <a:rPr lang="en-US" sz="1800" b="1" dirty="0" smtClean="0"/>
              <a:t>113 </a:t>
            </a:r>
            <a:r>
              <a:rPr lang="en-US" sz="1800" b="1" dirty="0"/>
              <a:t>– </a:t>
            </a:r>
            <a:r>
              <a:rPr lang="en-US" sz="1800" b="1" dirty="0" smtClean="0"/>
              <a:t>LTI # 18, 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 November 2019</a:t>
            </a:r>
            <a:endParaRPr lang="en-US" sz="18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628" y="1005123"/>
            <a:ext cx="5943600" cy="45443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01.11.2019      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title: LTI 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?</a:t>
            </a:r>
          </a:p>
          <a:p>
            <a:pPr algn="just">
              <a:buFont typeface="Arial" charset="0"/>
              <a:buNone/>
              <a:defRPr/>
            </a:pP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1st November, 2019 @around 22:00 hours, after lowering the mast crew was securing the stand pipe vibrator hose. Floor-men secured the first hose but while securing the second </a:t>
            </a: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hose</a:t>
            </a:r>
            <a:r>
              <a:rPr lang="en-US" altLang="en-US" sz="14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hammer </a:t>
            </a: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union caught on substructure beam. Floor-man freed the hammer union by standing on the substructure beam and unlatched the lanyard to come out on rig floor. While coming out floor-man slipped and fell down to ground (Height: 3.4 meter).</a:t>
            </a:r>
          </a:p>
          <a:p>
            <a:pPr algn="just">
              <a:buFont typeface="Arial" charset="0"/>
              <a:buNone/>
              <a:defRPr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Floor-man evacuated to rig clinic where medic administrated first aid and transferred him by rig ambulance to Nizwa hospital for further treatment.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9063" lvl="0" indent="-119063">
              <a:spcBef>
                <a:spcPct val="20000"/>
              </a:spcBef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400" b="1" dirty="0">
                <a:solidFill>
                  <a:srgbClr val="333399"/>
                </a:solidFill>
                <a:latin typeface="+mj-lt"/>
              </a:rPr>
              <a:t>Your learning from this incident..</a:t>
            </a:r>
          </a:p>
          <a:p>
            <a:pPr>
              <a:defRPr/>
            </a:pPr>
            <a:endParaRPr lang="en-US" sz="1050" dirty="0" smtClean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Ensure </a:t>
            </a: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adequate lighting available in the workplace if required.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Always use empowerment to stop if  work is not </a:t>
            </a: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safe.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Ensure all required personnel to have working at height training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Always plan for non essential activities to be carried out during day light. </a:t>
            </a:r>
            <a:endParaRPr lang="en-US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sz="1050" dirty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35285" y="5691942"/>
            <a:ext cx="5943601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6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Ensure that lanyard is always tied off while </a:t>
            </a:r>
            <a:r>
              <a:rPr lang="en-US" altLang="en-US" sz="16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working at height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7" name="Picture Placeholder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734" y="1045860"/>
            <a:ext cx="2743200" cy="2057400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17650"/>
            <a:ext cx="965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Placeholder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276600"/>
            <a:ext cx="1752600" cy="2057400"/>
          </a:xfrm>
          <a:prstGeom prst="rect">
            <a:avLst/>
          </a:prstGeom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845" y="4029881"/>
            <a:ext cx="616656" cy="104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357" y="3483687"/>
            <a:ext cx="287632" cy="74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Group 131"/>
          <p:cNvGrpSpPr>
            <a:grpSpLocks/>
          </p:cNvGrpSpPr>
          <p:nvPr/>
        </p:nvGrpSpPr>
        <p:grpSpPr bwMode="auto">
          <a:xfrm>
            <a:off x="8307029" y="2341364"/>
            <a:ext cx="336550" cy="544513"/>
            <a:chOff x="3504" y="544"/>
            <a:chExt cx="2287" cy="1855"/>
          </a:xfrm>
        </p:grpSpPr>
        <p:sp>
          <p:nvSpPr>
            <p:cNvPr id="2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0" name="Freeform 132"/>
          <p:cNvSpPr>
            <a:spLocks/>
          </p:cNvSpPr>
          <p:nvPr/>
        </p:nvSpPr>
        <p:spPr bwMode="auto">
          <a:xfrm>
            <a:off x="7285038" y="466129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31" name="Group 84"/>
          <p:cNvGrpSpPr>
            <a:grpSpLocks/>
          </p:cNvGrpSpPr>
          <p:nvPr/>
        </p:nvGrpSpPr>
        <p:grpSpPr bwMode="auto">
          <a:xfrm>
            <a:off x="7848601" y="3276600"/>
            <a:ext cx="1259114" cy="2057399"/>
            <a:chOff x="2290" y="2546"/>
            <a:chExt cx="646" cy="601"/>
          </a:xfrm>
        </p:grpSpPr>
        <p:sp>
          <p:nvSpPr>
            <p:cNvPr id="32" name="Oval 81"/>
            <p:cNvSpPr>
              <a:spLocks noChangeAspect="1" noChangeArrowheads="1"/>
            </p:cNvSpPr>
            <p:nvPr/>
          </p:nvSpPr>
          <p:spPr bwMode="auto">
            <a:xfrm>
              <a:off x="2329" y="2563"/>
              <a:ext cx="567" cy="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1577" tIns="45789" rIns="91577" bIns="45789" anchor="ctr"/>
            <a:lstStyle/>
            <a:p>
              <a:endParaRPr lang="en-US"/>
            </a:p>
          </p:txBody>
        </p:sp>
        <p:pic>
          <p:nvPicPr>
            <p:cNvPr id="33" name="Picture 82" descr="working at height (PDO)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0" y="2546"/>
              <a:ext cx="646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Rectangle 18"/>
          <p:cNvSpPr/>
          <p:nvPr/>
        </p:nvSpPr>
        <p:spPr>
          <a:xfrm>
            <a:off x="7899400" y="5507339"/>
            <a:ext cx="1310454" cy="315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100" dirty="0" smtClean="0">
                <a:latin typeface="+mn-lt"/>
                <a:cs typeface="Arial" charset="0"/>
              </a:rPr>
              <a:t>Follow LSR</a:t>
            </a:r>
            <a:endParaRPr lang="en-US" sz="1100" dirty="0">
              <a:latin typeface="+mn-lt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78973" y="5439818"/>
            <a:ext cx="131045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100" dirty="0" smtClean="0">
                <a:latin typeface="+mn-lt"/>
                <a:cs typeface="Arial" charset="0"/>
              </a:rPr>
              <a:t>Lanyard anchored with pad-eye</a:t>
            </a:r>
            <a:endParaRPr lang="en-US" sz="1100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43198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there is sufficient light for night rig move activities?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while working at height crew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members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always tie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off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their lanyard?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plan night rig move activities with your supervisors?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carry out random self-verification of on going activities?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carry out self-verification of Management of change system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791579"/>
            <a:ext cx="57846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01.11.2019   Incident title 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92352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E11451-330E-46D6-973B-A02A7BD86A38}"/>
</file>

<file path=customXml/itemProps2.xml><?xml version="1.0" encoding="utf-8"?>
<ds:datastoreItem xmlns:ds="http://schemas.openxmlformats.org/officeDocument/2006/customXml" ds:itemID="{417CDCFD-C2C6-4ECC-85D9-E8AEE3BFF834}"/>
</file>

<file path=customXml/itemProps3.xml><?xml version="1.0" encoding="utf-8"?>
<ds:datastoreItem xmlns:ds="http://schemas.openxmlformats.org/officeDocument/2006/customXml" ds:itemID="{ACF46C6F-070D-40A4-B21F-D63FE5060A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9502</TotalTime>
  <Words>512</Words>
  <Application>Microsoft Office PowerPoint</Application>
  <PresentationFormat>On-screen Show (4:3)</PresentationFormat>
  <Paragraphs>57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Morrow, Fulton MSE32</cp:lastModifiedBy>
  <cp:revision>755</cp:revision>
  <cp:lastPrinted>2019-11-20T07:40:48Z</cp:lastPrinted>
  <dcterms:created xsi:type="dcterms:W3CDTF">2001-05-03T06:07:08Z</dcterms:created>
  <dcterms:modified xsi:type="dcterms:W3CDTF">2020-05-18T10:53:52Z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