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5A939-C046-41CB-9F99-46E15AF9A0FA}" type="datetimeFigureOut">
              <a:rPr lang="en-US" smtClean="0"/>
              <a:t>25/10/2020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74F0B-15BB-49AC-A36F-7F87204D87DE}" type="slidenum">
              <a:rPr lang="en-US" smtClean="0"/>
              <a:t>‹#›</a:t>
            </a:fld>
            <a:endParaRPr lang="en-US"/>
          </a:p>
        </p:txBody>
      </p:sp>
    </p:spTree>
    <p:extLst>
      <p:ext uri="{BB962C8B-B14F-4D97-AF65-F5344CB8AC3E}">
        <p14:creationId xmlns:p14="http://schemas.microsoft.com/office/powerpoint/2010/main" val="63834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a:spcBef>
                <a:spcPct val="50000"/>
              </a:spcBef>
            </a:pPr>
            <a:endParaRPr lang="en-US" dirty="0">
              <a:latin typeface="Arial" charset="0"/>
              <a:cs typeface="Arial" charset="0"/>
            </a:endParaRPr>
          </a:p>
          <a:p>
            <a:pPr>
              <a:spcBef>
                <a:spcPct val="50000"/>
              </a:spcBef>
            </a:pPr>
            <a:endParaRPr lang="en-US" dirty="0">
              <a:latin typeface="Arial" charset="0"/>
              <a:cs typeface="Arial" charset="0"/>
            </a:endParaRPr>
          </a:p>
          <a:p>
            <a:pPr>
              <a:spcBef>
                <a:spcPct val="50000"/>
              </a:spcBef>
            </a:pPr>
            <a:r>
              <a:rPr lang="en-US" sz="1200" b="1" kern="1200" dirty="0">
                <a:solidFill>
                  <a:srgbClr val="58595B"/>
                </a:solidFill>
                <a:latin typeface="+mn-lt"/>
                <a:ea typeface="Times New Roman" panose="02020603050405020304" pitchFamily="18" charset="0"/>
                <a:cs typeface="+mn-cs"/>
              </a:rPr>
              <a:t>Description of the incident: </a:t>
            </a:r>
            <a:endParaRPr lang="en-US" dirty="0">
              <a:latin typeface="Arial" charset="0"/>
              <a:cs typeface="Arial" charset="0"/>
            </a:endParaRPr>
          </a:p>
          <a:p>
            <a:pPr>
              <a:spcBef>
                <a:spcPct val="50000"/>
              </a:spcBef>
            </a:pPr>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a:t>
            </a:r>
            <a:r>
              <a:rPr lang="en-US" dirty="0">
                <a:solidFill>
                  <a:srgbClr val="0070C0"/>
                </a:solidFill>
                <a:latin typeface="Arial" charset="0"/>
                <a:cs typeface="Arial" charset="0"/>
              </a:rPr>
              <a:t>.</a:t>
            </a:r>
            <a:r>
              <a:rPr lang="en-US" baseline="0" dirty="0">
                <a:solidFill>
                  <a:srgbClr val="0070C0"/>
                </a:solidFill>
                <a:latin typeface="Arial" charset="0"/>
                <a:cs typeface="Arial" charset="0"/>
              </a:rPr>
              <a:t> </a:t>
            </a:r>
          </a:p>
          <a:p>
            <a:pPr>
              <a:spcBef>
                <a:spcPct val="50000"/>
              </a:spcBef>
            </a:pP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04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tabLst>
                <a:tab pos="107950" algn="l"/>
              </a:tabLst>
            </a:pPr>
            <a:r>
              <a:rPr lang="en-GB" altLang="zh-CN" sz="1600" b="1" kern="1200" dirty="0">
                <a:solidFill>
                  <a:srgbClr val="58595B"/>
                </a:solidFill>
                <a:latin typeface="+mn-lt"/>
                <a:ea typeface="Times New Roman" panose="02020603050405020304" pitchFamily="18" charset="0"/>
                <a:cs typeface="+mn-cs"/>
              </a:rPr>
              <a:t>Why it happened</a:t>
            </a:r>
            <a:endParaRPr lang="en-US" altLang="zh-CN" sz="16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600" dirty="0">
                <a:solidFill>
                  <a:srgbClr val="58595B"/>
                </a:solidFill>
                <a:ea typeface="Times New Roman" panose="02020603050405020304" pitchFamily="18" charset="0"/>
              </a:rPr>
              <a:t>Describe here the:</a:t>
            </a:r>
            <a:endParaRPr lang="en-US" altLang="zh-CN" sz="1600" dirty="0"/>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Immediate causes of the incident; and</a:t>
            </a:r>
            <a:endParaRPr lang="en-US" altLang="zh-CN" sz="10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Lessons Learned: </a:t>
            </a:r>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dirty="0"/>
          </a:p>
          <a:p>
            <a:r>
              <a:rPr lang="en-US" b="1" dirty="0"/>
              <a:t>Contract managers: </a:t>
            </a:r>
            <a:r>
              <a:rPr lang="en-US" dirty="0"/>
              <a:t>Must review their risk assessment for this task capturing all points raised as a minimum and provide assurance to Contract</a:t>
            </a:r>
            <a:r>
              <a:rPr lang="en-US" baseline="0" dirty="0"/>
              <a:t> Holders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46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AAA0A9-806B-428F-BD23-885680BED5F7}" type="datetime1">
              <a:rPr lang="en-US" smtClean="0"/>
              <a:t>25/10/2020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4413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D04885-0E91-407B-B2E8-FE4B274D3F3A}" type="datetime1">
              <a:rPr lang="en-US" smtClean="0"/>
              <a:t>25/10/2020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8614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8EB2B-E8F7-4F93-B81E-CB53FEE69DBC}" type="datetime1">
              <a:rPr lang="en-US" smtClean="0"/>
              <a:t>25/10/2020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1888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3442C-FFEB-45CB-AB2A-1EAACB953DDD}" type="datetime1">
              <a:rPr lang="en-US" smtClean="0"/>
              <a:t>25/10/2020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6179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AD94AC-5182-4414-A0D8-965C5520C549}" type="datetime1">
              <a:rPr lang="en-US" smtClean="0"/>
              <a:t>25/10/2020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1738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23400-58B3-44D4-975A-B23AEB15F3DD}" type="datetime1">
              <a:rPr lang="en-US" smtClean="0"/>
              <a:t>25/10/2020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2892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BBE7F-647D-4592-AA88-09B33B19E668}" type="datetime1">
              <a:rPr lang="en-US" smtClean="0"/>
              <a:t>25/10/2020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63797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A6A87-052F-479F-9589-D8E692424D85}" type="datetime1">
              <a:rPr lang="en-US" smtClean="0"/>
              <a:t>25/10/2020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95659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0E254-5F18-4A7D-9049-40419775D6C7}" type="datetime1">
              <a:rPr lang="en-US" smtClean="0"/>
              <a:t>25/10/2020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9218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51F600-5AD5-4D85-8DB9-B4EDD86C3219}" type="datetime1">
              <a:rPr lang="en-US" smtClean="0"/>
              <a:t>25/10/2020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9494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81A5A-AF62-49C2-BF17-6CD8C8770995}" type="datetime1">
              <a:rPr lang="en-US" smtClean="0"/>
              <a:t>25/10/2020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00044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5C446-164D-43A1-96F3-D566A799B82B}" type="datetime1">
              <a:rPr lang="en-US" smtClean="0"/>
              <a:t>25/10/2020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1"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37426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a:spLocks noGrp="1"/>
          </p:cNvSpPr>
          <p:nvPr>
            <p:ph type="title"/>
          </p:nvPr>
        </p:nvSpPr>
        <p:spPr>
          <a:xfrm>
            <a:off x="365458" y="0"/>
            <a:ext cx="11826541" cy="801238"/>
          </a:xfrm>
          <a:solidFill>
            <a:srgbClr val="FFFF00"/>
          </a:solidFill>
        </p:spPr>
        <p:txBody>
          <a:bodyPr>
            <a:noAutofit/>
          </a:bodyPr>
          <a:lstStyle/>
          <a:p>
            <a:pPr algn="ctr"/>
            <a:r>
              <a:rPr lang="en-GB" sz="2800" dirty="0"/>
              <a:t>Learning From Incident  </a:t>
            </a:r>
            <a:br>
              <a:rPr lang="en-GB" sz="2800" dirty="0"/>
            </a:br>
            <a:r>
              <a:rPr lang="en-GB" sz="2800" b="1" dirty="0"/>
              <a:t>Awareness Alert </a:t>
            </a:r>
          </a:p>
        </p:txBody>
      </p:sp>
      <p:sp>
        <p:nvSpPr>
          <p:cNvPr id="22" name="Rectangle 21"/>
          <p:cNvSpPr>
            <a:spLocks noChangeArrowheads="1"/>
          </p:cNvSpPr>
          <p:nvPr/>
        </p:nvSpPr>
        <p:spPr bwMode="auto">
          <a:xfrm>
            <a:off x="477897" y="1928779"/>
            <a:ext cx="714572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Target audience for this alert</a:t>
            </a:r>
            <a:endParaRPr kumimoji="0" lang="en-US" alt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600" b="0" i="0" u="none" strike="noStrike" kern="1200" cap="none" spc="0" normalizeH="0" baseline="0" noProof="0" dirty="0">
              <a:ln>
                <a:noFill/>
              </a:ln>
              <a:solidFill>
                <a:srgbClr val="58595B"/>
              </a:solidFill>
              <a:effectLst/>
              <a:uLnTx/>
              <a:uFillTx/>
              <a:latin typeface="Calibri Light" panose="020F0302020204030204"/>
              <a:cs typeface="+mn-cs"/>
            </a:endParaRPr>
          </a:p>
          <a:p>
            <a:r>
              <a:rPr lang="en-US" sz="1600" dirty="0">
                <a:solidFill>
                  <a:srgbClr val="58595B"/>
                </a:solidFill>
                <a:latin typeface="Calibri Light" panose="020F0302020204030204"/>
              </a:rPr>
              <a:t>Construction, Drilling, Operations ,Engineering, Exploration, Project and Logistic.  </a:t>
            </a:r>
          </a:p>
          <a:p>
            <a:pPr marL="0" marR="0" lvl="0" indent="0" algn="l" defTabSz="914400" rtl="0" eaLnBrk="0" fontAlgn="base" latinLnBrk="0" hangingPunct="0">
              <a:lnSpc>
                <a:spcPct val="100000"/>
              </a:lnSpc>
              <a:spcBef>
                <a:spcPct val="0"/>
              </a:spcBef>
              <a:spcAft>
                <a:spcPct val="0"/>
              </a:spcAft>
              <a:buClrTx/>
              <a:buSzTx/>
              <a:tabLst>
                <a:tab pos="107950" algn="l"/>
              </a:tabLst>
              <a:defRPr/>
            </a:pPr>
            <a:endParaRPr kumimoji="0" lang="en-US" altLang="zh-CN" sz="1600" b="0" i="0" u="none" strike="noStrike" kern="1200" cap="none" spc="0" normalizeH="0" baseline="0" noProof="0" dirty="0">
              <a:ln>
                <a:noFill/>
              </a:ln>
              <a:solidFill>
                <a:prstClr val="black"/>
              </a:solidFill>
              <a:effectLst/>
              <a:uLnTx/>
              <a:uFillTx/>
              <a:latin typeface="Calibri Light" panose="020F0302020204030204"/>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600" b="1" i="0" u="none" strike="noStrike" kern="1200" cap="none" spc="0" normalizeH="0" baseline="0" noProof="0" dirty="0">
                <a:ln>
                  <a:noFill/>
                </a:ln>
                <a:solidFill>
                  <a:srgbClr val="58595B"/>
                </a:solidFill>
                <a:effectLst/>
                <a:uLnTx/>
                <a:uFillTx/>
                <a:latin typeface="Calibri Light" panose="020F0302020204030204"/>
                <a:cs typeface="+mn-cs"/>
              </a:rPr>
              <a:t> </a:t>
            </a:r>
            <a:r>
              <a:rPr kumimoji="0" 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Description of the incident: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600" b="0"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r>
              <a:rPr lang="en-US" sz="1600" dirty="0">
                <a:solidFill>
                  <a:srgbClr val="58595B"/>
                </a:solidFill>
                <a:latin typeface="Calibri Light" panose="020F0302020204030204"/>
              </a:rPr>
              <a:t>A crew was offloading palletized wooden boxes out of the 40-foot container loaded on a flatbed truck. In absence of the right machine, the crew decided to use a regular forklift and synthetic web slings to drag the boxes out of the container where one end of the sling was attached to the forklift mast and the other end was looped around blocks at the bottom of the wooden pallets. After offloading 5 boxes, the crew decided to drag the last 2 palletized boxes together at the same time. At this point, the flagman was standing outside of the truck and in close proximity (1.5m) from the back end of the flatbed trailer. As the forklift backed up and the boxes moved for about 2m, the blocks on the pallets got dislodged under tension, propelled towards the forklift and struck the flagman in the head</a:t>
            </a:r>
            <a:r>
              <a:rPr lang="en-US" sz="1050" dirty="0"/>
              <a:t>.</a:t>
            </a:r>
            <a:endParaRPr lang="en-GB" altLang="zh-CN" sz="1050" dirty="0">
              <a:solidFill>
                <a:srgbClr val="58595B"/>
              </a:solidFill>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90472064"/>
              </p:ext>
            </p:extLst>
          </p:nvPr>
        </p:nvGraphicFramePr>
        <p:xfrm>
          <a:off x="404325" y="833801"/>
          <a:ext cx="11787675" cy="821014"/>
        </p:xfrm>
        <a:graphic>
          <a:graphicData uri="http://schemas.openxmlformats.org/drawingml/2006/table">
            <a:tbl>
              <a:tblPr firstRow="1" bandRow="1">
                <a:tableStyleId>{5C22544A-7EE6-4342-B048-85BDC9FD1C3A}</a:tableStyleId>
              </a:tblPr>
              <a:tblGrid>
                <a:gridCol w="2343331">
                  <a:extLst>
                    <a:ext uri="{9D8B030D-6E8A-4147-A177-3AD203B41FA5}">
                      <a16:colId xmlns:a16="http://schemas.microsoft.com/office/drawing/2014/main" val="4136576419"/>
                    </a:ext>
                  </a:extLst>
                </a:gridCol>
                <a:gridCol w="3257182">
                  <a:extLst>
                    <a:ext uri="{9D8B030D-6E8A-4147-A177-3AD203B41FA5}">
                      <a16:colId xmlns:a16="http://schemas.microsoft.com/office/drawing/2014/main" val="425046032"/>
                    </a:ext>
                  </a:extLst>
                </a:gridCol>
                <a:gridCol w="1844253">
                  <a:extLst>
                    <a:ext uri="{9D8B030D-6E8A-4147-A177-3AD203B41FA5}">
                      <a16:colId xmlns:a16="http://schemas.microsoft.com/office/drawing/2014/main" val="4255786960"/>
                    </a:ext>
                  </a:extLst>
                </a:gridCol>
                <a:gridCol w="4342909">
                  <a:extLst>
                    <a:ext uri="{9D8B030D-6E8A-4147-A177-3AD203B41FA5}">
                      <a16:colId xmlns:a16="http://schemas.microsoft.com/office/drawing/2014/main" val="2009492886"/>
                    </a:ext>
                  </a:extLst>
                </a:gridCol>
              </a:tblGrid>
              <a:tr h="410507">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Alert NO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FF0000"/>
                          </a:solidFill>
                          <a:effectLst/>
                          <a:latin typeface="+mn-lt"/>
                          <a:ea typeface="Times New Roman" panose="02020603050405020304" pitchFamily="18" charset="0"/>
                          <a:cs typeface="+mn-cs"/>
                        </a:rPr>
                        <a:t>External Alert _OQ _0121102020</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Pattern</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dirty="0">
                          <a:ln>
                            <a:noFill/>
                          </a:ln>
                          <a:solidFill>
                            <a:srgbClr val="58595B"/>
                          </a:solidFill>
                          <a:effectLst/>
                          <a:latin typeface="+mn-lt"/>
                          <a:ea typeface="Times New Roman" panose="02020603050405020304" pitchFamily="18" charset="0"/>
                          <a:cs typeface="+mn-cs"/>
                        </a:rPr>
                        <a:t>Lifting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6748105"/>
                  </a:ext>
                </a:extLst>
              </a:tr>
              <a:tr h="410507">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Date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dirty="0">
                          <a:ln>
                            <a:noFill/>
                          </a:ln>
                          <a:solidFill>
                            <a:srgbClr val="58595B"/>
                          </a:solidFill>
                          <a:effectLst/>
                          <a:latin typeface="+mn-lt"/>
                          <a:ea typeface="Times New Roman" panose="02020603050405020304" pitchFamily="18" charset="0"/>
                          <a:cs typeface="+mn-cs"/>
                        </a:rPr>
                        <a:t> 29</a:t>
                      </a:r>
                      <a:r>
                        <a:rPr kumimoji="0" lang="en-US" sz="1400" b="1" i="0" u="none" strike="noStrike" kern="1200" cap="none" normalizeH="0" baseline="30000" dirty="0">
                          <a:ln>
                            <a:noFill/>
                          </a:ln>
                          <a:solidFill>
                            <a:srgbClr val="58595B"/>
                          </a:solidFill>
                          <a:effectLst/>
                          <a:latin typeface="+mn-lt"/>
                          <a:ea typeface="Times New Roman" panose="02020603050405020304" pitchFamily="18" charset="0"/>
                          <a:cs typeface="+mn-cs"/>
                        </a:rPr>
                        <a:t>th</a:t>
                      </a:r>
                      <a:r>
                        <a:rPr kumimoji="0" lang="en-US" sz="1400" b="1" i="0" u="none" strike="noStrike" kern="1200" cap="none" normalizeH="0" baseline="0" dirty="0">
                          <a:ln>
                            <a:noFill/>
                          </a:ln>
                          <a:solidFill>
                            <a:srgbClr val="58595B"/>
                          </a:solidFill>
                          <a:effectLst/>
                          <a:latin typeface="+mn-lt"/>
                          <a:ea typeface="Times New Roman" panose="02020603050405020304" pitchFamily="18" charset="0"/>
                          <a:cs typeface="+mn-cs"/>
                        </a:rPr>
                        <a:t> September 2020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Directorate</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6305567"/>
                  </a:ext>
                </a:extLst>
              </a:tr>
            </a:tbl>
          </a:graphicData>
        </a:graphic>
      </p:graphicFrame>
      <p:pic>
        <p:nvPicPr>
          <p:cNvPr id="3" name="Picture 2"/>
          <p:cNvPicPr>
            <a:picLocks noChangeAspect="1"/>
          </p:cNvPicPr>
          <p:nvPr/>
        </p:nvPicPr>
        <p:blipFill>
          <a:blip r:embed="rId3"/>
          <a:stretch>
            <a:fillRect/>
          </a:stretch>
        </p:blipFill>
        <p:spPr>
          <a:xfrm>
            <a:off x="8460828" y="1718131"/>
            <a:ext cx="2963917" cy="2015618"/>
          </a:xfrm>
          <a:prstGeom prst="rect">
            <a:avLst/>
          </a:prstGeom>
        </p:spPr>
      </p:pic>
      <p:pic>
        <p:nvPicPr>
          <p:cNvPr id="4" name="Picture 3"/>
          <p:cNvPicPr>
            <a:picLocks noChangeAspect="1"/>
          </p:cNvPicPr>
          <p:nvPr/>
        </p:nvPicPr>
        <p:blipFill>
          <a:blip r:embed="rId4"/>
          <a:stretch>
            <a:fillRect/>
          </a:stretch>
        </p:blipFill>
        <p:spPr>
          <a:xfrm>
            <a:off x="8481859" y="3797065"/>
            <a:ext cx="2942886" cy="2237938"/>
          </a:xfrm>
          <a:prstGeom prst="rect">
            <a:avLst/>
          </a:prstGeom>
        </p:spPr>
      </p:pic>
    </p:spTree>
    <p:extLst>
      <p:ext uri="{BB962C8B-B14F-4D97-AF65-F5344CB8AC3E}">
        <p14:creationId xmlns:p14="http://schemas.microsoft.com/office/powerpoint/2010/main" val="378429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1 (2020)</a:t>
            </a:r>
          </a:p>
        </p:txBody>
      </p:sp>
      <p:sp>
        <p:nvSpPr>
          <p:cNvPr id="5" name="Rectangle 4"/>
          <p:cNvSpPr/>
          <p:nvPr/>
        </p:nvSpPr>
        <p:spPr>
          <a:xfrm>
            <a:off x="417236" y="1167777"/>
            <a:ext cx="11722985" cy="29238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Why it happened:</a:t>
            </a:r>
            <a:endParaRPr kumimoji="0" lang="en-US" altLang="zh-CN"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eaLnBrk="0" fontAlgn="base" hangingPunct="0">
              <a:spcBef>
                <a:spcPct val="0"/>
              </a:spcBef>
              <a:spcAft>
                <a:spcPct val="0"/>
              </a:spcAft>
              <a:tabLst>
                <a:tab pos="107950" algn="l"/>
              </a:tabLst>
            </a:pPr>
            <a:r>
              <a:rPr lang="en-US" sz="1600" dirty="0">
                <a:solidFill>
                  <a:srgbClr val="58595B"/>
                </a:solidFill>
                <a:latin typeface="Calibri Light" panose="020F0302020204030204"/>
              </a:rPr>
              <a:t>Attempting to pull two pallets by the pallet blocks on the leading </a:t>
            </a:r>
            <a:r>
              <a:rPr lang="en-US" sz="1600" dirty="0">
                <a:solidFill>
                  <a:srgbClr val="58595B"/>
                </a:solidFill>
                <a:latin typeface="Calibri Light" panose="020F0302020204030204"/>
              </a:rPr>
              <a:t>edge using a forklift which</a:t>
            </a:r>
            <a:r>
              <a:rPr lang="en-US" sz="1600" dirty="0">
                <a:solidFill>
                  <a:srgbClr val="58595B"/>
                </a:solidFill>
                <a:latin typeface="Calibri Light" panose="020F0302020204030204"/>
              </a:rPr>
              <a:t> would only be held in by the securing nails</a:t>
            </a:r>
            <a:r>
              <a:rPr lang="en-US" sz="2400" dirty="0">
                <a:solidFill>
                  <a:srgbClr val="58595B"/>
                </a:solidFill>
                <a:latin typeface="Calibri Light" panose="020F0302020204030204"/>
              </a:rPr>
              <a:t>. </a:t>
            </a:r>
            <a:endParaRPr lang="en-GB" sz="2400" dirty="0">
              <a:solidFill>
                <a:srgbClr val="58595B"/>
              </a:solidFill>
              <a:latin typeface="Calibri Light" panose="020F0302020204030204"/>
            </a:endParaRPr>
          </a:p>
          <a:p>
            <a:pPr eaLnBrk="0" fontAlgn="base" hangingPunct="0">
              <a:spcBef>
                <a:spcPct val="0"/>
              </a:spcBef>
              <a:spcAft>
                <a:spcPct val="0"/>
              </a:spcAft>
              <a:tabLst>
                <a:tab pos="107950" algn="l"/>
              </a:tabLst>
            </a:pPr>
            <a:endPar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Lessons learned</a:t>
            </a:r>
            <a:r>
              <a:rPr kumimoji="0" lang="en-US"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a:t>
            </a:r>
            <a:endParaRPr kumimoji="0" lang="en-GB" altLang="en-US" sz="24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285750" indent="-285750">
              <a:buFont typeface="Arial" panose="020B0604020202020204" pitchFamily="34" charset="0"/>
              <a:buChar char="•"/>
            </a:pPr>
            <a:r>
              <a:rPr lang="en-GB" sz="1600" dirty="0">
                <a:solidFill>
                  <a:srgbClr val="58595B"/>
                </a:solidFill>
                <a:latin typeface="Calibri Light" panose="020F0302020204030204"/>
              </a:rPr>
              <a:t>Ensure the lift plan and the risk assessment are in place.</a:t>
            </a:r>
            <a:endParaRPr lang="en-US" sz="1600" dirty="0">
              <a:solidFill>
                <a:srgbClr val="58595B"/>
              </a:solidFill>
              <a:latin typeface="Calibri Light" panose="020F0302020204030204"/>
            </a:endParaRPr>
          </a:p>
          <a:p>
            <a:pPr marL="285750" indent="-285750">
              <a:buFont typeface="Arial" panose="020B0604020202020204" pitchFamily="34" charset="0"/>
              <a:buChar char="•"/>
            </a:pPr>
            <a:r>
              <a:rPr lang="en-US" sz="1600" dirty="0">
                <a:solidFill>
                  <a:srgbClr val="58595B"/>
                </a:solidFill>
                <a:latin typeface="Calibri Light" panose="020F0302020204030204"/>
              </a:rPr>
              <a:t>Ensure follow a proper method to load/off load pallets.</a:t>
            </a:r>
          </a:p>
          <a:p>
            <a:pPr marL="285750" indent="-285750">
              <a:buFont typeface="Arial" panose="020B0604020202020204" pitchFamily="34" charset="0"/>
              <a:buChar char="•"/>
            </a:pPr>
            <a:r>
              <a:rPr lang="en-US" sz="1600" dirty="0">
                <a:solidFill>
                  <a:srgbClr val="58595B"/>
                </a:solidFill>
                <a:latin typeface="Calibri Light" panose="020F0302020204030204"/>
              </a:rPr>
              <a:t>Pallets are designed to be lifted and, they are not designed to be pulled along the </a:t>
            </a:r>
            <a:r>
              <a:rPr lang="en-US" sz="1600" dirty="0" smtClean="0">
                <a:solidFill>
                  <a:srgbClr val="58595B"/>
                </a:solidFill>
                <a:latin typeface="Calibri Light" panose="020F0302020204030204"/>
              </a:rPr>
              <a:t>ground.</a:t>
            </a:r>
            <a:endParaRPr lang="en-US" sz="1600" dirty="0">
              <a:solidFill>
                <a:srgbClr val="58595B"/>
              </a:solidFill>
              <a:latin typeface="Calibri Light" panose="020F0302020204030204"/>
            </a:endParaRPr>
          </a:p>
          <a:p>
            <a:pPr marL="285750" indent="-285750">
              <a:buFont typeface="Arial" panose="020B0604020202020204" pitchFamily="34" charset="0"/>
              <a:buChar char="•"/>
            </a:pPr>
            <a:r>
              <a:rPr lang="en-US" sz="1600" dirty="0">
                <a:solidFill>
                  <a:srgbClr val="58595B"/>
                </a:solidFill>
                <a:latin typeface="Calibri Light" panose="020F0302020204030204"/>
              </a:rPr>
              <a:t>Ensure all participants are way from the line of fire.</a:t>
            </a:r>
          </a:p>
          <a:p>
            <a:pPr marL="285750" lvl="0" indent="-285750">
              <a:buFont typeface="Arial" panose="020B0604020202020204" pitchFamily="34" charset="0"/>
              <a:buChar char="•"/>
            </a:pPr>
            <a:r>
              <a:rPr lang="en-US" sz="1600" dirty="0">
                <a:solidFill>
                  <a:srgbClr val="58595B"/>
                </a:solidFill>
                <a:latin typeface="Calibri Light" panose="020F0302020204030204"/>
              </a:rPr>
              <a:t>Ensure the equipment being used is appropriate for the job.</a:t>
            </a:r>
            <a:endParaRPr lang="en-GB" sz="1600" dirty="0">
              <a:solidFill>
                <a:srgbClr val="58595B"/>
              </a:solidFill>
              <a:latin typeface="Calibri Light" panose="020F0302020204030204"/>
            </a:endParaRPr>
          </a:p>
          <a:p>
            <a:pPr marL="285750" lvl="0" indent="-285750">
              <a:buFont typeface="Arial" panose="020B0604020202020204" pitchFamily="34" charset="0"/>
              <a:buChar char="•"/>
            </a:pPr>
            <a:r>
              <a:rPr lang="en-GB" sz="1600" dirty="0">
                <a:solidFill>
                  <a:srgbClr val="58595B"/>
                </a:solidFill>
                <a:latin typeface="Calibri Light" panose="020F0302020204030204"/>
              </a:rPr>
              <a:t>Ensure the work area is clear before carrying out the operation.</a:t>
            </a:r>
          </a:p>
          <a:p>
            <a:pPr marL="285750" indent="-285750">
              <a:buFont typeface="Arial" panose="020B0604020202020204" pitchFamily="34" charset="0"/>
              <a:buChar char="•"/>
            </a:pPr>
            <a:r>
              <a:rPr lang="en-GB" sz="1600" dirty="0">
                <a:solidFill>
                  <a:srgbClr val="58595B"/>
                </a:solidFill>
                <a:latin typeface="Calibri Light" panose="020F0302020204030204"/>
              </a:rPr>
              <a:t>Ensure that people are competent for the job.</a:t>
            </a:r>
            <a:endParaRPr lang="en-GB" altLang="en-US" sz="1600" dirty="0">
              <a:solidFill>
                <a:srgbClr val="58595B"/>
              </a:solidFill>
              <a:latin typeface="Calibri Light" panose="020F0302020204030204"/>
            </a:endParaRPr>
          </a:p>
        </p:txBody>
      </p:sp>
      <p:sp>
        <p:nvSpPr>
          <p:cNvPr id="6" name="Title 2"/>
          <p:cNvSpPr>
            <a:spLocks noGrp="1"/>
          </p:cNvSpPr>
          <p:nvPr>
            <p:ph type="title"/>
          </p:nvPr>
        </p:nvSpPr>
        <p:spPr>
          <a:xfrm>
            <a:off x="365459" y="0"/>
            <a:ext cx="11826540" cy="801238"/>
          </a:xfrm>
          <a:solidFill>
            <a:srgbClr val="FFFF00"/>
          </a:solidFill>
        </p:spPr>
        <p:txBody>
          <a:bodyPr>
            <a:noAutofit/>
          </a:bodyPr>
          <a:lstStyle/>
          <a:p>
            <a:pPr algn="ctr"/>
            <a:r>
              <a:rPr lang="en-GB" sz="2800" dirty="0"/>
              <a:t>Learning From Incident  </a:t>
            </a:r>
            <a:br>
              <a:rPr lang="en-GB" sz="2800" dirty="0"/>
            </a:br>
            <a:r>
              <a:rPr lang="en-GB" sz="2800" b="1" dirty="0"/>
              <a:t>Awareness Alert </a:t>
            </a:r>
          </a:p>
        </p:txBody>
      </p:sp>
      <p:sp>
        <p:nvSpPr>
          <p:cNvPr id="8" name="Rectangle 7"/>
          <p:cNvSpPr/>
          <p:nvPr/>
        </p:nvSpPr>
        <p:spPr>
          <a:xfrm>
            <a:off x="216168" y="6084381"/>
            <a:ext cx="747663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a:t>
            </a:r>
            <a:r>
              <a:rPr kumimoji="0" lang="en-US" sz="1600" b="1" i="0" u="none" strike="noStrike" kern="1200" cap="none" spc="0" normalizeH="0" noProof="0" dirty="0">
                <a:ln>
                  <a:noFill/>
                </a:ln>
                <a:solidFill>
                  <a:srgbClr val="58595B"/>
                </a:solidFill>
                <a:effectLst/>
                <a:uLnTx/>
                <a:uFillTx/>
                <a:latin typeface="Calibri Light" panose="020F0302020204030204"/>
                <a:ea typeface="Times New Roman" panose="02020603050405020304" pitchFamily="18" charset="0"/>
                <a:cs typeface="+mn-cs"/>
              </a:rPr>
              <a:t> Contact MSE3 Team.</a:t>
            </a:r>
            <a:r>
              <a:rPr kumimoji="0" 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 </a:t>
            </a:r>
          </a:p>
        </p:txBody>
      </p:sp>
    </p:spTree>
    <p:extLst>
      <p:ext uri="{BB962C8B-B14F-4D97-AF65-F5344CB8AC3E}">
        <p14:creationId xmlns:p14="http://schemas.microsoft.com/office/powerpoint/2010/main" val="162484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92394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1A81A84-AEE6-4ED9-B2B8-C0A4BDDECC07}"/>
</file>

<file path=customXml/itemProps2.xml><?xml version="1.0" encoding="utf-8"?>
<ds:datastoreItem xmlns:ds="http://schemas.openxmlformats.org/officeDocument/2006/customXml" ds:itemID="{A17E7E60-6278-46BC-B80B-786E676F2A2F}"/>
</file>

<file path=customXml/itemProps3.xml><?xml version="1.0" encoding="utf-8"?>
<ds:datastoreItem xmlns:ds="http://schemas.openxmlformats.org/officeDocument/2006/customXml" ds:itemID="{ED119D39-09FB-4C79-BBB2-51FA6D5CDA49}"/>
</file>

<file path=docProps/app.xml><?xml version="1.0" encoding="utf-8"?>
<Properties xmlns="http://schemas.openxmlformats.org/officeDocument/2006/extended-properties" xmlns:vt="http://schemas.openxmlformats.org/officeDocument/2006/docPropsVTypes">
  <TotalTime>95</TotalTime>
  <Words>625</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SimSun</vt:lpstr>
      <vt:lpstr>Arial</vt:lpstr>
      <vt:lpstr>Calibri</vt:lpstr>
      <vt:lpstr>Calibri Light</vt:lpstr>
      <vt:lpstr>DengXian</vt:lpstr>
      <vt:lpstr>DengXian</vt:lpstr>
      <vt:lpstr>Gill Sans</vt:lpstr>
      <vt:lpstr>Gill Sans Light</vt:lpstr>
      <vt:lpstr>Times New Roman</vt:lpstr>
      <vt:lpstr>1_Office Theme</vt:lpstr>
      <vt:lpstr>Learning From Incident   Awareness Alert </vt:lpstr>
      <vt:lpstr>Learning From Incident   Awareness Alert </vt:lpstr>
    </vt:vector>
  </TitlesOfParts>
  <Company>Petroleum Development Oman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Incident   Awareness Alert</dc:title>
  <dc:creator>Rawahi, Ahmed OSSN</dc:creator>
  <cp:lastModifiedBy>Rawahi, Ahmed OSSN</cp:lastModifiedBy>
  <cp:revision>9</cp:revision>
  <dcterms:created xsi:type="dcterms:W3CDTF">2020-10-21T08:50:05Z</dcterms:created>
  <dcterms:modified xsi:type="dcterms:W3CDTF">2020-10-25T03:46:19Z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