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58118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24211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05875" y="2586839"/>
            <a:ext cx="2514600" cy="1559949"/>
          </a:xfrm>
          <a:prstGeom prst="rect">
            <a:avLst/>
          </a:prstGeom>
        </p:spPr>
      </p:pic>
      <p:sp>
        <p:nvSpPr>
          <p:cNvPr id="14339" name="Text Box 2"/>
          <p:cNvSpPr txBox="1">
            <a:spLocks noChangeArrowheads="1"/>
          </p:cNvSpPr>
          <p:nvPr/>
        </p:nvSpPr>
        <p:spPr bwMode="auto">
          <a:xfrm>
            <a:off x="408037" y="626229"/>
            <a:ext cx="8128625" cy="5532284"/>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20.01.2020</a:t>
            </a:r>
            <a:r>
              <a:rPr lang="en-US" b="1" dirty="0">
                <a:solidFill>
                  <a:srgbClr val="333399"/>
                </a:solidFill>
                <a:latin typeface="Tahoma" pitchFamily="34" charset="0"/>
              </a:rPr>
              <a:t>	 Incident title: </a:t>
            </a:r>
            <a:r>
              <a:rPr lang="en-US" b="1" dirty="0" smtClean="0">
                <a:solidFill>
                  <a:srgbClr val="333399"/>
                </a:solidFill>
                <a:latin typeface="Tahoma" pitchFamily="34" charset="0"/>
              </a:rPr>
              <a:t>HiPo#03</a:t>
            </a:r>
            <a:endParaRPr lang="en-US" b="1" dirty="0">
              <a:solidFill>
                <a:srgbClr val="333399"/>
              </a:solidFill>
              <a:latin typeface="Tahoma" pitchFamily="34" charset="0"/>
            </a:endParaRPr>
          </a:p>
          <a:p>
            <a:pPr marL="114300" indent="-114300" algn="just">
              <a:defRPr/>
            </a:pPr>
            <a:endParaRPr lang="en-US" sz="1200" b="1" dirty="0" smtClean="0">
              <a:solidFill>
                <a:srgbClr val="333399"/>
              </a:solidFill>
              <a:latin typeface="Tahoma" pitchFamily="34" charset="0"/>
            </a:endParaRPr>
          </a:p>
          <a:p>
            <a:pPr marL="114300" indent="-114300" algn="just">
              <a:defRPr/>
            </a:pPr>
            <a:r>
              <a:rPr lang="en-US" b="1" dirty="0" smtClean="0">
                <a:solidFill>
                  <a:srgbClr val="FF0000"/>
                </a:solidFill>
                <a:latin typeface="Tahoma" pitchFamily="34" charset="0"/>
              </a:rPr>
              <a:t>What happened?</a:t>
            </a:r>
          </a:p>
          <a:p>
            <a:pPr marL="114300" indent="-114300" algn="just">
              <a:defRPr/>
            </a:pPr>
            <a:r>
              <a:rPr lang="en-US" b="1" dirty="0">
                <a:solidFill>
                  <a:srgbClr val="FF0000"/>
                </a:solidFill>
                <a:latin typeface="Tahoma" pitchFamily="34" charset="0"/>
                <a:cs typeface="Tahoma" pitchFamily="34" charset="0"/>
              </a:rPr>
              <a:t>  </a:t>
            </a:r>
            <a:r>
              <a:rPr lang="en-US" dirty="0" smtClean="0">
                <a:cs typeface="Tahoma" pitchFamily="34" charset="0"/>
              </a:rPr>
              <a:t>On </a:t>
            </a:r>
            <a:r>
              <a:rPr lang="en-US" dirty="0">
                <a:cs typeface="Tahoma" pitchFamily="34" charset="0"/>
              </a:rPr>
              <a:t>20th Jan 2020 at </a:t>
            </a:r>
            <a:r>
              <a:rPr lang="en-US" dirty="0" smtClean="0">
                <a:cs typeface="Tahoma" pitchFamily="34" charset="0"/>
              </a:rPr>
              <a:t>16:03 </a:t>
            </a:r>
            <a:r>
              <a:rPr lang="en-US" dirty="0">
                <a:cs typeface="Tahoma" pitchFamily="34" charset="0"/>
              </a:rPr>
              <a:t>pm during Rig down operation, well testing crew completed loading of two air compressors on a flat bed trailer. After loading is completed, Heavy truck driver from sub contractor company secured compressors with cargo belts and then moved the truck towards wellsite. While approaching the well pad (300 </a:t>
            </a:r>
            <a:r>
              <a:rPr lang="en-US" dirty="0" smtClean="0">
                <a:cs typeface="Tahoma" pitchFamily="34" charset="0"/>
              </a:rPr>
              <a:t>meters </a:t>
            </a:r>
            <a:r>
              <a:rPr lang="en-US" dirty="0">
                <a:cs typeface="Tahoma" pitchFamily="34" charset="0"/>
              </a:rPr>
              <a:t>from the loading point) </a:t>
            </a:r>
            <a:r>
              <a:rPr lang="en-GB" dirty="0">
                <a:cs typeface="Tahoma" pitchFamily="34" charset="0"/>
              </a:rPr>
              <a:t>compressor that was placed on the back of the trailer rolled off from the trailer (approx. 1.6 m) and landed on the ground. Driver immediately stopped the trailer. Minor damaged sustained to the compressor housing. No injuries were </a:t>
            </a:r>
            <a:r>
              <a:rPr lang="en-GB" dirty="0" smtClean="0">
                <a:cs typeface="Tahoma" pitchFamily="34" charset="0"/>
              </a:rPr>
              <a:t>reported</a:t>
            </a:r>
            <a:r>
              <a:rPr lang="en-GB" dirty="0" smtClean="0">
                <a:latin typeface="+mj-lt"/>
                <a:cs typeface="Tahoma" pitchFamily="34" charset="0"/>
              </a:rPr>
              <a:t>.</a:t>
            </a:r>
          </a:p>
          <a:p>
            <a:pPr marL="280988">
              <a:spcBef>
                <a:spcPct val="50000"/>
              </a:spcBef>
              <a:defRPr/>
            </a:pPr>
            <a:r>
              <a:rPr lang="en-GB" dirty="0" smtClean="0">
                <a:latin typeface="+mj-lt"/>
              </a:rPr>
              <a:t> </a:t>
            </a:r>
            <a:endParaRPr lang="en-US" dirty="0" smtClean="0">
              <a:latin typeface="+mj-lt"/>
            </a:endParaRPr>
          </a:p>
          <a:p>
            <a:pPr marL="114300" indent="-114300" algn="just">
              <a:defRPr/>
            </a:pP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endPar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itchFamily="34" charset="0"/>
              <a:buChar char="•"/>
              <a:defRPr/>
            </a:pPr>
            <a:r>
              <a:rPr lang="en-US" sz="1600" dirty="0" smtClean="0">
                <a:cs typeface="Arial" panose="020B0604020202020204" pitchFamily="34" charset="0"/>
              </a:rPr>
              <a:t>Always </a:t>
            </a:r>
            <a:r>
              <a:rPr lang="en-US" sz="1600" dirty="0">
                <a:cs typeface="Arial" panose="020B0604020202020204" pitchFamily="34" charset="0"/>
              </a:rPr>
              <a:t>ensure all loads are secured as per </a:t>
            </a:r>
            <a:r>
              <a:rPr lang="en-US" sz="1600" dirty="0" smtClean="0">
                <a:cs typeface="Arial" panose="020B0604020202020204" pitchFamily="34" charset="0"/>
              </a:rPr>
              <a:t>SP2001.</a:t>
            </a:r>
            <a:endParaRPr lang="en-US" sz="1600" dirty="0">
              <a:cs typeface="Arial" panose="020B0604020202020204" pitchFamily="34" charset="0"/>
            </a:endParaRPr>
          </a:p>
          <a:p>
            <a:pPr marL="114300" indent="-114300">
              <a:buFont typeface="Arial" pitchFamily="34" charset="0"/>
              <a:buChar char="•"/>
              <a:defRPr/>
            </a:pPr>
            <a:r>
              <a:rPr lang="en-US" sz="1600" dirty="0">
                <a:cs typeface="Arial" panose="020B0604020202020204" pitchFamily="34" charset="0"/>
              </a:rPr>
              <a:t>Always ensure wheeled loads are lashed and applied brake system while transported on graded roads.</a:t>
            </a:r>
          </a:p>
          <a:p>
            <a:pPr marL="114300" indent="-114300">
              <a:buFont typeface="Arial" pitchFamily="34" charset="0"/>
              <a:buChar char="•"/>
              <a:defRPr/>
            </a:pPr>
            <a:r>
              <a:rPr lang="en-US" sz="1600" dirty="0">
                <a:cs typeface="Arial" panose="020B0604020202020204" pitchFamily="34" charset="0"/>
              </a:rPr>
              <a:t>Do not allow trailer to move unless all items are properly </a:t>
            </a:r>
            <a:r>
              <a:rPr lang="en-US" sz="1600" dirty="0" smtClean="0">
                <a:cs typeface="Arial" panose="020B0604020202020204" pitchFamily="34" charset="0"/>
              </a:rPr>
              <a:t>secured.</a:t>
            </a:r>
            <a:endParaRPr lang="en-US" sz="1600" dirty="0">
              <a:cs typeface="Arial" panose="020B0604020202020204" pitchFamily="34" charset="0"/>
            </a:endParaRPr>
          </a:p>
          <a:p>
            <a:pPr marL="114300" indent="-114300">
              <a:buFont typeface="Arial" pitchFamily="34" charset="0"/>
              <a:buChar char="•"/>
              <a:defRPr/>
            </a:pPr>
            <a:r>
              <a:rPr lang="en-US" sz="1600" dirty="0">
                <a:cs typeface="Arial" panose="020B0604020202020204" pitchFamily="34" charset="0"/>
              </a:rPr>
              <a:t>Ensure trucks are equipped with required accessories for safe </a:t>
            </a:r>
            <a:r>
              <a:rPr lang="en-US" sz="1600" dirty="0" smtClean="0">
                <a:cs typeface="Arial" panose="020B0604020202020204" pitchFamily="34" charset="0"/>
              </a:rPr>
              <a:t>securing.</a:t>
            </a:r>
            <a:endParaRPr lang="en-US" sz="1600" dirty="0">
              <a:cs typeface="Arial" panose="020B0604020202020204" pitchFamily="34" charset="0"/>
            </a:endParaRPr>
          </a:p>
          <a:p>
            <a:pPr eaLnBrk="1" hangingPunct="1">
              <a:buFont typeface="Arial" pitchFamily="34" charset="0"/>
              <a:buChar char="•"/>
              <a:defRPr/>
            </a:pPr>
            <a:endParaRPr lang="en-US" sz="160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08037" y="5660226"/>
            <a:ext cx="5181600" cy="584775"/>
          </a:xfrm>
          <a:prstGeom prst="rect">
            <a:avLst/>
          </a:prstGeom>
          <a:solidFill>
            <a:srgbClr val="0070C0"/>
          </a:solidFill>
          <a:ln w="9525">
            <a:noFill/>
            <a:miter lim="800000"/>
            <a:headEnd/>
            <a:tailEnd/>
          </a:ln>
        </p:spPr>
        <p:txBody>
          <a:bodyPr wrap="square">
            <a:spAutoFit/>
          </a:bodyPr>
          <a:lstStyle/>
          <a:p>
            <a:pPr algn="ctr" eaLnBrk="1" hangingPunct="1"/>
            <a:r>
              <a:rPr lang="en-US" sz="1600" b="1" dirty="0" smtClean="0">
                <a:solidFill>
                  <a:srgbClr val="FFFF00"/>
                </a:solidFill>
                <a:latin typeface="Tahoma" pitchFamily="34" charset="0"/>
              </a:rPr>
              <a:t>Be </a:t>
            </a:r>
            <a:r>
              <a:rPr lang="en-US" sz="1600" b="1" dirty="0">
                <a:solidFill>
                  <a:srgbClr val="FFFF00"/>
                </a:solidFill>
                <a:latin typeface="Tahoma" pitchFamily="34" charset="0"/>
              </a:rPr>
              <a:t>Aware and Implement the </a:t>
            </a:r>
            <a:r>
              <a:rPr lang="en-US" sz="1600" b="1" dirty="0" smtClean="0">
                <a:solidFill>
                  <a:srgbClr val="FFFF00"/>
                </a:solidFill>
                <a:latin typeface="Tahoma" pitchFamily="34" charset="0"/>
              </a:rPr>
              <a:t>Lashing Requirements </a:t>
            </a:r>
            <a:r>
              <a:rPr lang="en-US" sz="1600" b="1" dirty="0">
                <a:solidFill>
                  <a:srgbClr val="FFFF00"/>
                </a:solidFill>
                <a:latin typeface="Tahoma" pitchFamily="34" charset="0"/>
              </a:rPr>
              <a:t>for Wheeled Load as per SP 2001</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5" name="Picture 4">
            <a:extLst>
              <a:ext uri="{FF2B5EF4-FFF2-40B4-BE49-F238E27FC236}">
                <a16:creationId xmlns:a16="http://schemas.microsoft.com/office/drawing/2014/main" id="{FEC6F3A3-0CF1-4BA7-B52F-1DFDE58718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85623" y="787544"/>
            <a:ext cx="2514600" cy="1714500"/>
          </a:xfrm>
          <a:prstGeom prst="rect">
            <a:avLst/>
          </a:prstGeom>
        </p:spPr>
      </p:pic>
      <p:grpSp>
        <p:nvGrpSpPr>
          <p:cNvPr id="26633" name="Group 131"/>
          <p:cNvGrpSpPr>
            <a:grpSpLocks/>
          </p:cNvGrpSpPr>
          <p:nvPr/>
        </p:nvGrpSpPr>
        <p:grpSpPr bwMode="auto">
          <a:xfrm>
            <a:off x="10979377" y="1897448"/>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7" name="Picture 6"/>
          <p:cNvPicPr>
            <a:picLocks noChangeAspect="1"/>
          </p:cNvPicPr>
          <p:nvPr/>
        </p:nvPicPr>
        <p:blipFill>
          <a:blip r:embed="rId5"/>
          <a:stretch>
            <a:fillRect/>
          </a:stretch>
        </p:blipFill>
        <p:spPr>
          <a:xfrm>
            <a:off x="8920925" y="4231583"/>
            <a:ext cx="2499550" cy="1703086"/>
          </a:xfrm>
          <a:prstGeom prst="rect">
            <a:avLst/>
          </a:prstGeom>
        </p:spPr>
      </p:pic>
      <p:pic>
        <p:nvPicPr>
          <p:cNvPr id="8" name="Picture 7"/>
          <p:cNvPicPr>
            <a:picLocks noChangeAspect="1"/>
          </p:cNvPicPr>
          <p:nvPr/>
        </p:nvPicPr>
        <p:blipFill>
          <a:blip r:embed="rId6"/>
          <a:stretch>
            <a:fillRect/>
          </a:stretch>
        </p:blipFill>
        <p:spPr>
          <a:xfrm>
            <a:off x="10833246" y="3488158"/>
            <a:ext cx="566977" cy="566977"/>
          </a:xfrm>
          <a:prstGeom prst="rect">
            <a:avLst/>
          </a:prstGeom>
        </p:spPr>
      </p:pic>
      <p:pic>
        <p:nvPicPr>
          <p:cNvPr id="22" name="Picture 21"/>
          <p:cNvPicPr>
            <a:picLocks noChangeAspect="1"/>
          </p:cNvPicPr>
          <p:nvPr/>
        </p:nvPicPr>
        <p:blipFill>
          <a:blip r:embed="rId6"/>
          <a:stretch>
            <a:fillRect/>
          </a:stretch>
        </p:blipFill>
        <p:spPr>
          <a:xfrm>
            <a:off x="10833246" y="5312495"/>
            <a:ext cx="566977" cy="566977"/>
          </a:xfrm>
          <a:prstGeom prst="rect">
            <a:avLst/>
          </a:prstGeom>
        </p:spPr>
      </p:pic>
      <p:sp>
        <p:nvSpPr>
          <p:cNvPr id="14" name="Rectangle 13"/>
          <p:cNvSpPr>
            <a:spLocks noChangeArrowheads="1"/>
          </p:cNvSpPr>
          <p:nvPr/>
        </p:nvSpPr>
        <p:spPr bwMode="auto">
          <a:xfrm>
            <a:off x="386875" y="6331490"/>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a:t>
            </a:r>
            <a:r>
              <a:rPr lang="en-US" sz="1600" b="1" dirty="0" smtClean="0"/>
              <a:t>rilling, Logistics, Engineering &amp; 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87378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81891" y="1166923"/>
            <a:ext cx="10834254" cy="474124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your audits on sub contractor covers implementation and work practices?</a:t>
            </a:r>
          </a:p>
          <a:p>
            <a:pPr marL="342900" indent="-342900">
              <a:buFont typeface="+mj-lt"/>
              <a:buAutoNum type="arabicPeriod"/>
              <a:defRPr/>
            </a:pPr>
            <a:r>
              <a:rPr lang="en-US" dirty="0">
                <a:solidFill>
                  <a:srgbClr val="0033CC"/>
                </a:solidFill>
                <a:latin typeface="+mj-lt"/>
                <a:sym typeface="Wingdings" pitchFamily="2" charset="2"/>
              </a:rPr>
              <a:t>Do you ensure you Audit their implementation and work practices against SP 2001?</a:t>
            </a:r>
          </a:p>
          <a:p>
            <a:pPr marL="342900" indent="-342900">
              <a:buFont typeface="+mj-lt"/>
              <a:buAutoNum type="arabicPeriod"/>
              <a:defRPr/>
            </a:pPr>
            <a:r>
              <a:rPr lang="en-US" dirty="0">
                <a:solidFill>
                  <a:srgbClr val="0033CC"/>
                </a:solidFill>
                <a:latin typeface="+mj-lt"/>
                <a:sym typeface="Wingdings" pitchFamily="2" charset="2"/>
              </a:rPr>
              <a:t>Do you ensure that SP 2001 requirements are captured in your Loading and transportation SOP’s?</a:t>
            </a:r>
          </a:p>
          <a:p>
            <a:pPr marL="342900" indent="-342900">
              <a:buFont typeface="+mj-lt"/>
              <a:buAutoNum type="arabicPeriod"/>
              <a:defRPr/>
            </a:pPr>
            <a:r>
              <a:rPr lang="en-US" dirty="0">
                <a:solidFill>
                  <a:srgbClr val="0033CC"/>
                </a:solidFill>
                <a:latin typeface="+mj-lt"/>
                <a:sym typeface="Wingdings" pitchFamily="2" charset="2"/>
              </a:rPr>
              <a:t>Do you ensure your operational team are provide with periodic awareness sessions against SP 2001 and relevant work standards?</a:t>
            </a:r>
          </a:p>
          <a:p>
            <a:pPr marL="342900" indent="-342900">
              <a:buFont typeface="+mj-lt"/>
              <a:buAutoNum type="arabicPeriod"/>
              <a:defRPr/>
            </a:pPr>
            <a:r>
              <a:rPr lang="en-US" dirty="0">
                <a:solidFill>
                  <a:srgbClr val="0033CC"/>
                </a:solidFill>
                <a:latin typeface="+mj-lt"/>
                <a:sym typeface="Wingdings" pitchFamily="2" charset="2"/>
              </a:rPr>
              <a:t>Do you ensure that your daily vehicle inspections capture all the necessary SP 2001 requirements and relevant securing accessories?</a:t>
            </a:r>
          </a:p>
          <a:p>
            <a:pPr marL="342900" indent="-342900">
              <a:buFont typeface="+mj-lt"/>
              <a:buAutoNum type="arabicPeriod"/>
              <a:defRPr/>
            </a:pPr>
            <a:r>
              <a:rPr lang="en-US" dirty="0">
                <a:solidFill>
                  <a:srgbClr val="0033CC"/>
                </a:solidFill>
                <a:latin typeface="+mj-lt"/>
                <a:sym typeface="Wingdings" pitchFamily="2" charset="2"/>
              </a:rPr>
              <a:t>Do you ensure Sub Contractors are properly managed and they comply with all required standards and regulation</a:t>
            </a:r>
            <a:r>
              <a:rPr lang="en-US" dirty="0" smtClean="0">
                <a:solidFill>
                  <a:srgbClr val="0033CC"/>
                </a:solidFill>
                <a:latin typeface="+mj-lt"/>
                <a:sym typeface="Wingdings" pitchFamily="2" charset="2"/>
              </a:rPr>
              <a:t>?</a:t>
            </a:r>
          </a:p>
          <a:p>
            <a:pPr>
              <a:defRPr/>
            </a:pPr>
            <a:endParaRPr lang="en-US" sz="16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defRPr/>
            </a:pPr>
            <a:r>
              <a:rPr lang="en-US" sz="1400" dirty="0">
                <a:solidFill>
                  <a:srgbClr val="0033CC"/>
                </a:solidFill>
                <a:latin typeface="+mj-lt"/>
                <a:sym typeface="Wingdings" pitchFamily="2" charset="2"/>
              </a:rPr>
              <a:t>	</a:t>
            </a: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581891" y="757348"/>
            <a:ext cx="5710218"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20.01.2020</a:t>
            </a:r>
            <a:r>
              <a:rPr lang="en-US" b="1" dirty="0">
                <a:solidFill>
                  <a:srgbClr val="333399"/>
                </a:solidFill>
                <a:latin typeface="Tahoma" pitchFamily="34" charset="0"/>
              </a:rPr>
              <a:t>	 Incident title: </a:t>
            </a:r>
            <a:r>
              <a:rPr lang="en-US" b="1" dirty="0" smtClean="0">
                <a:solidFill>
                  <a:srgbClr val="333399"/>
                </a:solidFill>
                <a:latin typeface="Tahoma" pitchFamily="34" charset="0"/>
              </a:rPr>
              <a:t>HiPo#03</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35574898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4F9B3D-2AEB-48E7-9AC6-027794ACEC4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264</TotalTime>
  <Words>582</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58</cp:revision>
  <dcterms:created xsi:type="dcterms:W3CDTF">2018-09-24T07:27:56Z</dcterms:created>
  <dcterms:modified xsi:type="dcterms:W3CDTF">2020-10-28T10:46:00Z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