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81" r:id="rId6"/>
    <p:sldId id="28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28/10/2020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72137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300898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28/10/2020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28/10/2020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28/10/2020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28/10/2020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28/10/2020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28/10/2020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28/10/2020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28/10/2020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94968" y="569279"/>
            <a:ext cx="7258383" cy="5509200"/>
          </a:xfrm>
          <a:prstGeom prst="rect">
            <a:avLst/>
          </a:prstGeom>
          <a:noFill/>
          <a:ln w="19050">
            <a:noFill/>
            <a:miter lim="800000"/>
            <a:headEnd/>
            <a:tailEnd/>
          </a:ln>
        </p:spPr>
        <p:txBody>
          <a:bodyPr wrap="square">
            <a:spAutoFit/>
          </a:bodyPr>
          <a:lstStyle/>
          <a:p>
            <a:pPr marL="114300" indent="-114300" algn="just">
              <a:defRPr/>
            </a:pPr>
            <a:r>
              <a:rPr lang="en-GB" b="1" dirty="0" smtClean="0">
                <a:solidFill>
                  <a:srgbClr val="333399"/>
                </a:solidFill>
                <a:latin typeface="Tahoma" pitchFamily="34" charset="0"/>
              </a:rPr>
              <a:t>Date:19.02.2020</a:t>
            </a:r>
            <a:r>
              <a:rPr lang="en-US" b="1" dirty="0" smtClean="0">
                <a:solidFill>
                  <a:srgbClr val="333399"/>
                </a:solidFill>
                <a:latin typeface="Tahoma" pitchFamily="34" charset="0"/>
              </a:rPr>
              <a:t>  </a:t>
            </a:r>
            <a:r>
              <a:rPr lang="en-US" b="1" dirty="0">
                <a:solidFill>
                  <a:srgbClr val="333399"/>
                </a:solidFill>
                <a:latin typeface="Tahoma" pitchFamily="34" charset="0"/>
              </a:rPr>
              <a:t>Incident title: </a:t>
            </a:r>
            <a:r>
              <a:rPr lang="en-US" b="1" dirty="0" smtClean="0">
                <a:solidFill>
                  <a:srgbClr val="333399"/>
                </a:solidFill>
                <a:latin typeface="Tahoma" pitchFamily="34" charset="0"/>
              </a:rPr>
              <a:t>HiPo#08</a:t>
            </a:r>
            <a:endParaRPr lang="en-US" sz="1300" b="1" dirty="0">
              <a:solidFill>
                <a:srgbClr val="FF0000"/>
              </a:solidFill>
              <a:latin typeface="Tahoma" pitchFamily="34" charset="0"/>
            </a:endParaRPr>
          </a:p>
          <a:p>
            <a:pPr marL="114300" indent="-114300" algn="just">
              <a:defRPr/>
            </a:pPr>
            <a:endParaRPr lang="en-US" b="1" dirty="0">
              <a:solidFill>
                <a:srgbClr val="FF0000"/>
              </a:solidFill>
              <a:latin typeface="Tahoma" pitchFamily="34" charset="0"/>
            </a:endParaRPr>
          </a:p>
          <a:p>
            <a:pPr marL="114300" indent="-114300" algn="just">
              <a:defRPr/>
            </a:pPr>
            <a:r>
              <a:rPr lang="en-US" b="1" dirty="0" smtClean="0">
                <a:solidFill>
                  <a:srgbClr val="FF0000"/>
                </a:solidFill>
                <a:latin typeface="Tahoma" pitchFamily="34" charset="0"/>
              </a:rPr>
              <a:t>What happened?</a:t>
            </a:r>
          </a:p>
          <a:p>
            <a:pPr marL="114300" indent="-114300" algn="just">
              <a:defRPr/>
            </a:pPr>
            <a:r>
              <a:rPr lang="en-US" sz="1600" dirty="0">
                <a:solidFill>
                  <a:srgbClr val="FF0000"/>
                </a:solidFill>
                <a:latin typeface="Tahoma" pitchFamily="34" charset="0"/>
              </a:rPr>
              <a:t> </a:t>
            </a:r>
            <a:r>
              <a:rPr lang="en-US" sz="1600" dirty="0" smtClean="0">
                <a:solidFill>
                  <a:srgbClr val="FF0000"/>
                </a:solidFill>
                <a:latin typeface="Tahoma" pitchFamily="34" charset="0"/>
              </a:rPr>
              <a:t> </a:t>
            </a:r>
            <a:r>
              <a:rPr lang="en-US" dirty="0" smtClean="0">
                <a:solidFill>
                  <a:srgbClr val="000000"/>
                </a:solidFill>
              </a:rPr>
              <a:t>After </a:t>
            </a:r>
            <a:r>
              <a:rPr lang="en-US" dirty="0">
                <a:solidFill>
                  <a:srgbClr val="000000"/>
                </a:solidFill>
              </a:rPr>
              <a:t>loading sewage tanker from rig 123 Camp at 12: 45 HRS , was heading towards Fahud. At 15:22 HRS in Wadi Mussalam graded road and the driver pull the vehicle to the side of the road which was covered with soft sand which made the vehicle to drift off-road. When the driver realized, he tried to steer back the vehicle to the road which led the tanker to tip over. Due to his seatbelt, the driver was unharmed and managed to get out </a:t>
            </a:r>
            <a:r>
              <a:rPr lang="en-US" dirty="0" smtClean="0">
                <a:solidFill>
                  <a:srgbClr val="000000"/>
                </a:solidFill>
              </a:rPr>
              <a:t>safely.</a:t>
            </a:r>
            <a:endParaRPr lang="en-US" dirty="0">
              <a:solidFill>
                <a:srgbClr val="000000"/>
              </a:solidFill>
            </a:endParaRPr>
          </a:p>
          <a:p>
            <a:pPr marL="114300" indent="-114300" algn="just">
              <a:defRPr/>
            </a:pPr>
            <a:endParaRPr lang="en-US" sz="1600" b="1" dirty="0">
              <a:solidFill>
                <a:srgbClr val="333399"/>
              </a:solidFill>
              <a:latin typeface="Tahoma" pitchFamily="34" charset="0"/>
            </a:endParaRPr>
          </a:p>
          <a:p>
            <a:pPr marL="114300" indent="-114300" algn="just">
              <a:defRPr/>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this incident..</a:t>
            </a:r>
          </a:p>
          <a:p>
            <a:pPr marL="114300" indent="-114300" algn="just">
              <a:defRPr/>
            </a:pPr>
            <a:endParaRPr lang="en-US" sz="600" dirty="0">
              <a:solidFill>
                <a:srgbClr val="000000"/>
              </a:solidFill>
              <a:latin typeface="Arial" charset="0"/>
            </a:endParaRPr>
          </a:p>
          <a:p>
            <a:pPr marL="285750" indent="-285750">
              <a:buFont typeface="Arial" panose="020B0604020202020204" pitchFamily="34" charset="0"/>
              <a:buChar char="•"/>
              <a:defRPr/>
            </a:pPr>
            <a:r>
              <a:rPr lang="en-US" sz="1600" dirty="0">
                <a:solidFill>
                  <a:srgbClr val="000000"/>
                </a:solidFill>
              </a:rPr>
              <a:t>Ensure when the vehicle is half loaded driver must ensure use of DD </a:t>
            </a:r>
            <a:r>
              <a:rPr lang="en-US" sz="1600" dirty="0" smtClean="0">
                <a:solidFill>
                  <a:srgbClr val="000000"/>
                </a:solidFill>
              </a:rPr>
              <a:t>techniques.</a:t>
            </a:r>
            <a:endParaRPr lang="en-US" sz="1600" dirty="0">
              <a:solidFill>
                <a:srgbClr val="0070C0"/>
              </a:solidFill>
            </a:endParaRPr>
          </a:p>
          <a:p>
            <a:pPr marL="285750" indent="-285750">
              <a:buFont typeface="Arial" panose="020B0604020202020204" pitchFamily="34" charset="0"/>
              <a:buChar char="•"/>
              <a:defRPr/>
            </a:pPr>
            <a:r>
              <a:rPr lang="en-US" sz="1600" dirty="0">
                <a:solidFill>
                  <a:srgbClr val="000000"/>
                </a:solidFill>
              </a:rPr>
              <a:t>Always ensure to highlight the main hazards of graded road, which comprises  dust cloud and the loose sand at the edge off the road during TBT.</a:t>
            </a:r>
          </a:p>
          <a:p>
            <a:pPr marL="285750" indent="-285750">
              <a:buFont typeface="Arial" panose="020B0604020202020204" pitchFamily="34" charset="0"/>
              <a:buChar char="•"/>
              <a:defRPr/>
            </a:pPr>
            <a:r>
              <a:rPr lang="en-US" sz="1600" dirty="0"/>
              <a:t>Ensure do not drift offline to avoid dust cloud. </a:t>
            </a:r>
          </a:p>
          <a:p>
            <a:pPr marL="285750" indent="-285750">
              <a:buFont typeface="Arial" panose="020B0604020202020204" pitchFamily="34" charset="0"/>
              <a:buChar char="•"/>
              <a:defRPr/>
            </a:pPr>
            <a:r>
              <a:rPr lang="en-US" sz="1600" dirty="0">
                <a:solidFill>
                  <a:srgbClr val="000000"/>
                </a:solidFill>
              </a:rPr>
              <a:t>Ensure hold the steering wheel tight and straight with both hands, keep the same line the vehicle is travelling. Break firmly but constantly to a full stop. </a:t>
            </a:r>
          </a:p>
          <a:p>
            <a:pPr marL="285750" indent="-285750">
              <a:buFont typeface="Arial" panose="020B0604020202020204" pitchFamily="34" charset="0"/>
              <a:buChar char="•"/>
              <a:defRPr/>
            </a:pPr>
            <a:r>
              <a:rPr lang="en-US" sz="1600" dirty="0">
                <a:solidFill>
                  <a:srgbClr val="000000"/>
                </a:solidFill>
              </a:rPr>
              <a:t>SJM have to ensure that all Identified hazard in HEMP must be communicated in all TBT’s, and assure and acknowledge the under standing from the </a:t>
            </a:r>
            <a:r>
              <a:rPr lang="en-US" sz="1600" dirty="0" smtClean="0">
                <a:solidFill>
                  <a:srgbClr val="000000"/>
                </a:solidFill>
              </a:rPr>
              <a:t>drivers</a:t>
            </a:r>
            <a:r>
              <a:rPr lang="en-US" sz="1600" dirty="0" smtClean="0">
                <a:solidFill>
                  <a:schemeClr val="accent1"/>
                </a:solidFill>
                <a:cs typeface="Tahoma" pitchFamily="34" charset="0"/>
              </a:rPr>
              <a:t>. </a:t>
            </a:r>
            <a:endParaRPr lang="en-US" sz="1600" dirty="0">
              <a:solidFill>
                <a:srgbClr val="000000"/>
              </a:solidFill>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494968" y="6009228"/>
            <a:ext cx="5057775" cy="338554"/>
          </a:xfrm>
          <a:prstGeom prst="rect">
            <a:avLst/>
          </a:prstGeom>
          <a:solidFill>
            <a:srgbClr val="0070C0"/>
          </a:solidFill>
          <a:ln w="9525">
            <a:noFill/>
            <a:miter lim="800000"/>
            <a:headEnd/>
            <a:tailEnd/>
          </a:ln>
        </p:spPr>
        <p:txBody>
          <a:bodyPr wrap="square">
            <a:spAutoFit/>
          </a:bodyPr>
          <a:lstStyle/>
          <a:p>
            <a:pPr eaLnBrk="1" hangingPunct="1"/>
            <a:r>
              <a:rPr lang="en-US" sz="1600" b="1" dirty="0">
                <a:solidFill>
                  <a:srgbClr val="FFFF00"/>
                </a:solidFill>
                <a:latin typeface="Tahoma" pitchFamily="34" charset="0"/>
              </a:rPr>
              <a:t>Always Follow the DD techniques while Driving</a:t>
            </a:r>
            <a:endParaRPr lang="en-US" sz="1600" b="1" dirty="0">
              <a:solidFill>
                <a:srgbClr val="FF0000"/>
              </a:solidFill>
              <a:latin typeface="Tahoma" pitchFamily="34" charset="0"/>
            </a:endParaRP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2" name="Picture 1">
            <a:extLst>
              <a:ext uri="{FF2B5EF4-FFF2-40B4-BE49-F238E27FC236}">
                <a16:creationId xmlns:a16="http://schemas.microsoft.com/office/drawing/2014/main" id="{717D1D73-8E08-4CAC-95CB-7811C628B7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91525" y="828593"/>
            <a:ext cx="3395767" cy="2197298"/>
          </a:xfrm>
          <a:prstGeom prst="rect">
            <a:avLst/>
          </a:prstGeom>
        </p:spPr>
      </p:pic>
      <p:pic>
        <p:nvPicPr>
          <p:cNvPr id="3" name="Picture 2">
            <a:extLst>
              <a:ext uri="{FF2B5EF4-FFF2-40B4-BE49-F238E27FC236}">
                <a16:creationId xmlns:a16="http://schemas.microsoft.com/office/drawing/2014/main" id="{C1DCBD92-A75D-436F-8506-94BF1C63B0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91525" y="3388615"/>
            <a:ext cx="3444539" cy="2286000"/>
          </a:xfrm>
          <a:prstGeom prst="rect">
            <a:avLst/>
          </a:prstGeom>
        </p:spPr>
      </p:pic>
      <p:sp>
        <p:nvSpPr>
          <p:cNvPr id="8" name="Rectangle 7"/>
          <p:cNvSpPr>
            <a:spLocks noChangeArrowheads="1"/>
          </p:cNvSpPr>
          <p:nvPr/>
        </p:nvSpPr>
        <p:spPr bwMode="auto">
          <a:xfrm>
            <a:off x="386875" y="6447672"/>
            <a:ext cx="7814150"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a:t>Drilling, Logistics, Engineering &amp; construction </a:t>
            </a:r>
            <a:endParaRPr lang="en-US" sz="20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4275998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85850" y="1251705"/>
            <a:ext cx="8351838" cy="4216539"/>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70C0"/>
              </a:solidFill>
              <a:latin typeface="Arial" charset="0"/>
            </a:endParaRPr>
          </a:p>
          <a:p>
            <a:pPr marL="342900" indent="-342900">
              <a:buFont typeface="+mj-lt"/>
              <a:buAutoNum type="arabicPeriod"/>
              <a:defRPr/>
            </a:pPr>
            <a:r>
              <a:rPr lang="en-US" dirty="0">
                <a:solidFill>
                  <a:srgbClr val="0D38B3"/>
                </a:solidFill>
                <a:latin typeface="+mj-lt"/>
                <a:sym typeface="Wingdings" pitchFamily="2" charset="2"/>
              </a:rPr>
              <a:t>Do you ensure that your subcontractor has audit plan in place that includes HSE MS? </a:t>
            </a:r>
          </a:p>
          <a:p>
            <a:pPr marL="342900" indent="-342900">
              <a:buFont typeface="+mj-lt"/>
              <a:buAutoNum type="arabicPeriod"/>
              <a:defRPr/>
            </a:pPr>
            <a:r>
              <a:rPr lang="en-US" dirty="0">
                <a:solidFill>
                  <a:srgbClr val="0D38B3"/>
                </a:solidFill>
                <a:latin typeface="+mj-lt"/>
                <a:sym typeface="Wingdings" pitchFamily="2" charset="2"/>
              </a:rPr>
              <a:t>Do your ensure that your drivers get a full brief on the road and weather related risks and hazard before they set off on their trip? </a:t>
            </a:r>
          </a:p>
          <a:p>
            <a:pPr marL="342900" indent="-342900">
              <a:buFont typeface="+mj-lt"/>
              <a:buAutoNum type="arabicPeriod"/>
              <a:defRPr/>
            </a:pPr>
            <a:r>
              <a:rPr lang="en-US" dirty="0">
                <a:solidFill>
                  <a:srgbClr val="0D38B3"/>
                </a:solidFill>
                <a:latin typeface="+mj-lt"/>
                <a:sym typeface="Wingdings" pitchFamily="2" charset="2"/>
              </a:rPr>
              <a:t>Do your drivers know how to react when their vehicle is drifting in loose sand? </a:t>
            </a:r>
          </a:p>
          <a:p>
            <a:pPr marL="342900" indent="-342900">
              <a:buFont typeface="+mj-lt"/>
              <a:buAutoNum type="arabicPeriod"/>
              <a:defRPr/>
            </a:pPr>
            <a:r>
              <a:rPr lang="en-US" dirty="0">
                <a:solidFill>
                  <a:srgbClr val="0D38B3"/>
                </a:solidFill>
                <a:latin typeface="+mj-lt"/>
                <a:sym typeface="Wingdings" pitchFamily="2" charset="2"/>
              </a:rPr>
              <a:t>Do you ensure your tanker drivers are aware about the risk related to liquid shifting inside the tank during transport? </a:t>
            </a:r>
          </a:p>
          <a:p>
            <a:pPr marL="342900" indent="-342900">
              <a:buFont typeface="+mj-lt"/>
              <a:buAutoNum type="arabicPeriod"/>
              <a:defRPr/>
            </a:pPr>
            <a:r>
              <a:rPr lang="en-US" dirty="0">
                <a:solidFill>
                  <a:srgbClr val="0D38B3"/>
                </a:solidFill>
                <a:latin typeface="+mj-lt"/>
                <a:sym typeface="Wingdings" pitchFamily="2" charset="2"/>
              </a:rPr>
              <a:t>Do you ensure that you have completed verification audit for sub contractors?</a:t>
            </a:r>
          </a:p>
          <a:p>
            <a:pPr eaLnBrk="1" hangingPunct="1">
              <a:defRPr/>
            </a:pPr>
            <a:endParaRPr lang="en-US" sz="1400" dirty="0" smtClean="0">
              <a:solidFill>
                <a:srgbClr val="0033CC"/>
              </a:solidFill>
              <a:latin typeface="+mj-lt"/>
              <a:sym typeface="Wingdings" pitchFamily="2" charset="2"/>
            </a:endParaRPr>
          </a:p>
          <a:p>
            <a:pPr eaLnBrk="1" hangingPunct="1">
              <a:defRPr/>
            </a:pPr>
            <a:endParaRPr lang="en-US" sz="1400" dirty="0" smtClean="0">
              <a:solidFill>
                <a:srgbClr val="0033CC"/>
              </a:solidFill>
              <a:latin typeface="+mj-lt"/>
              <a:sym typeface="Wingdings" pitchFamily="2" charset="2"/>
            </a:endParaRPr>
          </a:p>
          <a:p>
            <a:pPr marL="342900" lvl="0" indent="-342900">
              <a:defRPr/>
            </a:pPr>
            <a:r>
              <a:rPr lang="en-US" sz="1000" i="1" dirty="0">
                <a:solidFill>
                  <a:srgbClr val="0033CC"/>
                </a:solidFill>
                <a:latin typeface="Calibri Light" panose="020F0302020204030204"/>
                <a:sym typeface="Wingdings" pitchFamily="2" charset="2"/>
              </a:rPr>
              <a:t>* If the answer is NO to any of the above questions please ensure you take action to correct this finding.</a:t>
            </a:r>
          </a:p>
          <a:p>
            <a:pPr eaLnBrk="1" hangingPunct="1">
              <a:defRPr/>
            </a:pPr>
            <a:endParaRPr lang="en-US" sz="1400" dirty="0">
              <a:solidFill>
                <a:srgbClr val="0033CC"/>
              </a:solidFill>
              <a:latin typeface="+mj-lt"/>
              <a:sym typeface="Wingdings" pitchFamily="2" charset="2"/>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085850" y="882373"/>
            <a:ext cx="4961615"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Date:19.02.2020</a:t>
            </a:r>
            <a:r>
              <a:rPr lang="en-US" b="1" dirty="0">
                <a:solidFill>
                  <a:srgbClr val="333399"/>
                </a:solidFill>
                <a:latin typeface="Tahoma" pitchFamily="34" charset="0"/>
              </a:rPr>
              <a:t>  Incident title: </a:t>
            </a:r>
            <a:r>
              <a:rPr lang="en-US" b="1" dirty="0" smtClean="0">
                <a:solidFill>
                  <a:srgbClr val="333399"/>
                </a:solidFill>
                <a:latin typeface="Tahoma" pitchFamily="34" charset="0"/>
              </a:rPr>
              <a:t>HiPo#08</a:t>
            </a:r>
            <a:endParaRPr lang="en-US" b="1" dirty="0">
              <a:solidFill>
                <a:srgbClr val="333399"/>
              </a:solidFill>
              <a:latin typeface="Tahoma" pitchFamily="34" charset="0"/>
            </a:endParaRPr>
          </a:p>
        </p:txBody>
      </p:sp>
    </p:spTree>
    <p:extLst>
      <p:ext uri="{BB962C8B-B14F-4D97-AF65-F5344CB8AC3E}">
        <p14:creationId xmlns:p14="http://schemas.microsoft.com/office/powerpoint/2010/main" val="617951553"/>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92403</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05C38C-2E74-4878-B95E-EF92BF6FC76E}"/>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326</TotalTime>
  <Words>596</Words>
  <Application>Microsoft Office PowerPoint</Application>
  <PresentationFormat>Widescreen</PresentationFormat>
  <Paragraphs>50</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64</cp:revision>
  <dcterms:created xsi:type="dcterms:W3CDTF">2018-09-24T07:27:56Z</dcterms:created>
  <dcterms:modified xsi:type="dcterms:W3CDTF">2020-10-28T10:50:21Z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