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14"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57430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69773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09550" y="3342319"/>
            <a:ext cx="2439474" cy="211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80974" y="646114"/>
            <a:ext cx="2468050" cy="2209800"/>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4339" name="Text Box 2"/>
          <p:cNvSpPr txBox="1">
            <a:spLocks noChangeArrowheads="1"/>
          </p:cNvSpPr>
          <p:nvPr/>
        </p:nvSpPr>
        <p:spPr bwMode="auto">
          <a:xfrm>
            <a:off x="456258" y="646114"/>
            <a:ext cx="8163787" cy="4985980"/>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24.03.2020 </a:t>
            </a:r>
            <a:r>
              <a:rPr lang="en-US" b="1" dirty="0" smtClean="0">
                <a:solidFill>
                  <a:srgbClr val="333399"/>
                </a:solidFill>
                <a:latin typeface="Tahoma" pitchFamily="34" charset="0"/>
              </a:rPr>
              <a:t>    Incident </a:t>
            </a:r>
            <a:r>
              <a:rPr lang="en-US" b="1" dirty="0">
                <a:solidFill>
                  <a:srgbClr val="333399"/>
                </a:solidFill>
                <a:latin typeface="Tahoma" pitchFamily="34" charset="0"/>
              </a:rPr>
              <a:t>title: </a:t>
            </a:r>
            <a:r>
              <a:rPr lang="en-US" b="1" dirty="0" smtClean="0">
                <a:solidFill>
                  <a:srgbClr val="333399"/>
                </a:solidFill>
                <a:latin typeface="Tahoma" pitchFamily="34" charset="0"/>
              </a:rPr>
              <a:t>HiPo#22</a:t>
            </a:r>
            <a:endParaRPr lang="en-US" sz="1600" b="1" dirty="0" smtClean="0">
              <a:solidFill>
                <a:srgbClr val="FF0000"/>
              </a:solidFill>
              <a:latin typeface="Tahoma" pitchFamily="34" charset="0"/>
            </a:endParaRPr>
          </a:p>
          <a:p>
            <a:pPr marL="114300" indent="-114300" algn="just">
              <a:defRPr/>
            </a:pPr>
            <a:endParaRPr lang="en-US"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 </a:t>
            </a:r>
          </a:p>
          <a:p>
            <a:pPr marL="114300" indent="-114300">
              <a:defRPr/>
            </a:pPr>
            <a:r>
              <a:rPr lang="en-US" b="1" dirty="0">
                <a:solidFill>
                  <a:srgbClr val="FF0000"/>
                </a:solidFill>
                <a:latin typeface="Tahoma" pitchFamily="34" charset="0"/>
              </a:rPr>
              <a:t> </a:t>
            </a:r>
            <a:r>
              <a:rPr lang="en-US" dirty="0" smtClean="0">
                <a:latin typeface="Calibri" panose="020F0502020204030204" pitchFamily="34" charset="0"/>
              </a:rPr>
              <a:t>During </a:t>
            </a:r>
            <a:r>
              <a:rPr lang="en-US" dirty="0">
                <a:latin typeface="Calibri" panose="020F0502020204030204" pitchFamily="34" charset="0"/>
              </a:rPr>
              <a:t>preparation for pressure test of BOP, Asst. Driller was lowering the traveling block with elevator by releasing the brakes. While doing so, the AD raised the brake handle lever which got stuck onto the driller console. As the traveling block lowered, AD tried to pull the brake handle lever, but by that time, the traveling block impacted on the rig floor handrail. No injury to personnel , no damages observed  </a:t>
            </a:r>
            <a:r>
              <a:rPr lang="en-US" dirty="0" smtClean="0">
                <a:latin typeface="Calibri" panose="020F0502020204030204" pitchFamily="34" charset="0"/>
              </a:rPr>
              <a:t>  on </a:t>
            </a:r>
            <a:r>
              <a:rPr lang="en-US" dirty="0">
                <a:latin typeface="Calibri" panose="020F0502020204030204" pitchFamily="34" charset="0"/>
              </a:rPr>
              <a:t>the traveling block, rig floor or </a:t>
            </a:r>
            <a:r>
              <a:rPr lang="en-US" dirty="0" smtClean="0">
                <a:latin typeface="Calibri" panose="020F0502020204030204" pitchFamily="34" charset="0"/>
              </a:rPr>
              <a:t>elevator.</a:t>
            </a:r>
            <a:endParaRPr lang="en-US" dirty="0">
              <a:latin typeface="Calibri" panose="020F0502020204030204" pitchFamily="34" charset="0"/>
            </a:endParaRPr>
          </a:p>
          <a:p>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285750" indent="-285750">
              <a:buFont typeface="Arial" panose="020B0604020202020204" pitchFamily="34" charset="0"/>
              <a:buChar char="•"/>
            </a:pPr>
            <a:r>
              <a:rPr lang="en-US" dirty="0" smtClean="0"/>
              <a:t> </a:t>
            </a:r>
            <a:r>
              <a:rPr lang="en-US" sz="1600" dirty="0"/>
              <a:t>Always ensure that the Assistant driller should only operate the brakes when he is supervised.</a:t>
            </a:r>
          </a:p>
          <a:p>
            <a:pPr marL="285750" indent="-285750">
              <a:buFont typeface="Arial" panose="020B0604020202020204" pitchFamily="34" charset="0"/>
              <a:buChar char="•"/>
            </a:pPr>
            <a:r>
              <a:rPr lang="en-US" sz="1600" dirty="0" smtClean="0"/>
              <a:t>Always </a:t>
            </a:r>
            <a:r>
              <a:rPr lang="en-US" sz="1600" dirty="0"/>
              <a:t>ensure that the driller console in the doghouse has enough clearance for proper functioning of the brake.</a:t>
            </a:r>
          </a:p>
          <a:p>
            <a:pPr marL="285750" indent="-285750">
              <a:buFont typeface="Arial" panose="020B0604020202020204" pitchFamily="34" charset="0"/>
              <a:buChar char="•"/>
            </a:pPr>
            <a:r>
              <a:rPr lang="en-US" sz="1600" dirty="0" smtClean="0"/>
              <a:t>Always </a:t>
            </a:r>
            <a:r>
              <a:rPr lang="en-US" sz="1600" dirty="0"/>
              <a:t>ensure that the emergency brake system works effectively in time of need.</a:t>
            </a:r>
          </a:p>
          <a:p>
            <a:pPr marL="285750" indent="-285750">
              <a:buFont typeface="Arial" panose="020B0604020202020204" pitchFamily="34" charset="0"/>
              <a:buChar char="•"/>
            </a:pPr>
            <a:r>
              <a:rPr lang="en-US" sz="1600" dirty="0" smtClean="0"/>
              <a:t>Always </a:t>
            </a:r>
            <a:r>
              <a:rPr lang="en-US" sz="1600" dirty="0"/>
              <a:t>ensure that all removed parts are fixed back in the equipment after maintenance.</a:t>
            </a:r>
          </a:p>
          <a:p>
            <a:endParaRPr lang="en-US" sz="1400" dirty="0"/>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2" name="TextBox 16"/>
          <p:cNvSpPr txBox="1">
            <a:spLocks noChangeArrowheads="1"/>
          </p:cNvSpPr>
          <p:nvPr/>
        </p:nvSpPr>
        <p:spPr bwMode="auto">
          <a:xfrm>
            <a:off x="456258" y="5801975"/>
            <a:ext cx="7344717" cy="323165"/>
          </a:xfrm>
          <a:prstGeom prst="rect">
            <a:avLst/>
          </a:prstGeom>
          <a:solidFill>
            <a:srgbClr val="0070C0"/>
          </a:solidFill>
          <a:ln w="9525">
            <a:noFill/>
            <a:miter lim="800000"/>
            <a:headEnd/>
            <a:tailEnd/>
          </a:ln>
        </p:spPr>
        <p:txBody>
          <a:bodyPr wrap="square">
            <a:spAutoFit/>
          </a:bodyPr>
          <a:lstStyle/>
          <a:p>
            <a:pPr algn="ctr"/>
            <a:r>
              <a:rPr lang="en-US" sz="1500" b="1" dirty="0">
                <a:solidFill>
                  <a:srgbClr val="FFFF00"/>
                </a:solidFill>
                <a:latin typeface="Tahoma" panose="020B0604030504040204" pitchFamily="34" charset="0"/>
                <a:ea typeface="Tahoma" panose="020B0604030504040204" pitchFamily="34" charset="0"/>
                <a:cs typeface="Tahoma" panose="020B0604030504040204" pitchFamily="34" charset="0"/>
              </a:rPr>
              <a:t>Always ensure that the pathway for the brake handle bar is unobstructed..</a:t>
            </a:r>
          </a:p>
        </p:txBody>
      </p:sp>
      <p:cxnSp>
        <p:nvCxnSpPr>
          <p:cNvPr id="14" name="Straight Arrow Connector 13"/>
          <p:cNvCxnSpPr/>
          <p:nvPr/>
        </p:nvCxnSpPr>
        <p:spPr>
          <a:xfrm flipH="1" flipV="1">
            <a:off x="9650870" y="2246313"/>
            <a:ext cx="888030" cy="9416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83572" y="2926728"/>
            <a:ext cx="3470275"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chemeClr val="tx1"/>
                </a:solidFill>
                <a:latin typeface="Calibri" panose="020F0502020204030204" pitchFamily="34" charset="0"/>
              </a:rPr>
              <a:t>Missing  cover of the console caused stuck</a:t>
            </a:r>
          </a:p>
        </p:txBody>
      </p:sp>
      <p:pic>
        <p:nvPicPr>
          <p:cNvPr id="20" name="Picture 7" descr="Image result for right and wrong symbol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42623" y="705443"/>
            <a:ext cx="377825" cy="377825"/>
          </a:xfrm>
          <a:prstGeom prst="rect">
            <a:avLst/>
          </a:prstGeom>
          <a:noFill/>
        </p:spPr>
      </p:pic>
      <p:cxnSp>
        <p:nvCxnSpPr>
          <p:cNvPr id="26" name="Straight Arrow Connector 25"/>
          <p:cNvCxnSpPr/>
          <p:nvPr/>
        </p:nvCxnSpPr>
        <p:spPr>
          <a:xfrm rot="16200000" flipV="1">
            <a:off x="9544825" y="4910772"/>
            <a:ext cx="95095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991600" y="5548646"/>
            <a:ext cx="2257424"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solidFill>
                  <a:schemeClr val="tx1"/>
                </a:solidFill>
                <a:latin typeface="Calibri" panose="020F0502020204030204" pitchFamily="34" charset="0"/>
              </a:rPr>
              <a:t>Cover install in the Cabin</a:t>
            </a:r>
          </a:p>
        </p:txBody>
      </p:sp>
      <p:pic>
        <p:nvPicPr>
          <p:cNvPr id="22" name="Picture 5" descr="Image result for right and wrong symbol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940392" y="3393864"/>
            <a:ext cx="308632" cy="390022"/>
          </a:xfrm>
          <a:prstGeom prst="rect">
            <a:avLst/>
          </a:prstGeom>
          <a:noFill/>
        </p:spPr>
      </p:pic>
      <p:sp>
        <p:nvSpPr>
          <p:cNvPr id="13" name="Rectangle 12"/>
          <p:cNvSpPr>
            <a:spLocks noChangeArrowheads="1"/>
          </p:cNvSpPr>
          <p:nvPr/>
        </p:nvSpPr>
        <p:spPr bwMode="auto">
          <a:xfrm>
            <a:off x="456258" y="6264313"/>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Drilling, Operation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6032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33714" y="1232068"/>
            <a:ext cx="9177085" cy="4154984"/>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D38B3"/>
              </a:solidFill>
              <a:latin typeface="Arial" charset="0"/>
            </a:endParaRPr>
          </a:p>
          <a:p>
            <a:pPr marL="342900" indent="-342900">
              <a:buFont typeface="+mj-lt"/>
              <a:buAutoNum type="arabicPeriod"/>
              <a:defRPr/>
            </a:pPr>
            <a:r>
              <a:rPr lang="en-US" dirty="0">
                <a:solidFill>
                  <a:srgbClr val="0D38B3"/>
                </a:solidFill>
                <a:latin typeface="+mj-lt"/>
                <a:sym typeface="Wingdings" pitchFamily="2" charset="2"/>
              </a:rPr>
              <a:t>Do you ensure Assistant Driller is not operating the brakes when he is unsupervised? </a:t>
            </a:r>
          </a:p>
          <a:p>
            <a:pPr marL="342900" indent="-342900">
              <a:buFont typeface="+mj-lt"/>
              <a:buAutoNum type="arabicPeriod"/>
              <a:defRPr/>
            </a:pPr>
            <a:r>
              <a:rPr lang="en-US" dirty="0">
                <a:solidFill>
                  <a:srgbClr val="0D38B3"/>
                </a:solidFill>
                <a:latin typeface="+mj-lt"/>
                <a:sym typeface="Wingdings" pitchFamily="2" charset="2"/>
              </a:rPr>
              <a:t>Do you ensure that the brake handle lever has an unobstructed pathway?</a:t>
            </a:r>
          </a:p>
          <a:p>
            <a:pPr marL="342900" indent="-342900">
              <a:buFont typeface="+mj-lt"/>
              <a:buAutoNum type="arabicPeriod"/>
              <a:defRPr/>
            </a:pPr>
            <a:r>
              <a:rPr lang="en-US" dirty="0">
                <a:solidFill>
                  <a:srgbClr val="0D38B3"/>
                </a:solidFill>
                <a:latin typeface="+mj-lt"/>
                <a:sym typeface="Wingdings" pitchFamily="2" charset="2"/>
              </a:rPr>
              <a:t>Do you ensure that MOC is in use for any change in SCE?</a:t>
            </a:r>
          </a:p>
          <a:p>
            <a:pPr marL="342900" indent="-342900">
              <a:buFont typeface="+mj-lt"/>
              <a:buAutoNum type="arabicPeriod"/>
              <a:defRPr/>
            </a:pPr>
            <a:r>
              <a:rPr lang="en-US" dirty="0">
                <a:solidFill>
                  <a:srgbClr val="0D38B3"/>
                </a:solidFill>
                <a:latin typeface="+mj-lt"/>
                <a:sym typeface="Wingdings" pitchFamily="2" charset="2"/>
              </a:rPr>
              <a:t>Do you ensure that proper function tests are carried out on critical equipment such as emergency brakes?</a:t>
            </a:r>
          </a:p>
          <a:p>
            <a:pPr marL="342900" indent="-342900">
              <a:buFont typeface="+mj-lt"/>
              <a:buAutoNum type="arabicPeriod"/>
              <a:defRPr/>
            </a:pPr>
            <a:r>
              <a:rPr lang="en-US" dirty="0">
                <a:solidFill>
                  <a:srgbClr val="0D38B3"/>
                </a:solidFill>
                <a:latin typeface="+mj-lt"/>
                <a:sym typeface="Wingdings" pitchFamily="2" charset="2"/>
              </a:rPr>
              <a:t>Do you ensure that assurance performed after maintenance for driller console?</a:t>
            </a:r>
          </a:p>
          <a:p>
            <a:pPr marL="342900" indent="-342900">
              <a:buFont typeface="+mj-lt"/>
              <a:buAutoNum type="arabicPeriod"/>
              <a:defRPr/>
            </a:pPr>
            <a:r>
              <a:rPr lang="en-US" dirty="0">
                <a:solidFill>
                  <a:srgbClr val="0D38B3"/>
                </a:solidFill>
                <a:latin typeface="+mj-lt"/>
                <a:sym typeface="Wingdings" pitchFamily="2" charset="2"/>
              </a:rPr>
              <a:t>Do you ensure that SCE log is visualize, updated and fully functioning?</a:t>
            </a:r>
          </a:p>
          <a:p>
            <a:pPr eaLnBrk="1" hangingPunct="1">
              <a:defRPr/>
            </a:pPr>
            <a:endParaRPr lang="en-US" sz="1400" dirty="0" smtClean="0">
              <a:solidFill>
                <a:srgbClr val="0033CC"/>
              </a:solidFill>
              <a:latin typeface="+mj-lt"/>
              <a:sym typeface="Wingdings" pitchFamily="2" charset="2"/>
            </a:endParaRPr>
          </a:p>
          <a:p>
            <a:pPr eaLnBrk="1" hangingPunct="1">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33714" y="842143"/>
            <a:ext cx="529824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24.03.2020     Incident title: </a:t>
            </a:r>
            <a:r>
              <a:rPr lang="en-US" b="1" dirty="0" smtClean="0">
                <a:solidFill>
                  <a:srgbClr val="333399"/>
                </a:solidFill>
                <a:latin typeface="Tahoma" pitchFamily="34" charset="0"/>
              </a:rPr>
              <a:t>HiPo#22 </a:t>
            </a:r>
            <a:endParaRPr lang="en-US" b="1" strike="sngStrike" dirty="0">
              <a:latin typeface="Tahoma" pitchFamily="34" charset="0"/>
            </a:endParaRPr>
          </a:p>
        </p:txBody>
      </p:sp>
    </p:spTree>
    <p:extLst>
      <p:ext uri="{BB962C8B-B14F-4D97-AF65-F5344CB8AC3E}">
        <p14:creationId xmlns:p14="http://schemas.microsoft.com/office/powerpoint/2010/main" val="9527620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92414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A7EEA9-98E0-4ADF-B0C8-EC928424C226}"/>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562</TotalTime>
  <Words>559</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90</cp:revision>
  <dcterms:created xsi:type="dcterms:W3CDTF">2018-09-24T07:27:56Z</dcterms:created>
  <dcterms:modified xsi:type="dcterms:W3CDTF">2020-11-01T12:00:58Z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