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0" r:id="rId5"/>
  </p:sldMasterIdLst>
  <p:notesMasterIdLst>
    <p:notesMasterId r:id="rId8"/>
  </p:notesMasterIdLst>
  <p:sldIdLst>
    <p:sldId id="317" r:id="rId6"/>
    <p:sldId id="318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38B3"/>
    <a:srgbClr val="2710B0"/>
    <a:srgbClr val="CC3300"/>
    <a:srgbClr val="16942A"/>
    <a:srgbClr val="24A316"/>
    <a:srgbClr val="FDD600"/>
    <a:srgbClr val="FFFC00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843" autoAdjust="0"/>
    <p:restoredTop sz="94674"/>
  </p:normalViewPr>
  <p:slideViewPr>
    <p:cSldViewPr snapToGrid="0" snapToObjects="1">
      <p:cViewPr varScale="1">
        <p:scale>
          <a:sx n="100" d="100"/>
          <a:sy n="100" d="100"/>
        </p:scale>
        <p:origin x="108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6CC15C-7088-4C08-B145-E35BDB57786C}" type="datetimeFigureOut">
              <a:rPr lang="en-US" smtClean="0"/>
              <a:t>01/11/2020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906F0F-6AA3-414C-870B-3468ED710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419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Ensure all dates and titles are input </a:t>
            </a:r>
          </a:p>
          <a:p>
            <a:endParaRPr lang="en-US" dirty="0"/>
          </a:p>
          <a:p>
            <a:r>
              <a:rPr lang="en-US" dirty="0"/>
              <a:t>A short description should be provided without mentioning names of contractors or</a:t>
            </a:r>
            <a:r>
              <a:rPr lang="en-US" baseline="0" dirty="0"/>
              <a:t> individuals.  You should include, what happened, to who (by job title) and what injuries this resulted in.  Nothing more!</a:t>
            </a:r>
          </a:p>
          <a:p>
            <a:endParaRPr lang="en-US" baseline="0" dirty="0"/>
          </a:p>
          <a:p>
            <a:r>
              <a:rPr lang="en-US" baseline="0" dirty="0"/>
              <a:t>Four to five bullet points highlighting the main findings from the investigation.  Remember the target audience is the front line staff so this should be written in simple terms in a way that everyone can understand.</a:t>
            </a:r>
          </a:p>
          <a:p>
            <a:endParaRPr lang="en-US" baseline="0" dirty="0"/>
          </a:p>
          <a:p>
            <a:r>
              <a:rPr lang="en-US" baseline="0" dirty="0"/>
              <a:t>The strap line should be the main point you want to get across</a:t>
            </a:r>
          </a:p>
          <a:p>
            <a:endParaRPr lang="en-US" baseline="0" dirty="0"/>
          </a:p>
          <a:p>
            <a:r>
              <a:rPr lang="en-US" baseline="0" dirty="0"/>
              <a:t>The images should be self explanatory, what went wrong (if you create a reconstruction please ensure you do not put people at risk) and below how it should be done.   </a:t>
            </a:r>
            <a:endParaRPr lang="en-US" dirty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138CA7-92E6-41FD-A1B7-5ABDE6F1771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9187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924184">
              <a:defRPr/>
            </a:pPr>
            <a:r>
              <a:rPr lang="en-US" dirty="0"/>
              <a:t>Ensure all dates and titles are input </a:t>
            </a:r>
          </a:p>
          <a:p>
            <a:endParaRPr lang="en-US" dirty="0">
              <a:solidFill>
                <a:srgbClr val="0033CC"/>
              </a:solidFill>
              <a:latin typeface="Arial" charset="0"/>
              <a:cs typeface="Arial" charset="0"/>
              <a:sym typeface="Wingdings" pitchFamily="2" charset="2"/>
            </a:endParaRPr>
          </a:p>
          <a:p>
            <a:r>
              <a:rPr lang="en-US" dirty="0">
                <a:solidFill>
                  <a:srgbClr val="0033CC"/>
                </a:solidFill>
                <a:latin typeface="Arial" charset="0"/>
                <a:cs typeface="Arial" charset="0"/>
                <a:sym typeface="Wingdings" pitchFamily="2" charset="2"/>
              </a:rPr>
              <a:t>Make a list of closed questions (only ‘yes’ or ‘no’ as an answer) to ask others if they have the same issues based on the management or HSE-MS failings or shortfalls identified in the investigation. </a:t>
            </a:r>
          </a:p>
          <a:p>
            <a:endParaRPr lang="en-US" dirty="0">
              <a:solidFill>
                <a:srgbClr val="0033CC"/>
              </a:solidFill>
              <a:latin typeface="Arial" charset="0"/>
              <a:cs typeface="Arial" charset="0"/>
              <a:sym typeface="Wingdings" pitchFamily="2" charset="2"/>
            </a:endParaRPr>
          </a:p>
          <a:p>
            <a:r>
              <a:rPr lang="en-US" dirty="0">
                <a:solidFill>
                  <a:srgbClr val="0033CC"/>
                </a:solidFill>
                <a:latin typeface="Arial" charset="0"/>
                <a:cs typeface="Arial" charset="0"/>
                <a:sym typeface="Wingdings" pitchFamily="2" charset="2"/>
              </a:rPr>
              <a:t>Imagine you have to audit other companies to see if they could have the same issues.</a:t>
            </a:r>
          </a:p>
          <a:p>
            <a:endParaRPr lang="en-US" dirty="0">
              <a:solidFill>
                <a:srgbClr val="0033CC"/>
              </a:solidFill>
              <a:latin typeface="Arial" charset="0"/>
              <a:cs typeface="Arial" charset="0"/>
              <a:sym typeface="Wingdings" pitchFamily="2" charset="2"/>
            </a:endParaRPr>
          </a:p>
          <a:p>
            <a:r>
              <a:rPr lang="en-US" dirty="0">
                <a:solidFill>
                  <a:srgbClr val="0033CC"/>
                </a:solidFill>
                <a:latin typeface="Arial" charset="0"/>
                <a:cs typeface="Arial" charset="0"/>
                <a:sym typeface="Wingdings" pitchFamily="2" charset="2"/>
              </a:rPr>
              <a:t>These questions should start</a:t>
            </a:r>
            <a:r>
              <a:rPr lang="en-US" baseline="0" dirty="0">
                <a:solidFill>
                  <a:srgbClr val="0033CC"/>
                </a:solidFill>
                <a:latin typeface="Arial" charset="0"/>
                <a:cs typeface="Arial" charset="0"/>
                <a:sym typeface="Wingdings" pitchFamily="2" charset="2"/>
              </a:rPr>
              <a:t> with: Do you ensure…………………?</a:t>
            </a: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B2BACC-5893-4478-93DA-688A131F836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7425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A81E8-6622-4A49-9FF2-EB24B86713DF}" type="datetime1">
              <a:rPr lang="en-US" smtClean="0"/>
              <a:t>01/11/2020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364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146D2-AFA6-4972-98EA-669A7C4EF4C1}" type="datetime1">
              <a:rPr lang="en-US" smtClean="0"/>
              <a:t>01/11/2020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270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4A6E8-E675-402B-A2BD-D7D9A0B28C11}" type="datetime1">
              <a:rPr lang="en-US" smtClean="0"/>
              <a:t>01/11/2020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17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B20E9-F1D7-4215-B0B8-9261F74C594C}" type="datetime1">
              <a:rPr lang="en-US" smtClean="0"/>
              <a:t>01/11/2020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0629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570DC-E9CE-47B7-914B-CCCB34812D12}" type="datetime1">
              <a:rPr lang="en-US" smtClean="0"/>
              <a:t>01/11/2020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1047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37381-7ED1-4560-9CFE-229A02541128}" type="datetime1">
              <a:rPr lang="en-US" smtClean="0"/>
              <a:t>01/11/2020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7118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E3E44-24F4-4A1C-800C-6D9ECAE7974B}" type="datetime1">
              <a:rPr lang="en-US" smtClean="0"/>
              <a:t>01/11/2020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4431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FE653-A0E0-4FB0-90DA-8480B4419788}" type="datetime1">
              <a:rPr lang="en-US" smtClean="0"/>
              <a:t>01/11/2020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071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47A19-653E-48BE-A95B-6C8310E78F3C}" type="datetime1">
              <a:rPr lang="en-US" smtClean="0"/>
              <a:t>01/11/2020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7016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3962-B721-4373-9C98-9475965557BA}" type="datetime1">
              <a:rPr lang="en-US" smtClean="0"/>
              <a:t>01/11/2020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2499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BEC87-D7C3-4B74-BBDD-829DC775F8F0}" type="datetime1">
              <a:rPr lang="en-US" smtClean="0"/>
              <a:t>01/11/2020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451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D58F9-0DED-40AE-A7F2-D2F56296859A}" type="datetime1">
              <a:rPr lang="en-US" smtClean="0"/>
              <a:t>01/11/2020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9113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8802C-26DD-484F-B80D-C1016ACAF724}" type="datetime1">
              <a:rPr lang="en-US" smtClean="0"/>
              <a:t>01/11/2020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9617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19217-FA8F-484B-A6C3-2FD273B1E69E}" type="datetime1">
              <a:rPr lang="en-US" smtClean="0"/>
              <a:t>01/11/2020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5658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E998F-5273-455B-8DC4-444548608F7A}" type="datetime1">
              <a:rPr lang="en-US" smtClean="0"/>
              <a:t>01/11/2020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01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2CA95-DD1B-4F67-8C36-13F320194810}" type="datetime1">
              <a:rPr lang="en-US" smtClean="0"/>
              <a:t>01/11/2020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1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C7674-DBA0-440A-8265-C49A3552B907}" type="datetime1">
              <a:rPr lang="en-US" smtClean="0"/>
              <a:t>01/11/2020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863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AF15A-1620-45AF-A5BF-538FE3A47A7A}" type="datetime1">
              <a:rPr lang="en-US" smtClean="0"/>
              <a:t>01/11/2020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407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4A1C8-634E-467E-BB69-93B0A13CDE3C}" type="datetime1">
              <a:rPr lang="en-US" smtClean="0"/>
              <a:t>01/11/2020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788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EAE86-4E98-45D3-976A-F4279866EDBF}" type="datetime1">
              <a:rPr lang="en-US" smtClean="0"/>
              <a:t>01/11/2020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584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8C93D-2470-45CB-B76C-8928E4B4B22A}" type="datetime1">
              <a:rPr lang="en-US" smtClean="0"/>
              <a:t>01/11/2020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116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DC80C-0517-4D4D-B5C2-CBC9DB2DDDD2}" type="datetime1">
              <a:rPr lang="en-US" smtClean="0"/>
              <a:t>01/11/2020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7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D87E80-01D6-44AC-917B-580F775AE8DF}" type="datetime1">
              <a:rPr lang="en-US" smtClean="0"/>
              <a:t>01/11/2020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V 1 (2020)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5837F4-0EF0-4EB8-A16D-265E78EE0C9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386366" cy="6858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9B523F6-A9A3-46FE-B2B7-E53C7D2853E4}"/>
              </a:ext>
            </a:extLst>
          </p:cNvPr>
          <p:cNvGrpSpPr/>
          <p:nvPr userDrawn="1"/>
        </p:nvGrpSpPr>
        <p:grpSpPr>
          <a:xfrm>
            <a:off x="9289915" y="6117536"/>
            <a:ext cx="2340722" cy="740868"/>
            <a:chOff x="9289915" y="6117536"/>
            <a:chExt cx="2340722" cy="74086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5D186BF-73E8-40E9-BF74-18F83D802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89915" y="6117536"/>
              <a:ext cx="2340722" cy="38155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68DA85E-4B77-46C1-A974-11D1BE5A6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289915" y="6671146"/>
              <a:ext cx="2340722" cy="1872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67511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ill Sans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Gill Sans Ligh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Gill Sans Ligh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Gill Sans Ligh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Gill Sans Ligh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Gill Sans Ligh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F3A31-3D00-4E8B-A67B-CA580072632E}" type="datetime1">
              <a:rPr lang="en-US" smtClean="0"/>
              <a:t>01/11/2020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203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BB03564-8175-4F7F-A2B1-238F744C6A1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71595" y="3590376"/>
            <a:ext cx="3315506" cy="2348195"/>
          </a:xfrm>
          <a:prstGeom prst="rect">
            <a:avLst/>
          </a:prstGeom>
        </p:spPr>
      </p:pic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510996" y="810265"/>
            <a:ext cx="6785154" cy="4909036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4300" indent="-114300" algn="just">
              <a:defRPr/>
            </a:pPr>
            <a:r>
              <a:rPr lang="en-GB" b="1" dirty="0">
                <a:solidFill>
                  <a:srgbClr val="333399"/>
                </a:solidFill>
                <a:latin typeface="Tahoma" pitchFamily="34" charset="0"/>
              </a:rPr>
              <a:t>Date:</a:t>
            </a:r>
            <a:r>
              <a:rPr lang="en-US" b="1" dirty="0">
                <a:solidFill>
                  <a:srgbClr val="333399"/>
                </a:solidFill>
                <a:latin typeface="Tahoma" pitchFamily="34" charset="0"/>
              </a:rPr>
              <a:t> </a:t>
            </a:r>
            <a:r>
              <a:rPr lang="en-US" b="1" dirty="0" smtClean="0">
                <a:solidFill>
                  <a:srgbClr val="333399"/>
                </a:solidFill>
                <a:latin typeface="Tahoma" pitchFamily="34" charset="0"/>
              </a:rPr>
              <a:t>29.03.2020     Incident </a:t>
            </a:r>
            <a:r>
              <a:rPr lang="en-US" b="1" dirty="0">
                <a:solidFill>
                  <a:srgbClr val="333399"/>
                </a:solidFill>
                <a:latin typeface="Tahoma" pitchFamily="34" charset="0"/>
              </a:rPr>
              <a:t>title: </a:t>
            </a:r>
            <a:r>
              <a:rPr lang="en-US" b="1" dirty="0" smtClean="0">
                <a:solidFill>
                  <a:srgbClr val="333399"/>
                </a:solidFill>
                <a:latin typeface="Tahoma" pitchFamily="34" charset="0"/>
              </a:rPr>
              <a:t>HiPo#23 </a:t>
            </a:r>
            <a:endParaRPr lang="en-GB" sz="1200" b="1" dirty="0" smtClean="0">
              <a:solidFill>
                <a:srgbClr val="333399"/>
              </a:solidFill>
              <a:latin typeface="Tahoma" pitchFamily="34" charset="0"/>
            </a:endParaRPr>
          </a:p>
          <a:p>
            <a:pPr marL="114300" indent="-114300" algn="just">
              <a:defRPr/>
            </a:pPr>
            <a:endParaRPr lang="en-US" sz="1300" b="1" dirty="0">
              <a:solidFill>
                <a:srgbClr val="FF0000"/>
              </a:solidFill>
              <a:latin typeface="Tahoma" pitchFamily="34" charset="0"/>
            </a:endParaRPr>
          </a:p>
          <a:p>
            <a:pPr marL="114300" indent="-114300" algn="just">
              <a:defRPr/>
            </a:pPr>
            <a:r>
              <a:rPr lang="en-US" b="1" dirty="0">
                <a:solidFill>
                  <a:srgbClr val="FF0000"/>
                </a:solidFill>
                <a:latin typeface="Tahoma" pitchFamily="34" charset="0"/>
              </a:rPr>
              <a:t>What happened?</a:t>
            </a:r>
            <a:endParaRPr lang="en-US" dirty="0">
              <a:solidFill>
                <a:srgbClr val="FF0000"/>
              </a:solidFill>
              <a:latin typeface="Tahoma" pitchFamily="34" charset="0"/>
            </a:endParaRPr>
          </a:p>
          <a:p>
            <a:pPr indent="3175" algn="just">
              <a:defRPr/>
            </a:pPr>
            <a:endParaRPr lang="en-US" dirty="0" smtClean="0"/>
          </a:p>
          <a:p>
            <a:pPr indent="3175" algn="just">
              <a:defRPr/>
            </a:pPr>
            <a:r>
              <a:rPr lang="en-US" dirty="0" smtClean="0"/>
              <a:t>JCB </a:t>
            </a:r>
            <a:r>
              <a:rPr lang="en-US" dirty="0"/>
              <a:t>operator after parking the equipment forgot to engage handbrake, he alighted from the cabin and started walking towards office. After a while JCB rolled 01 meter backwards and rested on a soil </a:t>
            </a:r>
            <a:r>
              <a:rPr lang="en-US" dirty="0" smtClean="0"/>
              <a:t>bund.</a:t>
            </a:r>
            <a:endParaRPr lang="en-US" dirty="0">
              <a:solidFill>
                <a:srgbClr val="000000"/>
              </a:solidFill>
            </a:endParaRPr>
          </a:p>
          <a:p>
            <a:pPr marL="342900" indent="-342900">
              <a:defRPr/>
            </a:pPr>
            <a:endParaRPr lang="en-US" sz="1050" dirty="0">
              <a:solidFill>
                <a:srgbClr val="000000"/>
              </a:solidFill>
              <a:latin typeface="Arial" pitchFamily="34" charset="0"/>
            </a:endParaRPr>
          </a:p>
          <a:p>
            <a:pPr marL="342900" indent="-342900">
              <a:defRPr/>
            </a:pPr>
            <a:endParaRPr lang="en-US" sz="600" dirty="0" smtClean="0">
              <a:solidFill>
                <a:srgbClr val="000000"/>
              </a:solidFill>
              <a:latin typeface="Arial" charset="0"/>
            </a:endParaRPr>
          </a:p>
          <a:p>
            <a:pPr marL="342900" indent="-342900">
              <a:defRPr/>
            </a:pPr>
            <a:endParaRPr lang="en-US" sz="600" dirty="0">
              <a:solidFill>
                <a:srgbClr val="000000"/>
              </a:solidFill>
              <a:latin typeface="Arial" charset="0"/>
            </a:endParaRPr>
          </a:p>
          <a:p>
            <a:pPr marL="114300" indent="-114300" algn="just">
              <a:defRPr/>
            </a:pPr>
            <a:r>
              <a:rPr lang="en-US" sz="1600" b="1" dirty="0">
                <a:solidFill>
                  <a:srgbClr val="333399"/>
                </a:solidFill>
                <a:latin typeface="Tahoma" pitchFamily="34" charset="0"/>
              </a:rPr>
              <a:t>Your learning from this incident..</a:t>
            </a:r>
          </a:p>
          <a:p>
            <a:pPr marL="114300" indent="-114300">
              <a:defRPr/>
            </a:pPr>
            <a:endParaRPr lang="en-US" sz="1050" dirty="0">
              <a:latin typeface="Arial" charset="0"/>
              <a:cs typeface="Tahoma" pitchFamily="34" charset="0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dirty="0">
                <a:cs typeface="Tahoma" pitchFamily="34" charset="0"/>
              </a:rPr>
              <a:t> Always make sure to park the equipment in a proper way and engage </a:t>
            </a:r>
          </a:p>
          <a:p>
            <a:pPr eaLnBrk="1" hangingPunct="1">
              <a:defRPr/>
            </a:pPr>
            <a:r>
              <a:rPr lang="en-US" dirty="0">
                <a:cs typeface="Tahoma" pitchFamily="34" charset="0"/>
              </a:rPr>
              <a:t>   handbrake before leaving the </a:t>
            </a:r>
            <a:r>
              <a:rPr lang="en-US" dirty="0" smtClean="0">
                <a:cs typeface="Tahoma" pitchFamily="34" charset="0"/>
              </a:rPr>
              <a:t>cabin.</a:t>
            </a:r>
            <a:endParaRPr lang="en-US" dirty="0">
              <a:cs typeface="Tahoma" pitchFamily="34" charset="0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dirty="0">
                <a:cs typeface="Tahoma" pitchFamily="34" charset="0"/>
              </a:rPr>
              <a:t> Always park at the designated parking </a:t>
            </a:r>
            <a:r>
              <a:rPr lang="en-US" dirty="0" smtClean="0">
                <a:cs typeface="Tahoma" pitchFamily="34" charset="0"/>
              </a:rPr>
              <a:t>areas.</a:t>
            </a:r>
            <a:endParaRPr lang="en-US" dirty="0">
              <a:cs typeface="Tahoma" pitchFamily="34" charset="0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dirty="0">
                <a:cs typeface="Tahoma" pitchFamily="34" charset="0"/>
              </a:rPr>
              <a:t> Use wheel chokes wherever </a:t>
            </a:r>
            <a:r>
              <a:rPr lang="en-US" dirty="0" smtClean="0">
                <a:cs typeface="Tahoma" pitchFamily="34" charset="0"/>
              </a:rPr>
              <a:t>necessary.</a:t>
            </a:r>
            <a:endParaRPr lang="en-US" dirty="0">
              <a:cs typeface="Tahoma" pitchFamily="34" charset="0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dirty="0">
                <a:cs typeface="Tahoma" pitchFamily="34" charset="0"/>
              </a:rPr>
              <a:t> Always ensure that heavy plants are not used for regular commuting to and </a:t>
            </a:r>
            <a:r>
              <a:rPr lang="en-US" dirty="0" smtClean="0">
                <a:cs typeface="Tahoma" pitchFamily="34" charset="0"/>
              </a:rPr>
              <a:t>from </a:t>
            </a:r>
            <a:r>
              <a:rPr lang="en-US" dirty="0">
                <a:cs typeface="Tahoma" pitchFamily="34" charset="0"/>
              </a:rPr>
              <a:t>site. </a:t>
            </a:r>
          </a:p>
          <a:p>
            <a:pPr eaLnBrk="1" hangingPunct="1">
              <a:buFont typeface="Arial" pitchFamily="34" charset="0"/>
              <a:buChar char="•"/>
              <a:defRPr/>
            </a:pPr>
            <a:endParaRPr lang="en-US" sz="1050" dirty="0">
              <a:solidFill>
                <a:srgbClr val="FF0000"/>
              </a:solidFill>
              <a:latin typeface="Arial" charset="0"/>
              <a:cs typeface="Tahoma" pitchFamily="34" charset="0"/>
            </a:endParaRPr>
          </a:p>
          <a:p>
            <a:pPr eaLnBrk="1" hangingPunct="1">
              <a:defRPr/>
            </a:pPr>
            <a:endParaRPr lang="en-US" sz="1050" dirty="0">
              <a:solidFill>
                <a:srgbClr val="FF0000"/>
              </a:solidFill>
              <a:latin typeface="Arial" charset="0"/>
              <a:cs typeface="Tahoma" pitchFamily="34" charset="0"/>
            </a:endParaRPr>
          </a:p>
          <a:p>
            <a:pPr marL="119063" indent="-119063">
              <a:defRPr/>
            </a:pP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6628" name="TextBox 16"/>
          <p:cNvSpPr txBox="1">
            <a:spLocks noChangeArrowheads="1"/>
          </p:cNvSpPr>
          <p:nvPr/>
        </p:nvSpPr>
        <p:spPr bwMode="auto">
          <a:xfrm>
            <a:off x="510996" y="5495763"/>
            <a:ext cx="5499279" cy="584775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600" b="1" dirty="0">
                <a:solidFill>
                  <a:srgbClr val="FFFF00"/>
                </a:solidFill>
                <a:latin typeface="Tahoma" pitchFamily="34" charset="0"/>
              </a:rPr>
              <a:t>Park in a designated area, engage handbrakes and place wheel chocks</a:t>
            </a:r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2743200" y="1"/>
            <a:ext cx="70564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3600" b="1" dirty="0" smtClean="0">
                <a:latin typeface="+mj-lt"/>
              </a:rPr>
              <a:t>PDO Second Alert</a:t>
            </a:r>
            <a:endParaRPr lang="en-GB" sz="3600" b="1" dirty="0">
              <a:latin typeface="+mj-lt"/>
            </a:endParaRPr>
          </a:p>
        </p:txBody>
      </p:sp>
      <p:sp>
        <p:nvSpPr>
          <p:cNvPr id="26634" name="Freeform 132"/>
          <p:cNvSpPr>
            <a:spLocks/>
          </p:cNvSpPr>
          <p:nvPr/>
        </p:nvSpPr>
        <p:spPr bwMode="auto">
          <a:xfrm>
            <a:off x="10629901" y="4025385"/>
            <a:ext cx="457200" cy="457200"/>
          </a:xfrm>
          <a:custGeom>
            <a:avLst/>
            <a:gdLst>
              <a:gd name="T0" fmla="*/ 0 w 1336"/>
              <a:gd name="T1" fmla="*/ 2147483647 h 888"/>
              <a:gd name="T2" fmla="*/ 2147483647 w 1336"/>
              <a:gd name="T3" fmla="*/ 2147483647 h 888"/>
              <a:gd name="T4" fmla="*/ 2147483647 w 1336"/>
              <a:gd name="T5" fmla="*/ 0 h 888"/>
              <a:gd name="T6" fmla="*/ 0 60000 65536"/>
              <a:gd name="T7" fmla="*/ 0 60000 65536"/>
              <a:gd name="T8" fmla="*/ 0 60000 65536"/>
              <a:gd name="T9" fmla="*/ 0 w 1336"/>
              <a:gd name="T10" fmla="*/ 0 h 888"/>
              <a:gd name="T11" fmla="*/ 1336 w 1336"/>
              <a:gd name="T12" fmla="*/ 888 h 8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36" h="888">
                <a:moveTo>
                  <a:pt x="0" y="600"/>
                </a:moveTo>
                <a:lnTo>
                  <a:pt x="312" y="888"/>
                </a:lnTo>
                <a:lnTo>
                  <a:pt x="1336" y="0"/>
                </a:lnTo>
              </a:path>
            </a:pathLst>
          </a:custGeom>
          <a:noFill/>
          <a:ln w="13335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595" y="810265"/>
            <a:ext cx="3315506" cy="2692018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04644F5-2868-4756-AA69-882C9793F32F}"/>
              </a:ext>
            </a:extLst>
          </p:cNvPr>
          <p:cNvCxnSpPr>
            <a:cxnSpLocks/>
          </p:cNvCxnSpPr>
          <p:nvPr/>
        </p:nvCxnSpPr>
        <p:spPr>
          <a:xfrm>
            <a:off x="9304338" y="2727157"/>
            <a:ext cx="1143000" cy="0"/>
          </a:xfrm>
          <a:prstGeom prst="line">
            <a:avLst/>
          </a:prstGeom>
          <a:ln w="28575">
            <a:solidFill>
              <a:srgbClr val="FF0000"/>
            </a:solidFill>
            <a:prstDash val="sysDash"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633" name="Group 131"/>
          <p:cNvGrpSpPr>
            <a:grpSpLocks/>
          </p:cNvGrpSpPr>
          <p:nvPr/>
        </p:nvGrpSpPr>
        <p:grpSpPr bwMode="auto">
          <a:xfrm>
            <a:off x="10619921" y="898358"/>
            <a:ext cx="336550" cy="544513"/>
            <a:chOff x="3504" y="544"/>
            <a:chExt cx="2287" cy="1855"/>
          </a:xfrm>
        </p:grpSpPr>
        <p:sp>
          <p:nvSpPr>
            <p:cNvPr id="26635" name="Line 129"/>
            <p:cNvSpPr>
              <a:spLocks noChangeShapeType="1"/>
            </p:cNvSpPr>
            <p:nvPr/>
          </p:nvSpPr>
          <p:spPr bwMode="auto">
            <a:xfrm>
              <a:off x="3504" y="568"/>
              <a:ext cx="2287" cy="1831"/>
            </a:xfrm>
            <a:prstGeom prst="line">
              <a:avLst/>
            </a:prstGeom>
            <a:noFill/>
            <a:ln w="1333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36" name="Line 130"/>
            <p:cNvSpPr>
              <a:spLocks noChangeShapeType="1"/>
            </p:cNvSpPr>
            <p:nvPr/>
          </p:nvSpPr>
          <p:spPr bwMode="auto">
            <a:xfrm flipV="1">
              <a:off x="3528" y="544"/>
              <a:ext cx="2144" cy="1807"/>
            </a:xfrm>
            <a:prstGeom prst="line">
              <a:avLst/>
            </a:prstGeom>
            <a:noFill/>
            <a:ln w="1333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386308" y="6283614"/>
            <a:ext cx="859998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solidFill>
                  <a:srgbClr val="0D38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</a:t>
            </a:r>
            <a:r>
              <a:rPr lang="en-US" sz="2000" b="1" dirty="0" smtClean="0">
                <a:solidFill>
                  <a:srgbClr val="0D38B3"/>
                </a:solidFill>
                <a:latin typeface="+mj-lt"/>
                <a:cs typeface="Calibri" pitchFamily="34" charset="0"/>
              </a:rPr>
              <a:t> </a:t>
            </a:r>
            <a:r>
              <a:rPr lang="en-US" sz="2000" b="1" dirty="0" smtClean="0">
                <a:solidFill>
                  <a:srgbClr val="0D38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Audience: </a:t>
            </a:r>
            <a:r>
              <a:rPr lang="en-US" sz="1600" b="1" dirty="0"/>
              <a:t>Drilling, Logistics, </a:t>
            </a:r>
            <a:r>
              <a:rPr lang="en-US" sz="1600" b="1" dirty="0" smtClean="0"/>
              <a:t>Operation &amp; </a:t>
            </a:r>
            <a:r>
              <a:rPr lang="en-US" sz="1600" b="1" dirty="0"/>
              <a:t>C</a:t>
            </a:r>
            <a:r>
              <a:rPr lang="en-US" sz="1600" b="1" dirty="0" smtClean="0"/>
              <a:t>onstruction </a:t>
            </a:r>
            <a:endParaRPr lang="en-US" sz="1600" b="1" dirty="0" smtClean="0">
              <a:solidFill>
                <a:srgbClr val="0D38B3"/>
              </a:solidFill>
              <a:latin typeface="+mj-lt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45942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990222" y="1272144"/>
            <a:ext cx="8351838" cy="461664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  <a:defRPr/>
            </a:pPr>
            <a:endParaRPr lang="en-US" sz="600" dirty="0">
              <a:solidFill>
                <a:srgbClr val="000000"/>
              </a:solidFill>
              <a:latin typeface="Arial" charset="0"/>
            </a:endParaRPr>
          </a:p>
          <a:p>
            <a:pPr marL="173038" indent="-173038">
              <a:defRPr/>
            </a:pPr>
            <a:endParaRPr lang="en-US" sz="600" dirty="0">
              <a:solidFill>
                <a:srgbClr val="000000"/>
              </a:solidFill>
              <a:latin typeface="Arial" charset="0"/>
            </a:endParaRPr>
          </a:p>
          <a:p>
            <a:pPr marL="342900" indent="-342900">
              <a:defRPr/>
            </a:pPr>
            <a:r>
              <a:rPr lang="en-US" sz="1600" b="1" dirty="0">
                <a:solidFill>
                  <a:srgbClr val="FF0000"/>
                </a:solidFill>
                <a:latin typeface="Tahoma" pitchFamily="34" charset="0"/>
              </a:rPr>
              <a:t>As a learning from this incident and ensure continual improvement all contract</a:t>
            </a:r>
          </a:p>
          <a:p>
            <a:pPr marL="342900" indent="-342900">
              <a:defRPr/>
            </a:pPr>
            <a:r>
              <a:rPr lang="en-US" sz="1600" b="1" dirty="0">
                <a:solidFill>
                  <a:srgbClr val="FF0000"/>
                </a:solidFill>
                <a:latin typeface="Tahoma" pitchFamily="34" charset="0"/>
              </a:rPr>
              <a:t>managers must review their HSE HEMP against the questions asked below        </a:t>
            </a:r>
          </a:p>
          <a:p>
            <a:pPr marL="342900" indent="-342900">
              <a:defRPr/>
            </a:pPr>
            <a:endParaRPr lang="en-US" sz="1600" b="1" dirty="0">
              <a:solidFill>
                <a:srgbClr val="FF0000"/>
              </a:solidFill>
              <a:latin typeface="Tahoma" pitchFamily="34" charset="0"/>
            </a:endParaRPr>
          </a:p>
          <a:p>
            <a:pPr marL="342900" indent="-342900">
              <a:defRPr/>
            </a:pPr>
            <a:r>
              <a:rPr lang="en-US" sz="1600" b="1" dirty="0">
                <a:solidFill>
                  <a:srgbClr val="0000FF"/>
                </a:solidFill>
                <a:latin typeface="Tahoma" pitchFamily="34" charset="0"/>
              </a:rPr>
              <a:t>Confirm the following:</a:t>
            </a:r>
            <a:endParaRPr lang="en-US" sz="1600" dirty="0">
              <a:solidFill>
                <a:srgbClr val="0000FF"/>
              </a:solidFill>
              <a:latin typeface="Tahoma" pitchFamily="34" charset="0"/>
            </a:endParaRPr>
          </a:p>
          <a:p>
            <a:pPr marL="342900" indent="-342900">
              <a:defRPr/>
            </a:pPr>
            <a:endParaRPr lang="en-US" sz="1400" dirty="0">
              <a:solidFill>
                <a:srgbClr val="000000"/>
              </a:solidFill>
              <a:latin typeface="Arial" charset="0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>
                <a:solidFill>
                  <a:srgbClr val="0033CC"/>
                </a:solidFill>
                <a:latin typeface="+mj-lt"/>
                <a:sym typeface="Wingdings" pitchFamily="2" charset="2"/>
              </a:rPr>
              <a:t>Do you ensure that lateral learnings from incidents are effectively implemented?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>
                <a:solidFill>
                  <a:srgbClr val="0033CC"/>
                </a:solidFill>
                <a:latin typeface="+mj-lt"/>
                <a:sym typeface="Wingdings" pitchFamily="2" charset="2"/>
              </a:rPr>
              <a:t>Do you ensure that adequate parking slots are provided?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>
                <a:solidFill>
                  <a:srgbClr val="0033CC"/>
                </a:solidFill>
                <a:latin typeface="+mj-lt"/>
                <a:sym typeface="Wingdings" pitchFamily="2" charset="2"/>
              </a:rPr>
              <a:t>Do you ensure that vehicles and plants are parked in a designated parking areas?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>
                <a:solidFill>
                  <a:srgbClr val="0033CC"/>
                </a:solidFill>
                <a:latin typeface="+mj-lt"/>
                <a:sym typeface="Wingdings" pitchFamily="2" charset="2"/>
              </a:rPr>
              <a:t>Do you ensure that your employees are aware of previous incident learnings?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>
                <a:solidFill>
                  <a:srgbClr val="0033CC"/>
                </a:solidFill>
                <a:latin typeface="+mj-lt"/>
                <a:sym typeface="Wingdings" pitchFamily="2" charset="2"/>
              </a:rPr>
              <a:t>Do you ensure that all heavy equipments are provided with wheel chocks</a:t>
            </a:r>
            <a:r>
              <a:rPr lang="en-US" sz="1400" dirty="0">
                <a:solidFill>
                  <a:srgbClr val="0033CC"/>
                </a:solidFill>
                <a:latin typeface="+mj-lt"/>
                <a:sym typeface="Wingdings" pitchFamily="2" charset="2"/>
              </a:rPr>
              <a:t>?</a:t>
            </a:r>
          </a:p>
          <a:p>
            <a:pPr marL="342900" indent="-342900">
              <a:defRPr/>
            </a:pPr>
            <a:endParaRPr lang="en-US" sz="1000" i="1" dirty="0">
              <a:solidFill>
                <a:srgbClr val="0033CC"/>
              </a:solidFill>
              <a:latin typeface="+mj-lt"/>
              <a:sym typeface="Wingdings" pitchFamily="2" charset="2"/>
            </a:endParaRPr>
          </a:p>
          <a:p>
            <a:pPr marL="342900" indent="-342900">
              <a:defRPr/>
            </a:pPr>
            <a:endParaRPr lang="en-US" sz="1000" i="1" dirty="0">
              <a:solidFill>
                <a:srgbClr val="0033CC"/>
              </a:solidFill>
              <a:latin typeface="+mj-lt"/>
              <a:sym typeface="Wingdings" pitchFamily="2" charset="2"/>
            </a:endParaRPr>
          </a:p>
          <a:p>
            <a:pPr marL="342900" indent="-342900">
              <a:defRPr/>
            </a:pPr>
            <a:endParaRPr lang="en-US" sz="1000" i="1" dirty="0">
              <a:solidFill>
                <a:srgbClr val="0033CC"/>
              </a:solidFill>
              <a:latin typeface="+mj-lt"/>
              <a:sym typeface="Wingdings" pitchFamily="2" charset="2"/>
            </a:endParaRPr>
          </a:p>
          <a:p>
            <a:pPr marL="342900" indent="-342900">
              <a:defRPr/>
            </a:pPr>
            <a:r>
              <a:rPr lang="en-US" sz="1000" i="1" dirty="0">
                <a:solidFill>
                  <a:srgbClr val="0033CC"/>
                </a:solidFill>
                <a:latin typeface="+mj-lt"/>
                <a:sym typeface="Wingdings" pitchFamily="2" charset="2"/>
              </a:rPr>
              <a:t>* If the answer is NO to any of the above questions please ensure you take action to correct this finding. </a:t>
            </a:r>
          </a:p>
          <a:p>
            <a:pPr marL="119063" indent="-119063">
              <a:buFontTx/>
              <a:buChar char="•"/>
              <a:defRPr/>
            </a:pPr>
            <a:endParaRPr lang="en-US" sz="1400" dirty="0">
              <a:solidFill>
                <a:srgbClr val="0033CC"/>
              </a:solidFill>
              <a:latin typeface="+mj-lt"/>
              <a:sym typeface="Wingdings" pitchFamily="2" charset="2"/>
            </a:endParaRPr>
          </a:p>
          <a:p>
            <a:pPr marL="119063" indent="-119063">
              <a:defRPr/>
            </a:pPr>
            <a:r>
              <a:rPr lang="en-US" sz="1400" dirty="0">
                <a:solidFill>
                  <a:srgbClr val="0033CC"/>
                </a:solidFill>
                <a:latin typeface="+mj-lt"/>
                <a:sym typeface="Wingdings" pitchFamily="2" charset="2"/>
              </a:rPr>
              <a:t>	</a:t>
            </a:r>
          </a:p>
          <a:p>
            <a:pPr marL="119063" indent="-119063">
              <a:buFontTx/>
              <a:buChar char="•"/>
              <a:defRPr/>
            </a:pPr>
            <a:endParaRPr lang="en-US" sz="1400" dirty="0">
              <a:solidFill>
                <a:srgbClr val="000000"/>
              </a:solidFill>
              <a:latin typeface="Arial" charset="0"/>
            </a:endParaRPr>
          </a:p>
          <a:p>
            <a:pPr marL="119063" indent="-119063">
              <a:defRPr/>
            </a:pPr>
            <a:endParaRPr lang="en-US" sz="1400" dirty="0">
              <a:solidFill>
                <a:srgbClr val="000000"/>
              </a:solidFill>
              <a:latin typeface="Arial" charset="0"/>
            </a:endParaRPr>
          </a:p>
          <a:p>
            <a:pPr marL="173038" indent="-173038">
              <a:buFont typeface="Arial" pitchFamily="34" charset="0"/>
              <a:buChar char="•"/>
              <a:defRPr/>
            </a:pPr>
            <a:endParaRPr lang="en-US" sz="800" dirty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27651" name="Group 9"/>
          <p:cNvGrpSpPr>
            <a:grpSpLocks/>
          </p:cNvGrpSpPr>
          <p:nvPr/>
        </p:nvGrpSpPr>
        <p:grpSpPr bwMode="auto">
          <a:xfrm>
            <a:off x="1536701" y="-342900"/>
            <a:ext cx="8920163" cy="990600"/>
            <a:chOff x="9" y="-144"/>
            <a:chExt cx="6087" cy="624"/>
          </a:xfrm>
        </p:grpSpPr>
        <p:sp>
          <p:nvSpPr>
            <p:cNvPr id="27654" name="Rectangle 8"/>
            <p:cNvSpPr>
              <a:spLocks noChangeArrowheads="1"/>
            </p:cNvSpPr>
            <p:nvPr/>
          </p:nvSpPr>
          <p:spPr bwMode="auto">
            <a:xfrm>
              <a:off x="288" y="144"/>
              <a:ext cx="518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eaLnBrk="1" hangingPunct="1"/>
              <a:endParaRPr lang="en-GB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7656" name="Text Box 13"/>
            <p:cNvSpPr txBox="1">
              <a:spLocks noChangeArrowheads="1"/>
            </p:cNvSpPr>
            <p:nvPr/>
          </p:nvSpPr>
          <p:spPr bwMode="auto">
            <a:xfrm>
              <a:off x="9" y="0"/>
              <a:ext cx="1144" cy="17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10000"/>
                </a:spcBef>
              </a:pPr>
              <a:endParaRPr lang="en-GB" sz="1200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7657" name="WordArt 14"/>
            <p:cNvSpPr>
              <a:spLocks noChangeArrowheads="1" noChangeShapeType="1" noTextEdit="1"/>
            </p:cNvSpPr>
            <p:nvPr/>
          </p:nvSpPr>
          <p:spPr bwMode="auto">
            <a:xfrm>
              <a:off x="5448" y="-144"/>
              <a:ext cx="648" cy="576"/>
            </a:xfrm>
            <a:prstGeom prst="rect">
              <a:avLst/>
            </a:prstGeom>
          </p:spPr>
          <p:txBody>
            <a:bodyPr spcFirstLastPara="1" wrap="none" fromWordArt="1">
              <a:prstTxWarp prst="textArchDown">
                <a:avLst>
                  <a:gd name="adj" fmla="val 0"/>
                </a:avLst>
              </a:prstTxWarp>
            </a:bodyPr>
            <a:lstStyle/>
            <a:p>
              <a:pPr algn="ctr"/>
              <a:endPara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</p:grpSp>
      <p:sp>
        <p:nvSpPr>
          <p:cNvPr id="27653" name="Rectangle 8"/>
          <p:cNvSpPr>
            <a:spLocks noChangeArrowheads="1"/>
          </p:cNvSpPr>
          <p:nvPr/>
        </p:nvSpPr>
        <p:spPr bwMode="auto">
          <a:xfrm>
            <a:off x="990222" y="891701"/>
            <a:ext cx="523091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114300" indent="-114300" algn="just">
              <a:defRPr/>
            </a:pPr>
            <a:r>
              <a:rPr lang="en-GB" b="1" dirty="0">
                <a:solidFill>
                  <a:srgbClr val="333399"/>
                </a:solidFill>
                <a:latin typeface="Tahoma" pitchFamily="34" charset="0"/>
              </a:rPr>
              <a:t>Date:</a:t>
            </a:r>
            <a:r>
              <a:rPr lang="en-US" b="1" dirty="0">
                <a:solidFill>
                  <a:srgbClr val="333399"/>
                </a:solidFill>
                <a:latin typeface="Tahoma" pitchFamily="34" charset="0"/>
              </a:rPr>
              <a:t> 29.03.2020     Incident title: </a:t>
            </a:r>
            <a:r>
              <a:rPr lang="en-US" b="1" dirty="0" smtClean="0">
                <a:solidFill>
                  <a:srgbClr val="333399"/>
                </a:solidFill>
                <a:latin typeface="Tahoma" pitchFamily="34" charset="0"/>
              </a:rPr>
              <a:t>HiPo#23</a:t>
            </a:r>
            <a:endParaRPr lang="en-US" b="1" strike="sngStrike" dirty="0">
              <a:latin typeface="Tahoma" pitchFamily="34" charset="0"/>
            </a:endParaRP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2514153" y="0"/>
            <a:ext cx="705611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3600" b="1" dirty="0">
                <a:latin typeface="+mj-lt"/>
              </a:rPr>
              <a:t>Management self audit </a:t>
            </a:r>
          </a:p>
        </p:txBody>
      </p:sp>
    </p:spTree>
    <p:extLst>
      <p:ext uri="{BB962C8B-B14F-4D97-AF65-F5344CB8AC3E}">
        <p14:creationId xmlns:p14="http://schemas.microsoft.com/office/powerpoint/2010/main" val="33143744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9C4067D375EDA046866D1CFD34BA6725" ma:contentTypeVersion="4" ma:contentTypeDescription="Upload an image." ma:contentTypeScope="" ma:versionID="809bc6af44041ef507fcb8c845449721">
  <xsd:schema xmlns:xsd="http://www.w3.org/2001/XMLSchema" xmlns:xs="http://www.w3.org/2001/XMLSchema" xmlns:p="http://schemas.microsoft.com/office/2006/metadata/properties" xmlns:ns1="http://schemas.microsoft.com/sharepoint/v3" xmlns:ns2="4880E4F8-4B7D-4BDD-91E3-E10D47036ECA" xmlns:ns3="http://schemas.microsoft.com/sharepoint/v3/fields" xmlns:ns4="4880e4f8-4b7d-4bdd-91e3-e10d47036eca" xmlns:ns5="9d51eac6-a7d5-47f5-a119-63d146adb134" targetNamespace="http://schemas.microsoft.com/office/2006/metadata/properties" ma:root="true" ma:fieldsID="c6cb684b9f311d0fba83640743edc78d" ns1:_="" ns2:_="" ns3:_="" ns4:_="" ns5:_="">
    <xsd:import namespace="http://schemas.microsoft.com/sharepoint/v3"/>
    <xsd:import namespace="4880E4F8-4B7D-4BDD-91E3-E10D47036ECA"/>
    <xsd:import namespace="http://schemas.microsoft.com/sharepoint/v3/fields"/>
    <xsd:import namespace="4880e4f8-4b7d-4bdd-91e3-e10d47036eca"/>
    <xsd:import namespace="9d51eac6-a7d5-47f5-a119-63d146adb134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4:Language" minOccurs="0"/>
                <xsd:element ref="ns4:DocId" minOccurs="0"/>
                <xsd:element ref="ns5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Language" ma:index="27" nillable="true" ma:displayName="Language" ma:default="English 1" ma:format="Dropdown" ma:internalName="Language">
      <xsd:simpleType>
        <xsd:restriction base="dms:Choice">
          <xsd:enumeration value="English 1"/>
          <xsd:enumeration value="English 2"/>
          <xsd:enumeration value="Arabic 1"/>
          <xsd:enumeration value="Arabic 2"/>
          <xsd:enumeration value="Hindi 1"/>
          <xsd:enumeration value="Hindi 2"/>
          <xsd:enumeration value="Malayalam 1"/>
          <xsd:enumeration value="Malayalam 2"/>
        </xsd:restriction>
      </xsd:simpleType>
    </xsd:element>
    <xsd:element name="DocId" ma:index="28" nillable="true" ma:displayName="DocId" ma:list="{9de017a3-70b4-41a0-b3a1-4f7a098545da}" ma:internalName="DocId" ma:showField="ID" ma:web="9d51eac6-a7d5-47f5-a119-63d146adb134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1eac6-a7d5-47f5-a119-63d146adb134" elementFormDefault="qualified">
    <xsd:import namespace="http://schemas.microsoft.com/office/2006/documentManagement/types"/>
    <xsd:import namespace="http://schemas.microsoft.com/office/infopath/2007/PartnerControls"/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4880e4f8-4b7d-4bdd-91e3-e10d47036eca">English 1</Language>
    <DocId xmlns="4880e4f8-4b7d-4bdd-91e3-e10d47036eca">92415</DocId>
    <ImageCreateDate xmlns="4880E4F8-4B7D-4BDD-91E3-E10D47036ECA" xsi:nil="true"/>
    <wic_System_Copyright xmlns="http://schemas.microsoft.com/sharepoint/v3/fields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C2ABB7B-9093-4A53-884C-F73ED434BE27}"/>
</file>

<file path=customXml/itemProps2.xml><?xml version="1.0" encoding="utf-8"?>
<ds:datastoreItem xmlns:ds="http://schemas.openxmlformats.org/officeDocument/2006/customXml" ds:itemID="{ECEB1FCF-0E89-482E-A62E-598FF58845D8}"/>
</file>

<file path=customXml/itemProps3.xml><?xml version="1.0" encoding="utf-8"?>
<ds:datastoreItem xmlns:ds="http://schemas.openxmlformats.org/officeDocument/2006/customXml" ds:itemID="{5643A46C-72B3-4012-8CB2-E0E23D8B71D1}"/>
</file>

<file path=docProps/app.xml><?xml version="1.0" encoding="utf-8"?>
<Properties xmlns="http://schemas.openxmlformats.org/officeDocument/2006/extended-properties" xmlns:vt="http://schemas.openxmlformats.org/officeDocument/2006/docPropsVTypes">
  <TotalTime>511</TotalTime>
  <Words>463</Words>
  <Application>Microsoft Office PowerPoint</Application>
  <PresentationFormat>Widescreen</PresentationFormat>
  <Paragraphs>58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11" baseType="lpstr">
      <vt:lpstr>Arial</vt:lpstr>
      <vt:lpstr>Calibri</vt:lpstr>
      <vt:lpstr>Calibri Light</vt:lpstr>
      <vt:lpstr>Gill Sans</vt:lpstr>
      <vt:lpstr>Gill Sans Light</vt:lpstr>
      <vt:lpstr>Tahoma</vt:lpstr>
      <vt:lpstr>Wingdings</vt:lpstr>
      <vt:lpstr>Office Theme</vt:lpstr>
      <vt:lpstr>Custom Design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nazar@umsoman.com</dc:creator>
  <cp:lastModifiedBy>Al Qasmi, Ibrahim MSE35</cp:lastModifiedBy>
  <cp:revision>88</cp:revision>
  <dcterms:created xsi:type="dcterms:W3CDTF">2018-09-24T07:27:56Z</dcterms:created>
  <dcterms:modified xsi:type="dcterms:W3CDTF">2020-11-01T12:09:31Z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0x0101009148F5A04DDD49CBA7127AADA5FB792B00AADE34325A8B49CDA8BB4DB53328F214009C4067D375EDA046866D1CFD34BA6725</vt:lpwstr>
  </property>
</Properties>
</file>