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327370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9049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SE Files\Incident investigation\IRC\2020\Hoist 54\Photos\red\DSCN901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054236" y="3455295"/>
            <a:ext cx="3632548" cy="1889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HSE Files\Incident investigation\2020\Hoist 54\Finger Cut Injury Incident dated on 01.01.20\Photos\red\DSCN9019.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54236" y="990600"/>
            <a:ext cx="3632548" cy="190500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2"/>
          <p:cNvSpPr txBox="1">
            <a:spLocks noChangeArrowheads="1"/>
          </p:cNvSpPr>
          <p:nvPr/>
        </p:nvSpPr>
        <p:spPr bwMode="auto">
          <a:xfrm>
            <a:off x="469066" y="704145"/>
            <a:ext cx="7586265" cy="4893647"/>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01.01.2020 	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LTI#01, Finger Injury</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en-US" b="1" strike="sngStrike" dirty="0">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b="1" dirty="0">
              <a:solidFill>
                <a:srgbClr val="333399"/>
              </a:solidFill>
              <a:latin typeface="Tahoma" pitchFamily="34" charset="0"/>
            </a:endParaRPr>
          </a:p>
          <a:p>
            <a:r>
              <a:rPr lang="en-US" dirty="0">
                <a:latin typeface="Calibri" panose="020F0502020204030204" pitchFamily="34" charset="0"/>
              </a:rPr>
              <a:t>During RIH of 1” Sucker Rod (SR) operation, the floor man adjusted the SR power tong position by pushing it towards the mast. While doing so, the operating lever hit against the mast causing the tong to start functioning. The right hand middle Finger had been placed on the tong got caught in the rotating tong resulting in injuring the finger tip from below the nail.</a:t>
            </a:r>
          </a:p>
          <a:p>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b="1" dirty="0" smtClean="0">
                <a:solidFill>
                  <a:srgbClr val="333399"/>
                </a:solidFill>
                <a:latin typeface="Tahoma" pitchFamily="34" charset="0"/>
              </a:rPr>
              <a:t>Your </a:t>
            </a:r>
            <a:r>
              <a:rPr lang="en-US"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buFont typeface="Arial" panose="020B0604020202020204" pitchFamily="34" charset="0"/>
              <a:buChar char="•"/>
              <a:defRPr/>
            </a:pPr>
            <a:r>
              <a:rPr lang="en-US" dirty="0">
                <a:latin typeface="Calibri" panose="020F0502020204030204" pitchFamily="34" charset="0"/>
              </a:rPr>
              <a:t>Always ensure to be aware of all pinch points in the work surroundings.</a:t>
            </a:r>
          </a:p>
          <a:p>
            <a:pPr marL="285750" indent="-285750">
              <a:buFont typeface="Arial" panose="020B0604020202020204" pitchFamily="34" charset="0"/>
              <a:buChar char="•"/>
              <a:defRPr/>
            </a:pPr>
            <a:r>
              <a:rPr lang="en-US" dirty="0">
                <a:latin typeface="Calibri" panose="020F0502020204030204" pitchFamily="34" charset="0"/>
              </a:rPr>
              <a:t>Always ensure you are not in the line of fire of  the rotating machinery. </a:t>
            </a:r>
          </a:p>
          <a:p>
            <a:pPr marL="285750" indent="-285750">
              <a:buFont typeface="Arial" panose="020B0604020202020204" pitchFamily="34" charset="0"/>
              <a:buChar char="•"/>
              <a:defRPr/>
            </a:pPr>
            <a:r>
              <a:rPr lang="en-US" dirty="0">
                <a:latin typeface="Calibri" panose="020F0502020204030204" pitchFamily="34" charset="0"/>
              </a:rPr>
              <a:t>Always ensure energized equipment are isolated when not in use.</a:t>
            </a:r>
          </a:p>
          <a:p>
            <a:pPr marL="285750" indent="-285750">
              <a:buFont typeface="Arial" panose="020B0604020202020204" pitchFamily="34" charset="0"/>
              <a:buChar char="•"/>
              <a:defRPr/>
            </a:pPr>
            <a:r>
              <a:rPr lang="en-US" dirty="0">
                <a:latin typeface="Calibri" panose="020F0502020204030204" pitchFamily="34" charset="0"/>
              </a:rPr>
              <a:t>Always ensure proper supervision to Stop and Intervene when unsafe acts are observed.</a:t>
            </a:r>
          </a:p>
          <a:p>
            <a:pPr marL="285750" indent="-285750">
              <a:buFont typeface="Arial" panose="020B0604020202020204" pitchFamily="34" charset="0"/>
              <a:buChar char="•"/>
              <a:defRPr/>
            </a:pPr>
            <a:r>
              <a:rPr lang="en-US" dirty="0">
                <a:latin typeface="Calibri" panose="020F0502020204030204" pitchFamily="34" charset="0"/>
              </a:rPr>
              <a:t>Always Ensure to conduct effective &amp; dynamic TBTs to identify the hazards from pinch points and Line of fire.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defPPr>
              <a:defRPr lang="en-US"/>
            </a:defPPr>
            <a:lvl1pPr algn="ctr">
              <a:defRPr sz="3600" b="1">
                <a:latin typeface="+mj-lt"/>
              </a:defRPr>
            </a:lvl1pPr>
          </a:lstStyle>
          <a:p>
            <a:r>
              <a:rPr lang="en-GB" dirty="0"/>
              <a:t>PDO Second Alert</a:t>
            </a:r>
          </a:p>
        </p:txBody>
      </p:sp>
      <p:pic>
        <p:nvPicPr>
          <p:cNvPr id="21" name="Picture 7" descr="Image result for right and wrong symbols"/>
          <p:cNvPicPr>
            <a:picLocks noChangeAspect="1" noChangeArrowheads="1"/>
          </p:cNvPicPr>
          <p:nvPr/>
        </p:nvPicPr>
        <p:blipFill>
          <a:blip r:embed="rId7" cstate="print"/>
          <a:srcRect/>
          <a:stretch>
            <a:fillRect/>
          </a:stretch>
        </p:blipFill>
        <p:spPr bwMode="auto">
          <a:xfrm>
            <a:off x="11237633" y="2514600"/>
            <a:ext cx="381000" cy="381000"/>
          </a:xfrm>
          <a:prstGeom prst="rect">
            <a:avLst/>
          </a:prstGeom>
          <a:noFill/>
        </p:spPr>
      </p:pic>
      <p:pic>
        <p:nvPicPr>
          <p:cNvPr id="22" name="Picture 5" descr="Image result for right and wrong symbols"/>
          <p:cNvPicPr>
            <a:picLocks noChangeAspect="1" noChangeArrowheads="1"/>
          </p:cNvPicPr>
          <p:nvPr/>
        </p:nvPicPr>
        <p:blipFill>
          <a:blip r:embed="rId8" cstate="print"/>
          <a:srcRect/>
          <a:stretch>
            <a:fillRect/>
          </a:stretch>
        </p:blipFill>
        <p:spPr bwMode="auto">
          <a:xfrm>
            <a:off x="11271490" y="4921592"/>
            <a:ext cx="415294" cy="305100"/>
          </a:xfrm>
          <a:prstGeom prst="rect">
            <a:avLst/>
          </a:prstGeom>
          <a:noFill/>
        </p:spPr>
      </p:pic>
      <p:sp>
        <p:nvSpPr>
          <p:cNvPr id="12" name="TextBox 16"/>
          <p:cNvSpPr txBox="1">
            <a:spLocks noChangeArrowheads="1"/>
          </p:cNvSpPr>
          <p:nvPr/>
        </p:nvSpPr>
        <p:spPr bwMode="auto">
          <a:xfrm>
            <a:off x="469066" y="5814558"/>
            <a:ext cx="5590787" cy="338554"/>
          </a:xfrm>
          <a:prstGeom prst="rect">
            <a:avLst/>
          </a:prstGeom>
          <a:solidFill>
            <a:srgbClr val="3135D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Do not place hands in the pinch point areas</a:t>
            </a:r>
          </a:p>
        </p:txBody>
      </p:sp>
      <p:sp>
        <p:nvSpPr>
          <p:cNvPr id="9" name="Rectangle 8"/>
          <p:cNvSpPr>
            <a:spLocks noChangeArrowheads="1"/>
          </p:cNvSpPr>
          <p:nvPr/>
        </p:nvSpPr>
        <p:spPr bwMode="auto">
          <a:xfrm>
            <a:off x="469066" y="6319014"/>
            <a:ext cx="7814150" cy="400110"/>
          </a:xfrm>
          <a:prstGeom prst="rect">
            <a:avLst/>
          </a:prstGeom>
          <a:noFill/>
          <a:ln w="9525">
            <a:noFill/>
            <a:miter lim="800000"/>
            <a:headEnd/>
            <a:tailEnd/>
          </a:ln>
        </p:spPr>
        <p:txBody>
          <a:bodyPr wrap="square">
            <a:spAutoFit/>
          </a:body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1600" b="1" dirty="0" smtClean="0">
                <a:solidFill>
                  <a:srgbClr val="0D38B3"/>
                </a:solidFill>
                <a:cs typeface="Calibri" pitchFamily="34" charset="0"/>
              </a:rPr>
              <a:t> </a:t>
            </a:r>
          </a:p>
        </p:txBody>
      </p:sp>
    </p:spTree>
    <p:extLst>
      <p:ext uri="{BB962C8B-B14F-4D97-AF65-F5344CB8AC3E}">
        <p14:creationId xmlns:p14="http://schemas.microsoft.com/office/powerpoint/2010/main" val="608833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78395" y="1200492"/>
            <a:ext cx="10807556" cy="4124206"/>
          </a:xfrm>
          <a:prstGeom prst="rect">
            <a:avLst/>
          </a:prstGeom>
          <a:noFill/>
          <a:ln w="19050">
            <a:noFill/>
            <a:miter lim="800000"/>
            <a:headEnd/>
            <a:tailEnd/>
          </a:ln>
        </p:spPr>
        <p:txBody>
          <a:bodyPr wrap="square">
            <a:spAutoFit/>
          </a:bodyPr>
          <a:lstStyle/>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inspection/checks on hydraulic equipment before starting ?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all employee are aware of the Hands off Rules and identified pinch points?</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all hazards has been identified by Dynamic TBTs?</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effective assurance process in place to monitor STOP and intervention?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Workplace have signage on Pinch points and Hands Off?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all the rotational machinery has protective guards fixed onto them? </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your SOP are adequately developed and reviewed regularly to fit for the operation?</a:t>
            </a:r>
          </a:p>
          <a:p>
            <a:pPr marL="342900" indent="-342900">
              <a:buFont typeface="+mj-lt"/>
              <a:buAutoNum type="arabicPeriod"/>
              <a:defRPr/>
            </a:pPr>
            <a:r>
              <a:rPr lang="en-US" dirty="0">
                <a:solidFill>
                  <a:srgbClr val="0D38B3"/>
                </a:solidFill>
                <a:latin typeface="+mj-lt"/>
                <a:ea typeface="Tahoma" pitchFamily="34" charset="0"/>
                <a:cs typeface="Tahoma" pitchFamily="34" charset="0"/>
                <a:sym typeface="Wingdings" pitchFamily="2" charset="2"/>
              </a:rPr>
              <a:t>Do you ensure that CCTV review has been done regularly to identify critical unsafe behaviors</a:t>
            </a:r>
            <a:r>
              <a:rPr lang="en-US" dirty="0" smtClean="0">
                <a:solidFill>
                  <a:srgbClr val="0D38B3"/>
                </a:solidFill>
                <a:latin typeface="+mj-lt"/>
                <a:ea typeface="Tahoma" pitchFamily="34" charset="0"/>
                <a:cs typeface="Tahoma" pitchFamily="34" charset="0"/>
                <a:sym typeface="Wingdings" pitchFamily="2" charset="2"/>
              </a:rPr>
              <a:t>?</a:t>
            </a:r>
          </a:p>
          <a:p>
            <a:pPr>
              <a:defRPr/>
            </a:pPr>
            <a:endParaRPr lang="en-US" dirty="0">
              <a:solidFill>
                <a:srgbClr val="0000FF"/>
              </a:solidFill>
              <a:latin typeface="+mj-lt"/>
              <a:ea typeface="Tahoma" pitchFamily="34" charset="0"/>
              <a:cs typeface="Tahoma" pitchFamily="34" charset="0"/>
              <a:sym typeface="Wingdings" pitchFamily="2" charset="2"/>
            </a:endParaRPr>
          </a:p>
          <a:p>
            <a:pPr marL="173038" indent="-173038">
              <a:buFont typeface="Arial" pitchFamily="34" charset="0"/>
              <a:buChar char="•"/>
              <a:defRPr/>
            </a:pPr>
            <a:r>
              <a:rPr lang="en-US" sz="1200" i="1" dirty="0">
                <a:solidFill>
                  <a:srgbClr val="0033CC"/>
                </a:solidFill>
                <a:sym typeface="Wingdings" pitchFamily="2" charset="2"/>
              </a:rPr>
              <a:t>* If the answer is NO to any of the above questions please ensure you take action to correct this finding. </a:t>
            </a:r>
            <a:endParaRPr lang="en-US" sz="12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478395" y="762000"/>
            <a:ext cx="7013458" cy="646331"/>
          </a:xfrm>
          <a:prstGeom prst="rect">
            <a:avLst/>
          </a:prstGeom>
          <a:noFill/>
          <a:ln w="9525">
            <a:noFill/>
            <a:miter lim="800000"/>
            <a:headEnd/>
            <a:tailEnd/>
          </a:ln>
        </p:spPr>
        <p:txBody>
          <a:bodyPr wrap="none">
            <a:spAutoFit/>
          </a:bodyPr>
          <a:lstStyle/>
          <a:p>
            <a:pPr marL="114300" indent="-114300" algn="just"/>
            <a:r>
              <a:rPr lang="en-GB" b="1" dirty="0">
                <a:solidFill>
                  <a:srgbClr val="333399"/>
                </a:solidFill>
                <a:latin typeface="Tahoma" pitchFamily="34" charset="0"/>
              </a:rPr>
              <a:t>Date:</a:t>
            </a:r>
            <a:r>
              <a:rPr lang="en-US" b="1" dirty="0">
                <a:solidFill>
                  <a:srgbClr val="333399"/>
                </a:solidFill>
                <a:latin typeface="Tahoma" pitchFamily="34" charset="0"/>
              </a:rPr>
              <a:t> 01.01.2020        Incident title: </a:t>
            </a:r>
            <a:r>
              <a:rPr lang="en-US" b="1" dirty="0" smtClean="0">
                <a:solidFill>
                  <a:srgbClr val="333399"/>
                </a:solidFill>
                <a:latin typeface="Tahoma" pitchFamily="34" charset="0"/>
              </a:rPr>
              <a:t>LTI#01,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Finger Injury</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 </a:t>
            </a:r>
            <a:endParaRPr lang="en-US" b="1" strike="sngStrike" dirty="0">
              <a:latin typeface="Tahoma" panose="020B0604030504040204" pitchFamily="34" charset="0"/>
              <a:ea typeface="Tahoma" panose="020B0604030504040204" pitchFamily="34" charset="0"/>
              <a:cs typeface="Tahoma" panose="020B0604030504040204" pitchFamily="34" charset="0"/>
            </a:endParaRPr>
          </a:p>
          <a:p>
            <a:pPr marL="114300" indent="-114300" algn="just"/>
            <a:endParaRPr lang="en-US" b="1" dirty="0">
              <a:solidFill>
                <a:srgbClr val="333399"/>
              </a:solidFill>
              <a:latin typeface="Tahoma" pitchFamily="34" charset="0"/>
            </a:endParaRPr>
          </a:p>
        </p:txBody>
      </p:sp>
    </p:spTree>
    <p:extLst>
      <p:ext uri="{BB962C8B-B14F-4D97-AF65-F5344CB8AC3E}">
        <p14:creationId xmlns:p14="http://schemas.microsoft.com/office/powerpoint/2010/main" val="137999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92417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93F97B75-F3ED-4841-B85A-35545D809E4D}"/>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174</TotalTime>
  <Words>580</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41</cp:revision>
  <dcterms:created xsi:type="dcterms:W3CDTF">2018-09-24T07:27:56Z</dcterms:created>
  <dcterms:modified xsi:type="dcterms:W3CDTF">2020-11-02T04:19:25Z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