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35D3"/>
    <a:srgbClr val="2710B0"/>
    <a:srgbClr val="CC3300"/>
    <a:srgbClr val="0D38B3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95" d="100"/>
          <a:sy n="95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02/11/2020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Ensure all dates and titles are input </a:t>
            </a:r>
          </a:p>
          <a:p>
            <a:endParaRPr lang="en-US" dirty="0"/>
          </a:p>
          <a:p>
            <a:r>
              <a:rPr lang="en-US" dirty="0"/>
              <a:t>A short description should be provided without mentioning names of contractors or</a:t>
            </a:r>
            <a:r>
              <a:rPr lang="en-US" baseline="0" dirty="0"/>
              <a:t> individuals.  You should include, what happened, to who (by job title) and what injuries this resulted in.  Nothing more!</a:t>
            </a:r>
          </a:p>
          <a:p>
            <a:endParaRPr lang="en-US" baseline="0" dirty="0"/>
          </a:p>
          <a:p>
            <a:r>
              <a:rPr lang="en-US" baseline="0" dirty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/>
          </a:p>
          <a:p>
            <a:r>
              <a:rPr lang="en-US" baseline="0" dirty="0"/>
              <a:t>The strap line should be the main point you want to get across</a:t>
            </a:r>
          </a:p>
          <a:p>
            <a:endParaRPr lang="en-US" baseline="0" dirty="0"/>
          </a:p>
          <a:p>
            <a:r>
              <a:rPr lang="en-US" baseline="0" dirty="0"/>
              <a:t>The images should be self explanatory, what went wrong (if you create a reconstruction please ensure you do not put people at risk) and below how it should be done.   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03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24184">
              <a:defRPr/>
            </a:pPr>
            <a:r>
              <a:rPr lang="en-US" dirty="0"/>
              <a:t>Ensure all dates and titles are input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66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02/11/2020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02/11/2020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02/11/2020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02/11/2020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02/11/2020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02/11/2020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511306" y="795374"/>
            <a:ext cx="7272460" cy="46551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18.01.2020 </a:t>
            </a:r>
            <a:r>
              <a:rPr lang="en-US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Incident </a:t>
            </a:r>
            <a:r>
              <a:rPr lang="en-US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title: </a:t>
            </a:r>
            <a:r>
              <a:rPr lang="en-US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LTI#02, Fatality</a:t>
            </a:r>
            <a:endParaRPr lang="en-US" b="1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-114300" algn="just">
              <a:defRPr/>
            </a:pPr>
            <a:endParaRPr lang="en-US" sz="1600" b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b="1" dirty="0" smtClean="0">
                <a:solidFill>
                  <a:srgbClr val="FF0000"/>
                </a:solidFill>
                <a:latin typeface="Tahoma" pitchFamily="34" charset="0"/>
              </a:rPr>
              <a:t>What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happened?</a:t>
            </a:r>
          </a:p>
          <a:p>
            <a:pPr marL="114300" indent="-114300" algn="just">
              <a:defRPr/>
            </a:pPr>
            <a:endParaRPr lang="en-US" sz="10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US" dirty="0">
                <a:latin typeface="Calibri" panose="020F0502020204030204" pitchFamily="34" charset="0"/>
              </a:rPr>
              <a:t>An unmanned Telehandler parked on raised ground adjacent to rest area, began to roll back down a slope, resulting in striking the wall of the rest area, leading to the collapse of the wall onto the head of a mason who was resting inside, the mason succumbed to his injury after a week in intensive care.</a:t>
            </a:r>
          </a:p>
          <a:p>
            <a:pPr eaLnBrk="1" hangingPunct="1">
              <a:defRPr/>
            </a:pPr>
            <a:endParaRPr lang="en-US" sz="1050" dirty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defRPr/>
            </a:pPr>
            <a:endParaRPr lang="en-US" sz="1600" b="1" dirty="0" smtClean="0">
              <a:solidFill>
                <a:srgbClr val="333399"/>
              </a:solidFill>
              <a:latin typeface="Tahoma" pitchFamily="34" charset="0"/>
            </a:endParaRPr>
          </a:p>
          <a:p>
            <a:pPr eaLnBrk="1" hangingPunct="1">
              <a:defRPr/>
            </a:pP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Your </a:t>
            </a: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learning from this incident.</a:t>
            </a:r>
          </a:p>
          <a:p>
            <a:pPr marL="114300" indent="-114300" algn="just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</a:rPr>
              <a:t>Always ensure dedicated parking area for heavy equipment is available.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</a:rPr>
              <a:t>Operators &amp; banksmen to ensure Equipment is parked safely at all times.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</a:rPr>
              <a:t>Operators and Banksmen to ensure secondary protection such as Wheel Chocks are placed, prior to leaving the equipment.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</a:rPr>
              <a:t>Unnecessary construction materials not to be stored in welfare facilities.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</a:rPr>
              <a:t>Ensure competent and experienced Operators are deployed at task.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7362825" y="1219201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600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571682" y="5764089"/>
            <a:ext cx="6924388" cy="338554"/>
          </a:xfrm>
          <a:prstGeom prst="rect">
            <a:avLst/>
          </a:prstGeom>
          <a:solidFill>
            <a:srgbClr val="3135D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b="1" dirty="0">
                <a:solidFill>
                  <a:srgbClr val="FFFF00"/>
                </a:solidFill>
                <a:latin typeface="Tahoma" pitchFamily="34" charset="0"/>
              </a:rPr>
              <a:t>Check your Plant &amp; Machinery Parked Properly before you Leave.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743200" y="1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BEEBD28-9EF2-4D36-ABF2-3C3796D3EC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3473" y="773885"/>
            <a:ext cx="3733089" cy="2603246"/>
          </a:xfrm>
          <a:prstGeom prst="rect">
            <a:avLst/>
          </a:prstGeom>
        </p:spPr>
      </p:pic>
      <p:grpSp>
        <p:nvGrpSpPr>
          <p:cNvPr id="15" name="Group 131">
            <a:extLst>
              <a:ext uri="{FF2B5EF4-FFF2-40B4-BE49-F238E27FC236}">
                <a16:creationId xmlns:a16="http://schemas.microsoft.com/office/drawing/2014/main" id="{87F2DBE0-4144-4B0A-9568-AA66B0F3EC26}"/>
              </a:ext>
            </a:extLst>
          </p:cNvPr>
          <p:cNvGrpSpPr>
            <a:grpSpLocks/>
          </p:cNvGrpSpPr>
          <p:nvPr/>
        </p:nvGrpSpPr>
        <p:grpSpPr bwMode="auto">
          <a:xfrm>
            <a:off x="11012993" y="2632669"/>
            <a:ext cx="336550" cy="544513"/>
            <a:chOff x="3504" y="544"/>
            <a:chExt cx="2287" cy="1855"/>
          </a:xfrm>
        </p:grpSpPr>
        <p:sp>
          <p:nvSpPr>
            <p:cNvPr id="23" name="Line 129">
              <a:extLst>
                <a:ext uri="{FF2B5EF4-FFF2-40B4-BE49-F238E27FC236}">
                  <a16:creationId xmlns:a16="http://schemas.microsoft.com/office/drawing/2014/main" id="{DCD1B49F-9537-4BE1-970C-FBE5A57EDF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30">
              <a:extLst>
                <a:ext uri="{FF2B5EF4-FFF2-40B4-BE49-F238E27FC236}">
                  <a16:creationId xmlns:a16="http://schemas.microsoft.com/office/drawing/2014/main" id="{B5954EE3-925E-419F-985C-F356051669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3D06BFD-4AE3-4FB3-8142-B8B2780656CF}"/>
              </a:ext>
            </a:extLst>
          </p:cNvPr>
          <p:cNvCxnSpPr>
            <a:cxnSpLocks/>
          </p:cNvCxnSpPr>
          <p:nvPr/>
        </p:nvCxnSpPr>
        <p:spPr bwMode="auto">
          <a:xfrm flipV="1">
            <a:off x="9510712" y="2167987"/>
            <a:ext cx="152400" cy="4869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3082320-949D-465F-A1B3-37E3EC50D0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4128" y="3529972"/>
            <a:ext cx="3732433" cy="2379296"/>
          </a:xfrm>
          <a:prstGeom prst="rect">
            <a:avLst/>
          </a:prstGeom>
        </p:spPr>
      </p:pic>
      <p:sp>
        <p:nvSpPr>
          <p:cNvPr id="17" name="Freeform 132">
            <a:extLst>
              <a:ext uri="{FF2B5EF4-FFF2-40B4-BE49-F238E27FC236}">
                <a16:creationId xmlns:a16="http://schemas.microsoft.com/office/drawing/2014/main" id="{4B5EE8BB-CBB9-4F6E-94E8-6C47C698FD82}"/>
              </a:ext>
            </a:extLst>
          </p:cNvPr>
          <p:cNvSpPr>
            <a:spLocks/>
          </p:cNvSpPr>
          <p:nvPr/>
        </p:nvSpPr>
        <p:spPr bwMode="auto">
          <a:xfrm>
            <a:off x="11103431" y="5229028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71682" y="6275795"/>
            <a:ext cx="72120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 smtClean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b="1" dirty="0"/>
              <a:t>Drilling, Operations, </a:t>
            </a:r>
            <a:r>
              <a:rPr lang="en-US" sz="1600" b="1" dirty="0" smtClean="0"/>
              <a:t>Logistics, Engineering </a:t>
            </a:r>
            <a:r>
              <a:rPr lang="en-US" sz="1600" b="1" dirty="0"/>
              <a:t>&amp; </a:t>
            </a:r>
            <a:r>
              <a:rPr lang="en-US" sz="1600" b="1" dirty="0" smtClean="0"/>
              <a:t>Construction</a:t>
            </a:r>
            <a:r>
              <a:rPr lang="en-US" sz="1600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2446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657047" y="1185079"/>
            <a:ext cx="10609951" cy="495520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against the questions asked below        </a:t>
            </a:r>
          </a:p>
          <a:p>
            <a:pPr marL="342900" indent="-342900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designated parking areas for all construction Equipment are allotted &amp; Risk assessment carried out?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the Operators follows the OEM procedures?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Competency of the Operators?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the roles and responsibilities of the Banksman are communicated?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operator competency within your recruitment procedure?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hazard hunts are carried out in all on-site facilities?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your site establishment plan is in alignment to current stage of Project?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Emergency response plan is tested and includes occurrence of  emergency situations adjacent to Assembly point </a:t>
            </a:r>
            <a:r>
              <a:rPr lang="en-US" dirty="0" smtClean="0">
                <a:solidFill>
                  <a:srgbClr val="0033CC"/>
                </a:solidFill>
                <a:latin typeface="+mj-lt"/>
                <a:sym typeface="Wingdings" pitchFamily="2" charset="2"/>
              </a:rPr>
              <a:t>?</a:t>
            </a:r>
          </a:p>
          <a:p>
            <a:pPr>
              <a:defRPr/>
            </a:pPr>
            <a:endParaRPr lang="en-US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r>
              <a:rPr lang="en-US" sz="1000" i="1" dirty="0">
                <a:solidFill>
                  <a:srgbClr val="0033CC"/>
                </a:solidFill>
                <a:latin typeface="+mj-lt"/>
                <a:sym typeface="Wingdings" pitchFamily="2" charset="2"/>
              </a:rPr>
              <a:t>* If the answer is NO to any of the above questions please ensure you take action to correct this finding. 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buFont typeface="Arial" pitchFamily="34" charset="0"/>
              <a:buChar char="•"/>
              <a:defRPr/>
            </a:pP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536701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657047" y="838586"/>
            <a:ext cx="61558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 algn="just"/>
            <a:r>
              <a:rPr lang="en-GB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18.01.2020      Incident title: </a:t>
            </a:r>
            <a:r>
              <a:rPr lang="en-US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LTI#02, Fatality</a:t>
            </a:r>
            <a:endParaRPr lang="en-US" b="1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977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92418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6E823429-ACAF-4199-81BC-20A4EB7C44E2}"/>
</file>

<file path=customXml/itemProps2.xml><?xml version="1.0" encoding="utf-8"?>
<ds:datastoreItem xmlns:ds="http://schemas.openxmlformats.org/officeDocument/2006/customXml" ds:itemID="{5643A46C-72B3-4012-8CB2-E0E23D8B71D1}"/>
</file>

<file path=customXml/itemProps3.xml><?xml version="1.0" encoding="utf-8"?>
<ds:datastoreItem xmlns:ds="http://schemas.openxmlformats.org/officeDocument/2006/customXml" ds:itemID="{ECEB1FCF-0E89-482E-A62E-598FF58845D8}"/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547</Words>
  <Application>Microsoft Office PowerPoint</Application>
  <PresentationFormat>Widescreen</PresentationFormat>
  <Paragraphs>55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Gill Sans</vt:lpstr>
      <vt:lpstr>Gill Sans Light</vt:lpstr>
      <vt:lpstr>Tahoma</vt:lpstr>
      <vt:lpstr>Webdings</vt:lpstr>
      <vt:lpstr>Wingdings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Al Qasmi, Ibrahim MSE35</cp:lastModifiedBy>
  <cp:revision>38</cp:revision>
  <dcterms:created xsi:type="dcterms:W3CDTF">2018-09-24T07:27:56Z</dcterms:created>
  <dcterms:modified xsi:type="dcterms:W3CDTF">2020-11-02T04:18:39Z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