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5"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2710B0"/>
    <a:srgbClr val="0D38B3"/>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232161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337410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34467" y="1128632"/>
            <a:ext cx="7218970" cy="4170372"/>
          </a:xfrm>
          <a:prstGeom prst="rect">
            <a:avLst/>
          </a:prstGeom>
          <a:noFill/>
          <a:ln w="19050">
            <a:noFill/>
            <a:miter lim="800000"/>
            <a:headEnd/>
            <a:tailEnd/>
          </a:ln>
        </p:spPr>
        <p:txBody>
          <a:bodyPr wrap="square">
            <a:spAutoFit/>
          </a:bodyPr>
          <a:lstStyle/>
          <a:p>
            <a:pPr marL="114300" indent="-114300"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endParaRPr lang="en-US" sz="1200" dirty="0">
              <a:solidFill>
                <a:srgbClr val="000000"/>
              </a:solidFill>
            </a:endParaRPr>
          </a:p>
          <a:p>
            <a:pPr eaLnBrk="1" hangingPunct="1">
              <a:defRPr/>
            </a:pPr>
            <a:r>
              <a:rPr lang="en-US" dirty="0"/>
              <a:t>On 4-2-2020 at 22: 45 during rig down operations,  Hydraulic Workover Operator was working alone to dismantle the scaffold. He decided to climb on top of the scaffold lower crossbeam to remove the platform, somehow he slipped and fall landing on his right foot and twisted his right ankle. </a:t>
            </a:r>
          </a:p>
          <a:p>
            <a:pPr marL="114300" indent="-114300" algn="just" eaLnBrk="0" fontAlgn="base" hangingPunct="0">
              <a:spcBef>
                <a:spcPct val="0"/>
              </a:spcBef>
              <a:spcAft>
                <a:spcPct val="0"/>
              </a:spcAft>
              <a:defRPr/>
            </a:pPr>
            <a:endParaRPr lang="en-US" sz="1600" b="1" dirty="0" smtClean="0">
              <a:solidFill>
                <a:srgbClr val="2710B0"/>
              </a:solidFill>
              <a:latin typeface="Tahoma" pitchFamily="34" charset="0"/>
              <a:cs typeface="Arial" panose="020B0604020202020204" pitchFamily="34" charset="0"/>
            </a:endParaRPr>
          </a:p>
          <a:p>
            <a:pPr marL="114300" indent="-114300" algn="just" eaLnBrk="0" fontAlgn="base" hangingPunct="0">
              <a:spcBef>
                <a:spcPct val="0"/>
              </a:spcBef>
              <a:spcAft>
                <a:spcPct val="0"/>
              </a:spcAft>
              <a:defRPr/>
            </a:pPr>
            <a:r>
              <a:rPr lang="en-US" sz="1600" b="1" dirty="0" smtClean="0">
                <a:solidFill>
                  <a:srgbClr val="2710B0"/>
                </a:solidFill>
                <a:latin typeface="Tahoma" pitchFamily="34" charset="0"/>
                <a:cs typeface="Arial" panose="020B0604020202020204" pitchFamily="34" charset="0"/>
              </a:rPr>
              <a:t>Your </a:t>
            </a:r>
            <a:r>
              <a:rPr lang="en-US" sz="1600" b="1" dirty="0">
                <a:solidFill>
                  <a:srgbClr val="2710B0"/>
                </a:solidFill>
                <a:latin typeface="Tahoma" pitchFamily="34" charset="0"/>
                <a:cs typeface="Arial" panose="020B0604020202020204" pitchFamily="34" charset="0"/>
              </a:rPr>
              <a:t>learning from this incident</a:t>
            </a:r>
            <a:r>
              <a:rPr lang="en-US" sz="1600" b="1" dirty="0" smtClean="0">
                <a:solidFill>
                  <a:srgbClr val="2710B0"/>
                </a:solidFill>
                <a:latin typeface="Tahoma" pitchFamily="34" charset="0"/>
                <a:cs typeface="Arial" panose="020B0604020202020204" pitchFamily="34" charset="0"/>
              </a:rPr>
              <a:t>.</a:t>
            </a:r>
            <a:endParaRPr lang="en-US" sz="1600" dirty="0">
              <a:latin typeface="Calibri" panose="020F0502020204030204" pitchFamily="34" charset="0"/>
            </a:endParaRPr>
          </a:p>
          <a:p>
            <a:pPr indent="-285750">
              <a:spcBef>
                <a:spcPts val="100"/>
              </a:spcBef>
              <a:buFont typeface="Arial" panose="020B0604020202020204" pitchFamily="34" charset="0"/>
              <a:buChar char="•"/>
              <a:defRPr/>
            </a:pPr>
            <a:r>
              <a:rPr lang="en-US" dirty="0"/>
              <a:t>Always ensure job planning is done and effectively </a:t>
            </a:r>
            <a:r>
              <a:rPr lang="en-US" dirty="0" smtClean="0"/>
              <a:t>communicated. </a:t>
            </a:r>
            <a:endParaRPr lang="en-US" dirty="0"/>
          </a:p>
          <a:p>
            <a:pPr indent="-285750">
              <a:spcBef>
                <a:spcPts val="100"/>
              </a:spcBef>
              <a:buFont typeface="Arial" panose="020B0604020202020204" pitchFamily="34" charset="0"/>
              <a:buChar char="•"/>
              <a:defRPr/>
            </a:pPr>
            <a:r>
              <a:rPr lang="en-US" dirty="0"/>
              <a:t>Always ensure detailed step by step procedure for the task </a:t>
            </a:r>
            <a:r>
              <a:rPr lang="en-US" dirty="0" smtClean="0"/>
              <a:t>exist.</a:t>
            </a:r>
            <a:endParaRPr lang="en-US" dirty="0"/>
          </a:p>
          <a:p>
            <a:pPr indent="-285750">
              <a:spcBef>
                <a:spcPts val="100"/>
              </a:spcBef>
              <a:buFont typeface="Arial" panose="020B0604020202020204" pitchFamily="34" charset="0"/>
              <a:buChar char="•"/>
              <a:defRPr/>
            </a:pPr>
            <a:r>
              <a:rPr lang="en-US" dirty="0"/>
              <a:t>Always use trained and certified crew for handling </a:t>
            </a:r>
            <a:r>
              <a:rPr lang="en-US" dirty="0" smtClean="0"/>
              <a:t>scaffold.</a:t>
            </a:r>
            <a:endParaRPr lang="en-US" dirty="0"/>
          </a:p>
          <a:p>
            <a:pPr indent="-285750">
              <a:spcBef>
                <a:spcPts val="100"/>
              </a:spcBef>
              <a:buFont typeface="Arial" panose="020B0604020202020204" pitchFamily="34" charset="0"/>
              <a:buChar char="•"/>
              <a:defRPr/>
            </a:pPr>
            <a:r>
              <a:rPr lang="en-US" dirty="0"/>
              <a:t>Always ensure to have the adequate tool for the </a:t>
            </a:r>
            <a:r>
              <a:rPr lang="en-US" dirty="0" smtClean="0"/>
              <a:t>task.</a:t>
            </a:r>
            <a:endParaRPr lang="en-US" dirty="0"/>
          </a:p>
          <a:p>
            <a:pPr indent="-285750">
              <a:spcBef>
                <a:spcPts val="100"/>
              </a:spcBef>
              <a:buFont typeface="Arial" panose="020B0604020202020204" pitchFamily="34" charset="0"/>
              <a:buChar char="•"/>
              <a:defRPr/>
            </a:pPr>
            <a:r>
              <a:rPr lang="en-US" dirty="0"/>
              <a:t>Always mind your footing. </a:t>
            </a:r>
          </a:p>
          <a:p>
            <a:pPr indent="-285750">
              <a:spcBef>
                <a:spcPts val="100"/>
              </a:spcBef>
              <a:buFont typeface="Arial" panose="020B0604020202020204" pitchFamily="34" charset="0"/>
              <a:buChar char="•"/>
              <a:defRPr/>
            </a:pPr>
            <a:r>
              <a:rPr lang="en-US" dirty="0"/>
              <a:t>Always use Stop work authorities (Intervene) when you’re uncertain of the task to perform.</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7" name="Rectangle 8"/>
          <p:cNvSpPr>
            <a:spLocks noChangeArrowheads="1"/>
          </p:cNvSpPr>
          <p:nvPr/>
        </p:nvSpPr>
        <p:spPr bwMode="auto">
          <a:xfrm>
            <a:off x="434467" y="702707"/>
            <a:ext cx="7168950" cy="369332"/>
          </a:xfrm>
          <a:prstGeom prst="rect">
            <a:avLst/>
          </a:prstGeom>
          <a:noFill/>
          <a:ln w="9525">
            <a:noFill/>
            <a:miter lim="800000"/>
            <a:headEnd/>
            <a:tailEnd/>
          </a:ln>
        </p:spPr>
        <p:txBody>
          <a:bodyPr wrap="none">
            <a:spAutoFit/>
          </a:bodyPr>
          <a:lstStyle/>
          <a:p>
            <a:pPr marL="114300" indent="-114300" algn="just"/>
            <a:r>
              <a:rPr lang="en-GB" b="1" dirty="0">
                <a:solidFill>
                  <a:srgbClr val="333399"/>
                </a:solidFill>
                <a:latin typeface="Tahoma" pitchFamily="34" charset="0"/>
              </a:rPr>
              <a:t>Date: </a:t>
            </a:r>
            <a:r>
              <a:rPr lang="en-GB" b="1" dirty="0" smtClean="0">
                <a:solidFill>
                  <a:srgbClr val="333399"/>
                </a:solidFill>
                <a:latin typeface="Tahoma" pitchFamily="34" charset="0"/>
              </a:rPr>
              <a:t>04.02.2020 	Incident title: LTI#04, R Foot Injury </a:t>
            </a:r>
            <a:endParaRPr lang="en-US" b="1" dirty="0">
              <a:solidFill>
                <a:srgbClr val="333399"/>
              </a:solidFill>
              <a:latin typeface="Tahoma" pitchFamily="34" charset="0"/>
            </a:endParaRPr>
          </a:p>
        </p:txBody>
      </p:sp>
      <p:grpSp>
        <p:nvGrpSpPr>
          <p:cNvPr id="67" name="Group 66"/>
          <p:cNvGrpSpPr/>
          <p:nvPr/>
        </p:nvGrpSpPr>
        <p:grpSpPr>
          <a:xfrm>
            <a:off x="7778663" y="3191695"/>
            <a:ext cx="4059051" cy="2723007"/>
            <a:chOff x="1676400" y="1524000"/>
            <a:chExt cx="4758008" cy="3016399"/>
          </a:xfrm>
        </p:grpSpPr>
        <p:pic>
          <p:nvPicPr>
            <p:cNvPr id="68" name="Picture 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524000"/>
              <a:ext cx="4758008" cy="3005172"/>
            </a:xfrm>
            <a:prstGeom prst="rect">
              <a:avLst/>
            </a:prstGeom>
          </p:spPr>
        </p:pic>
        <p:cxnSp>
          <p:nvCxnSpPr>
            <p:cNvPr id="69" name="Straight Connector 68"/>
            <p:cNvCxnSpPr>
              <a:endCxn id="68" idx="2"/>
            </p:cNvCxnSpPr>
            <p:nvPr/>
          </p:nvCxnSpPr>
          <p:spPr bwMode="auto">
            <a:xfrm>
              <a:off x="3791428" y="3797307"/>
              <a:ext cx="26397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nvGrpSpPr>
            <p:cNvPr id="70" name="Group 69"/>
            <p:cNvGrpSpPr/>
            <p:nvPr/>
          </p:nvGrpSpPr>
          <p:grpSpPr>
            <a:xfrm>
              <a:off x="3465983" y="2140803"/>
              <a:ext cx="2578895" cy="2399596"/>
              <a:chOff x="3465983" y="2140803"/>
              <a:chExt cx="2578895" cy="2399596"/>
            </a:xfrm>
          </p:grpSpPr>
          <p:grpSp>
            <p:nvGrpSpPr>
              <p:cNvPr id="72" name="Group 71"/>
              <p:cNvGrpSpPr/>
              <p:nvPr/>
            </p:nvGrpSpPr>
            <p:grpSpPr>
              <a:xfrm>
                <a:off x="5072841" y="2283479"/>
                <a:ext cx="972037" cy="2030199"/>
                <a:chOff x="4393282" y="1829832"/>
                <a:chExt cx="972037" cy="2030199"/>
              </a:xfrm>
            </p:grpSpPr>
            <p:sp>
              <p:nvSpPr>
                <p:cNvPr id="83" name="Oval 82"/>
                <p:cNvSpPr/>
                <p:nvPr/>
              </p:nvSpPr>
              <p:spPr bwMode="auto">
                <a:xfrm>
                  <a:off x="5029200" y="1836003"/>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cxnSp>
              <p:nvCxnSpPr>
                <p:cNvPr id="84" name="Straight Connector 83"/>
                <p:cNvCxnSpPr>
                  <a:stCxn id="83" idx="4"/>
                </p:cNvCxnSpPr>
                <p:nvPr/>
              </p:nvCxnSpPr>
              <p:spPr bwMode="auto">
                <a:xfrm>
                  <a:off x="5181600" y="2140803"/>
                  <a:ext cx="0" cy="98339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5" name="Straight Connector 84"/>
                <p:cNvCxnSpPr/>
                <p:nvPr/>
              </p:nvCxnSpPr>
              <p:spPr bwMode="auto">
                <a:xfrm>
                  <a:off x="5181600" y="3048000"/>
                  <a:ext cx="152400" cy="69490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6" name="Straight Connector 85"/>
                <p:cNvCxnSpPr/>
                <p:nvPr/>
              </p:nvCxnSpPr>
              <p:spPr bwMode="auto">
                <a:xfrm flipH="1">
                  <a:off x="4862395" y="3042510"/>
                  <a:ext cx="319204" cy="817521"/>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7" name="Straight Connector 86"/>
                <p:cNvCxnSpPr>
                  <a:stCxn id="83" idx="4"/>
                </p:cNvCxnSpPr>
                <p:nvPr/>
              </p:nvCxnSpPr>
              <p:spPr bwMode="auto">
                <a:xfrm flipH="1" flipV="1">
                  <a:off x="4698553" y="2102315"/>
                  <a:ext cx="483047" cy="3848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8" name="Straight Connector 87"/>
                <p:cNvCxnSpPr/>
                <p:nvPr/>
              </p:nvCxnSpPr>
              <p:spPr bwMode="auto">
                <a:xfrm>
                  <a:off x="5102190" y="3723252"/>
                  <a:ext cx="263129" cy="43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9" name="Straight Connector 88"/>
                <p:cNvCxnSpPr/>
                <p:nvPr/>
              </p:nvCxnSpPr>
              <p:spPr bwMode="auto">
                <a:xfrm flipH="1" flipV="1">
                  <a:off x="4393282" y="1880318"/>
                  <a:ext cx="334482" cy="229473"/>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90" name="Straight Connector 89"/>
                <p:cNvCxnSpPr/>
                <p:nvPr/>
              </p:nvCxnSpPr>
              <p:spPr bwMode="auto">
                <a:xfrm>
                  <a:off x="4698553" y="1829832"/>
                  <a:ext cx="478422" cy="310971"/>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73" name="Oval 72"/>
              <p:cNvSpPr/>
              <p:nvPr/>
            </p:nvSpPr>
            <p:spPr bwMode="auto">
              <a:xfrm>
                <a:off x="3663209" y="2392335"/>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cxnSp>
            <p:nvCxnSpPr>
              <p:cNvPr id="74" name="Straight Connector 73"/>
              <p:cNvCxnSpPr>
                <a:stCxn id="73" idx="4"/>
              </p:cNvCxnSpPr>
              <p:nvPr/>
            </p:nvCxnSpPr>
            <p:spPr bwMode="auto">
              <a:xfrm flipH="1">
                <a:off x="3791428" y="2697135"/>
                <a:ext cx="24181" cy="110017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75" name="Straight Connector 74"/>
              <p:cNvCxnSpPr/>
              <p:nvPr/>
            </p:nvCxnSpPr>
            <p:spPr bwMode="auto">
              <a:xfrm flipH="1">
                <a:off x="3471592" y="3797307"/>
                <a:ext cx="31983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76" name="Straight Connector 75"/>
              <p:cNvCxnSpPr/>
              <p:nvPr/>
            </p:nvCxnSpPr>
            <p:spPr bwMode="auto">
              <a:xfrm flipH="1">
                <a:off x="3810319" y="2283479"/>
                <a:ext cx="580247" cy="55132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77" name="Straight Connector 76"/>
              <p:cNvCxnSpPr/>
              <p:nvPr/>
            </p:nvCxnSpPr>
            <p:spPr bwMode="auto">
              <a:xfrm flipH="1">
                <a:off x="3774534" y="2140803"/>
                <a:ext cx="325908" cy="627981"/>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78" name="Oval 77"/>
              <p:cNvSpPr/>
              <p:nvPr/>
            </p:nvSpPr>
            <p:spPr bwMode="auto">
              <a:xfrm>
                <a:off x="3657600" y="2403562"/>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cxnSp>
            <p:nvCxnSpPr>
              <p:cNvPr id="79" name="Straight Connector 78"/>
              <p:cNvCxnSpPr>
                <a:stCxn id="78" idx="4"/>
              </p:cNvCxnSpPr>
              <p:nvPr/>
            </p:nvCxnSpPr>
            <p:spPr bwMode="auto">
              <a:xfrm flipH="1">
                <a:off x="3785819" y="2708362"/>
                <a:ext cx="24181" cy="110017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0" name="Straight Connector 79"/>
              <p:cNvCxnSpPr/>
              <p:nvPr/>
            </p:nvCxnSpPr>
            <p:spPr bwMode="auto">
              <a:xfrm flipH="1">
                <a:off x="3465983" y="3808534"/>
                <a:ext cx="31983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1" name="Straight Connector 80"/>
              <p:cNvCxnSpPr/>
              <p:nvPr/>
            </p:nvCxnSpPr>
            <p:spPr bwMode="auto">
              <a:xfrm flipH="1">
                <a:off x="3804710" y="2294706"/>
                <a:ext cx="580247" cy="55132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2" name="Straight Connector 81"/>
              <p:cNvCxnSpPr/>
              <p:nvPr/>
            </p:nvCxnSpPr>
            <p:spPr bwMode="auto">
              <a:xfrm flipH="1">
                <a:off x="3768925" y="2152030"/>
                <a:ext cx="325908" cy="627981"/>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cxnSp>
          <p:nvCxnSpPr>
            <p:cNvPr id="71" name="Straight Connector 70"/>
            <p:cNvCxnSpPr/>
            <p:nvPr/>
          </p:nvCxnSpPr>
          <p:spPr bwMode="auto">
            <a:xfrm>
              <a:off x="3785819" y="3808534"/>
              <a:ext cx="26397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6634" name="Freeform 132"/>
          <p:cNvSpPr>
            <a:spLocks/>
          </p:cNvSpPr>
          <p:nvPr/>
        </p:nvSpPr>
        <p:spPr bwMode="auto">
          <a:xfrm>
            <a:off x="11225887" y="524728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54" name="TextBox 16"/>
          <p:cNvSpPr txBox="1">
            <a:spLocks noChangeArrowheads="1"/>
          </p:cNvSpPr>
          <p:nvPr/>
        </p:nvSpPr>
        <p:spPr bwMode="auto">
          <a:xfrm>
            <a:off x="434467" y="5730036"/>
            <a:ext cx="5181600" cy="369332"/>
          </a:xfrm>
          <a:prstGeom prst="rect">
            <a:avLst/>
          </a:prstGeom>
          <a:solidFill>
            <a:srgbClr val="3135D3"/>
          </a:solidFill>
          <a:ln w="9525">
            <a:noFill/>
            <a:miter lim="800000"/>
            <a:headEnd/>
            <a:tailEnd/>
          </a:ln>
        </p:spPr>
        <p:txBody>
          <a:bodyPr wrap="square">
            <a:spAutoFit/>
          </a:bodyPr>
          <a:lstStyle>
            <a:defPPr>
              <a:defRPr lang="en-US"/>
            </a:defPPr>
            <a:lvl1pPr algn="ctr">
              <a:defRPr b="1">
                <a:solidFill>
                  <a:srgbClr val="FFFF00"/>
                </a:solidFill>
                <a:latin typeface="Tahoma" pitchFamily="34" charset="0"/>
              </a:defRPr>
            </a:lvl1pPr>
          </a:lstStyle>
          <a:p>
            <a:r>
              <a:rPr lang="en-US" dirty="0"/>
              <a:t>Ensure you </a:t>
            </a:r>
            <a:r>
              <a:rPr lang="en-US" dirty="0" smtClean="0"/>
              <a:t>always </a:t>
            </a:r>
            <a:r>
              <a:rPr lang="en-US" dirty="0"/>
              <a:t>assess your steps!</a:t>
            </a:r>
          </a:p>
        </p:txBody>
      </p:sp>
      <p:grpSp>
        <p:nvGrpSpPr>
          <p:cNvPr id="52" name="Group 51"/>
          <p:cNvGrpSpPr/>
          <p:nvPr/>
        </p:nvGrpSpPr>
        <p:grpSpPr>
          <a:xfrm>
            <a:off x="7778663" y="653159"/>
            <a:ext cx="4039196" cy="2602641"/>
            <a:chOff x="914400" y="1392236"/>
            <a:chExt cx="6781800" cy="4490446"/>
          </a:xfrm>
        </p:grpSpPr>
        <p:grpSp>
          <p:nvGrpSpPr>
            <p:cNvPr id="53" name="Group 52"/>
            <p:cNvGrpSpPr/>
            <p:nvPr/>
          </p:nvGrpSpPr>
          <p:grpSpPr>
            <a:xfrm>
              <a:off x="914400" y="1392236"/>
              <a:ext cx="6781800" cy="4490446"/>
              <a:chOff x="4428585" y="2687637"/>
              <a:chExt cx="4486815" cy="3031616"/>
            </a:xfrm>
          </p:grpSpPr>
          <p:pic>
            <p:nvPicPr>
              <p:cNvPr id="56" name="Picture 55"/>
              <p:cNvPicPr>
                <a:picLocks noChangeAspect="1"/>
              </p:cNvPicPr>
              <p:nvPr/>
            </p:nvPicPr>
            <p:blipFill>
              <a:blip r:embed="rId4"/>
              <a:stretch>
                <a:fillRect/>
              </a:stretch>
            </p:blipFill>
            <p:spPr>
              <a:xfrm>
                <a:off x="4428585" y="2687637"/>
                <a:ext cx="4486815" cy="2749550"/>
              </a:xfrm>
              <a:prstGeom prst="rect">
                <a:avLst/>
              </a:prstGeom>
            </p:spPr>
          </p:pic>
          <p:grpSp>
            <p:nvGrpSpPr>
              <p:cNvPr id="57" name="Group 56"/>
              <p:cNvGrpSpPr/>
              <p:nvPr/>
            </p:nvGrpSpPr>
            <p:grpSpPr>
              <a:xfrm>
                <a:off x="6386759" y="4787850"/>
                <a:ext cx="1924643" cy="931403"/>
                <a:chOff x="7335232" y="4063048"/>
                <a:chExt cx="1256718" cy="1262610"/>
              </a:xfrm>
            </p:grpSpPr>
            <p:cxnSp>
              <p:nvCxnSpPr>
                <p:cNvPr id="59" name="Straight Arrow Connector 58"/>
                <p:cNvCxnSpPr/>
                <p:nvPr/>
              </p:nvCxnSpPr>
              <p:spPr>
                <a:xfrm flipV="1">
                  <a:off x="7566171" y="4415743"/>
                  <a:ext cx="152399" cy="909915"/>
                </a:xfrm>
                <a:prstGeom prst="straightConnector1">
                  <a:avLst/>
                </a:prstGeom>
                <a:ln w="2857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20768238">
                  <a:off x="7335232" y="4063048"/>
                  <a:ext cx="1256718" cy="229934"/>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22704">
              <a:off x="5417726" y="3207358"/>
              <a:ext cx="1043752" cy="1901762"/>
            </a:xfrm>
            <a:prstGeom prst="rect">
              <a:avLst/>
            </a:prstGeom>
          </p:spPr>
        </p:pic>
      </p:grpSp>
      <p:grpSp>
        <p:nvGrpSpPr>
          <p:cNvPr id="26633" name="Group 131"/>
          <p:cNvGrpSpPr>
            <a:grpSpLocks/>
          </p:cNvGrpSpPr>
          <p:nvPr/>
        </p:nvGrpSpPr>
        <p:grpSpPr bwMode="auto">
          <a:xfrm>
            <a:off x="11218663" y="2245375"/>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42" name="Rectangle 41"/>
          <p:cNvSpPr>
            <a:spLocks noChangeArrowheads="1"/>
          </p:cNvSpPr>
          <p:nvPr/>
        </p:nvSpPr>
        <p:spPr bwMode="auto">
          <a:xfrm>
            <a:off x="386875" y="6304651"/>
            <a:ext cx="7814150" cy="400110"/>
          </a:xfrm>
          <a:prstGeom prst="rect">
            <a:avLst/>
          </a:prstGeom>
          <a:noFill/>
          <a:ln w="9525">
            <a:noFill/>
            <a:miter lim="800000"/>
            <a:headEnd/>
            <a:tailEnd/>
          </a:ln>
        </p:spPr>
        <p:txBody>
          <a:bodyPr wrap="square">
            <a:spAutoFit/>
          </a:body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20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243791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5066" y="1219420"/>
            <a:ext cx="10497854" cy="3970318"/>
          </a:xfrm>
          <a:prstGeom prst="rect">
            <a:avLst/>
          </a:prstGeom>
          <a:noFill/>
          <a:ln w="19050">
            <a:noFill/>
            <a:miter lim="800000"/>
            <a:headEnd/>
            <a:tailEnd/>
          </a:ln>
        </p:spPr>
        <p:txBody>
          <a:bodyPr wrap="square">
            <a:spAutoFit/>
          </a:bodyPr>
          <a:lstStyle/>
          <a:p>
            <a:pPr marL="342900" indent="-342900">
              <a:defRPr/>
            </a:pPr>
            <a:r>
              <a:rPr lang="en-US" b="1" dirty="0">
                <a:solidFill>
                  <a:srgbClr val="FF0000"/>
                </a:solidFill>
                <a:latin typeface="Tahoma" pitchFamily="34" charset="0"/>
              </a:rPr>
              <a:t>As a learning from this incident and ensure continual improvement all contract</a:t>
            </a:r>
          </a:p>
          <a:p>
            <a:pPr marL="342900" indent="-342900">
              <a:defRPr/>
            </a:pPr>
            <a:r>
              <a:rPr lang="en-US" b="1" dirty="0">
                <a:solidFill>
                  <a:srgbClr val="FF0000"/>
                </a:solidFill>
                <a:latin typeface="Tahoma" pitchFamily="34" charset="0"/>
              </a:rPr>
              <a:t>managers must review their HSE HEMP against the questions asked below        </a:t>
            </a:r>
          </a:p>
          <a:p>
            <a:pPr marL="342900" indent="-342900">
              <a:defRPr/>
            </a:pPr>
            <a:endParaRPr lang="en-US" b="1" dirty="0">
              <a:solidFill>
                <a:srgbClr val="FF0000"/>
              </a:solidFill>
              <a:latin typeface="Tahoma" pitchFamily="34" charset="0"/>
            </a:endParaRPr>
          </a:p>
          <a:p>
            <a:pPr marL="342900" indent="-342900">
              <a:defRPr/>
            </a:pPr>
            <a:r>
              <a:rPr lang="en-US" b="1" dirty="0">
                <a:solidFill>
                  <a:srgbClr val="0000FF"/>
                </a:solidFill>
                <a:latin typeface="Tahoma" pitchFamily="34" charset="0"/>
              </a:rPr>
              <a:t>Confirm the following:</a:t>
            </a:r>
            <a:endParaRPr lang="en-US" dirty="0">
              <a:solidFill>
                <a:srgbClr val="0000FF"/>
              </a:solidFill>
              <a:latin typeface="Tahoma" pitchFamily="34" charset="0"/>
            </a:endParaRPr>
          </a:p>
          <a:p>
            <a:pPr marL="342900" indent="-342900">
              <a:defRPr/>
            </a:pPr>
            <a:endParaRPr lang="en-US"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scaffolding operations is covered in the existing HEMP? </a:t>
            </a:r>
          </a:p>
          <a:p>
            <a:pPr marL="342900" indent="-342900">
              <a:buFont typeface="+mj-lt"/>
              <a:buAutoNum type="arabicPeriod"/>
              <a:defRPr/>
            </a:pPr>
            <a:r>
              <a:rPr lang="en-US" dirty="0">
                <a:solidFill>
                  <a:srgbClr val="0033CC"/>
                </a:solidFill>
                <a:latin typeface="+mj-lt"/>
                <a:sym typeface="Wingdings" pitchFamily="2" charset="2"/>
              </a:rPr>
              <a:t>Do you ensure all the employees aware of the scaffolding usage and best practices? </a:t>
            </a:r>
            <a:endParaRPr lang="en-US" dirty="0">
              <a:solidFill>
                <a:srgbClr val="FF0000"/>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detailed Job Safety Analysis / Toolbox talks are completed for the task?</a:t>
            </a:r>
          </a:p>
          <a:p>
            <a:pPr marL="342900" indent="-342900">
              <a:buFont typeface="+mj-lt"/>
              <a:buAutoNum type="arabicPeriod"/>
              <a:defRPr/>
            </a:pPr>
            <a:r>
              <a:rPr lang="en-US" dirty="0">
                <a:solidFill>
                  <a:srgbClr val="0033CC"/>
                </a:solidFill>
                <a:latin typeface="+mj-lt"/>
              </a:rPr>
              <a:t>Do you ensure out of sight locations are identified into Job Safety Analysis?</a:t>
            </a:r>
          </a:p>
          <a:p>
            <a:pPr marL="342900" indent="-342900">
              <a:buFont typeface="+mj-lt"/>
              <a:buAutoNum type="arabicPeriod"/>
              <a:defRPr/>
            </a:pPr>
            <a:r>
              <a:rPr lang="en-US" dirty="0">
                <a:solidFill>
                  <a:srgbClr val="0033CC"/>
                </a:solidFill>
                <a:latin typeface="+mj-lt"/>
                <a:sym typeface="Wingdings" pitchFamily="2" charset="2"/>
              </a:rPr>
              <a:t>Do you ensure that the Permit to Work system is properly done on all job site and, is this audited</a:t>
            </a:r>
            <a:r>
              <a:rPr lang="en-US" dirty="0" smtClean="0">
                <a:solidFill>
                  <a:srgbClr val="0033CC"/>
                </a:solidFill>
                <a:latin typeface="+mj-lt"/>
                <a:sym typeface="Wingdings" pitchFamily="2" charset="2"/>
              </a:rPr>
              <a:t>?</a:t>
            </a:r>
          </a:p>
          <a:p>
            <a:pPr>
              <a:defRPr/>
            </a:pPr>
            <a:endParaRPr lang="en-US" dirty="0">
              <a:solidFill>
                <a:srgbClr val="0033CC"/>
              </a:solidFill>
              <a:latin typeface="+mj-lt"/>
              <a:sym typeface="Wingdings" pitchFamily="2" charset="2"/>
            </a:endParaRPr>
          </a:p>
          <a:p>
            <a:pPr marL="342900" indent="-342900">
              <a:defRPr/>
            </a:pPr>
            <a:r>
              <a:rPr lang="en-US" i="1" dirty="0" smtClean="0">
                <a:solidFill>
                  <a:srgbClr val="0033CC"/>
                </a:solidFill>
                <a:latin typeface="+mj-lt"/>
                <a:sym typeface="Wingdings" pitchFamily="2" charset="2"/>
              </a:rPr>
              <a:t>* </a:t>
            </a:r>
            <a:r>
              <a:rPr lang="en-US" sz="1200" i="1" dirty="0" smtClean="0">
                <a:solidFill>
                  <a:srgbClr val="0033CC"/>
                </a:solidFill>
                <a:latin typeface="+mj-lt"/>
                <a:sym typeface="Wingdings" pitchFamily="2" charset="2"/>
              </a:rPr>
              <a:t>If </a:t>
            </a:r>
            <a:r>
              <a:rPr lang="en-US" sz="1200" i="1" dirty="0">
                <a:solidFill>
                  <a:srgbClr val="0033CC"/>
                </a:solidFill>
                <a:latin typeface="+mj-lt"/>
                <a:sym typeface="Wingdings" pitchFamily="2" charset="2"/>
              </a:rPr>
              <a:t>the answer is NO to any of the above questions please ensure you take action to correct this finding</a:t>
            </a:r>
            <a:r>
              <a:rPr lang="en-US" i="1" dirty="0">
                <a:solidFill>
                  <a:srgbClr val="0033CC"/>
                </a:solidFill>
                <a:latin typeface="+mj-lt"/>
                <a:sym typeface="Wingdings" pitchFamily="2" charset="2"/>
              </a:rPr>
              <a:t>. </a:t>
            </a:r>
            <a:endParaRPr lang="en-US" i="1" dirty="0" smtClean="0">
              <a:solidFill>
                <a:srgbClr val="0033CC"/>
              </a:solidFill>
              <a:latin typeface="+mj-lt"/>
              <a:sym typeface="Wingdings" pitchFamily="2" charset="2"/>
            </a:endParaRPr>
          </a:p>
          <a:p>
            <a:pPr marL="342900" indent="-342900">
              <a:defRPr/>
            </a:pPr>
            <a:endParaRPr lang="en-US" i="1" dirty="0">
              <a:solidFill>
                <a:srgbClr val="0033CC"/>
              </a:solidFill>
              <a:latin typeface="+mj-lt"/>
              <a:sym typeface="Wingdings" pitchFamily="2" charset="2"/>
            </a:endParaRPr>
          </a:p>
          <a:p>
            <a:pPr eaLnBrk="1" hangingPunct="1">
              <a:defRPr/>
            </a:pPr>
            <a:endParaRPr lang="en-US"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9" name="Rectangle 8"/>
          <p:cNvSpPr>
            <a:spLocks noChangeArrowheads="1"/>
          </p:cNvSpPr>
          <p:nvPr/>
        </p:nvSpPr>
        <p:spPr bwMode="auto">
          <a:xfrm>
            <a:off x="525050" y="733645"/>
            <a:ext cx="7236276" cy="369332"/>
          </a:xfrm>
          <a:prstGeom prst="rect">
            <a:avLst/>
          </a:prstGeom>
          <a:noFill/>
          <a:ln w="9525">
            <a:noFill/>
            <a:miter lim="800000"/>
            <a:headEnd/>
            <a:tailEnd/>
          </a:ln>
        </p:spPr>
        <p:txBody>
          <a:bodyPr wrap="none">
            <a:spAutoFit/>
          </a:bodyPr>
          <a:lstStyle/>
          <a:p>
            <a:pPr marL="114300" indent="-114300" algn="just"/>
            <a:r>
              <a:rPr lang="en-GB" b="1" dirty="0">
                <a:solidFill>
                  <a:srgbClr val="333399"/>
                </a:solidFill>
                <a:latin typeface="Tahoma" pitchFamily="34" charset="0"/>
              </a:rPr>
              <a:t>Date: </a:t>
            </a:r>
            <a:r>
              <a:rPr lang="en-GB" b="1" dirty="0" smtClean="0">
                <a:solidFill>
                  <a:srgbClr val="333399"/>
                </a:solidFill>
                <a:latin typeface="Tahoma" pitchFamily="34" charset="0"/>
              </a:rPr>
              <a:t>04.02.2020 	Incident title: </a:t>
            </a:r>
            <a:r>
              <a:rPr lang="en-GB" b="1" dirty="0">
                <a:solidFill>
                  <a:srgbClr val="333399"/>
                </a:solidFill>
                <a:latin typeface="Tahoma" pitchFamily="34" charset="0"/>
              </a:rPr>
              <a:t>LTI#04, R Foot Injury </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194117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407F961-012D-40B7-AC38-CC7AB9370B3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233</TotalTime>
  <Words>514</Words>
  <Application>Microsoft Office PowerPoint</Application>
  <PresentationFormat>Widescreen</PresentationFormat>
  <Paragraphs>47</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46</cp:revision>
  <dcterms:created xsi:type="dcterms:W3CDTF">2018-09-24T07:27:56Z</dcterms:created>
  <dcterms:modified xsi:type="dcterms:W3CDTF">2020-11-02T09:30:18Z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