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8"/>
  </p:notesMasterIdLst>
  <p:sldIdLst>
    <p:sldId id="323" r:id="rId6"/>
    <p:sldId id="32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8B3"/>
    <a:srgbClr val="2710B0"/>
    <a:srgbClr val="CC330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43" autoAdjust="0"/>
    <p:restoredTop sz="94674"/>
  </p:normalViewPr>
  <p:slideViewPr>
    <p:cSldViewPr snapToGrid="0" snapToObjects="1">
      <p:cViewPr varScale="1">
        <p:scale>
          <a:sx n="100" d="100"/>
          <a:sy n="100" d="100"/>
        </p:scale>
        <p:origin x="10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03/11/2020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138CA7-92E6-41FD-A1B7-5ABDE6F17714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ATE -MVI-MTC -24.03.17</a:t>
            </a:r>
          </a:p>
        </p:txBody>
      </p:sp>
    </p:spTree>
    <p:extLst>
      <p:ext uri="{BB962C8B-B14F-4D97-AF65-F5344CB8AC3E}">
        <p14:creationId xmlns:p14="http://schemas.microsoft.com/office/powerpoint/2010/main" val="3727616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Make a list of closed questions (only ‘yes’ or ‘no’ as an answer) to ask other contractors if they have the same issues based on the management or HSE-MS failings or shortfalls identified in the investigation. Pretend you have to audit other companies to see if they could have the same issues.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B2BACC-5893-4478-93DA-688A131F836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ATE -MVI-MTC -24.03.17</a:t>
            </a:r>
          </a:p>
        </p:txBody>
      </p:sp>
    </p:spTree>
    <p:extLst>
      <p:ext uri="{BB962C8B-B14F-4D97-AF65-F5344CB8AC3E}">
        <p14:creationId xmlns:p14="http://schemas.microsoft.com/office/powerpoint/2010/main" val="2451829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03/11/2020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03/11/2020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03/11/2020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03/11/2020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03/11/2020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58F9-0DED-40AE-A7F2-D2F56296859A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03/11/2020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03/11/2020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03/11/2020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03/11/2020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03/11/2020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03/11/2020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03/11/2020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701203" y="813695"/>
            <a:ext cx="6842597" cy="464742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>
              <a:defRPr/>
            </a:pPr>
            <a:r>
              <a:rPr lang="en-GB" b="1" dirty="0">
                <a:solidFill>
                  <a:srgbClr val="333399"/>
                </a:solidFill>
                <a:latin typeface="Tahoma" pitchFamily="34" charset="0"/>
              </a:rPr>
              <a:t>Date: 2</a:t>
            </a:r>
            <a:r>
              <a:rPr lang="en-GB" b="1" dirty="0" smtClean="0">
                <a:solidFill>
                  <a:srgbClr val="333399"/>
                </a:solidFill>
                <a:latin typeface="Tahoma" pitchFamily="34" charset="0"/>
              </a:rPr>
              <a:t>2.04.2020   </a:t>
            </a:r>
            <a:r>
              <a:rPr lang="en-US" b="1" dirty="0" smtClean="0">
                <a:solidFill>
                  <a:srgbClr val="333399"/>
                </a:solidFill>
                <a:latin typeface="Tahoma" pitchFamily="34" charset="0"/>
              </a:rPr>
              <a:t>Incident title: </a:t>
            </a:r>
            <a:r>
              <a:rPr lang="en-US" b="1" dirty="0">
                <a:solidFill>
                  <a:srgbClr val="333399"/>
                </a:solidFill>
                <a:latin typeface="Tahoma" pitchFamily="34" charset="0"/>
              </a:rPr>
              <a:t>Hipo#26 </a:t>
            </a:r>
          </a:p>
          <a:p>
            <a:pPr marL="114300" indent="-11430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333399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r>
              <a:rPr lang="en-US" b="1" dirty="0">
                <a:solidFill>
                  <a:srgbClr val="FF0000"/>
                </a:solidFill>
                <a:latin typeface="Tahoma" pitchFamily="34" charset="0"/>
              </a:rPr>
              <a:t>What happened?</a:t>
            </a:r>
          </a:p>
          <a:p>
            <a:pPr marL="114300" indent="-114300" algn="just">
              <a:defRPr/>
            </a:pPr>
            <a:endParaRPr lang="en-US" sz="600" b="1" dirty="0">
              <a:solidFill>
                <a:srgbClr val="FF0000"/>
              </a:solidFill>
              <a:latin typeface="Tahoma" pitchFamily="34" charset="0"/>
            </a:endParaRPr>
          </a:p>
          <a:p>
            <a:pPr>
              <a:defRPr/>
            </a:pPr>
            <a:r>
              <a:rPr lang="en-GB" dirty="0">
                <a:latin typeface="Calibri" panose="020F0502020204030204" pitchFamily="34" charset="0"/>
                <a:cs typeface="Calibri" pitchFamily="34" charset="0"/>
              </a:rPr>
              <a:t>A loaded tipper proceeding to Rakid Loc 5 from borrow pit in Misbah lost control while executing a left turn and tipped over to right. No injury to driver. Slight damage to front wind shield and diesel tank. PDO Emergency No and RSST informed. </a:t>
            </a:r>
          </a:p>
          <a:p>
            <a:pPr algn="just">
              <a:defRPr/>
            </a:pPr>
            <a:endParaRPr lang="en-US" dirty="0" smtClean="0">
              <a:latin typeface="Calibri" pitchFamily="34" charset="0"/>
            </a:endParaRPr>
          </a:p>
          <a:p>
            <a:pPr marL="114300" indent="-114300" algn="just">
              <a:defRPr/>
            </a:pPr>
            <a:endParaRPr lang="en-US" sz="1600" b="1" dirty="0" smtClean="0">
              <a:solidFill>
                <a:srgbClr val="333399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r>
              <a:rPr lang="en-US" sz="1600" b="1" dirty="0" smtClean="0">
                <a:solidFill>
                  <a:srgbClr val="333399"/>
                </a:solidFill>
                <a:latin typeface="Tahoma" pitchFamily="34" charset="0"/>
              </a:rPr>
              <a:t>Your </a:t>
            </a:r>
            <a:r>
              <a:rPr lang="en-US" sz="1600" b="1" dirty="0">
                <a:solidFill>
                  <a:srgbClr val="333399"/>
                </a:solidFill>
                <a:latin typeface="Tahoma" pitchFamily="34" charset="0"/>
              </a:rPr>
              <a:t>learning from this incident.. </a:t>
            </a:r>
          </a:p>
          <a:p>
            <a:pPr marL="114300" indent="-114300" algn="just">
              <a:defRPr/>
            </a:pPr>
            <a:endParaRPr lang="en-US" sz="600" b="1" dirty="0">
              <a:solidFill>
                <a:srgbClr val="333399"/>
              </a:solidFill>
              <a:latin typeface="Tahoma" pitchFamily="34" charset="0"/>
            </a:endParaRPr>
          </a:p>
          <a:p>
            <a:pPr marL="166688" indent="-16668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Calibri" pitchFamily="34" charset="0"/>
              </a:rPr>
              <a:t>Maintain a safe distance from road </a:t>
            </a:r>
            <a:r>
              <a:rPr lang="en-US" dirty="0" smtClean="0">
                <a:cs typeface="Calibri" pitchFamily="34" charset="0"/>
              </a:rPr>
              <a:t>edges.</a:t>
            </a:r>
            <a:endParaRPr lang="en-US" dirty="0">
              <a:cs typeface="Calibri" pitchFamily="34" charset="0"/>
            </a:endParaRPr>
          </a:p>
          <a:p>
            <a:pPr marL="166688" indent="-16668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Calibri" pitchFamily="34" charset="0"/>
              </a:rPr>
              <a:t>Always Keep your eyes on the road and practice defensive driving techniques.</a:t>
            </a:r>
          </a:p>
          <a:p>
            <a:pPr marL="166688" indent="-166688"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Calibri" pitchFamily="34" charset="0"/>
              </a:rPr>
              <a:t>Check and inspect your vehicle to ensure it is free of defects. Report any defects or problems you do find with your vehicle immediately.</a:t>
            </a:r>
          </a:p>
          <a:p>
            <a:pPr marL="166688" indent="-166688"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Calibri" pitchFamily="34" charset="0"/>
              </a:rPr>
              <a:t>Always call PDO emergency number </a:t>
            </a:r>
            <a:r>
              <a:rPr lang="en-US" dirty="0" smtClean="0">
                <a:cs typeface="Calibri" pitchFamily="34" charset="0"/>
              </a:rPr>
              <a:t>immediately.</a:t>
            </a:r>
            <a:endParaRPr lang="en-US" dirty="0"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628" name="TextBox 16"/>
          <p:cNvSpPr txBox="1">
            <a:spLocks noChangeArrowheads="1"/>
          </p:cNvSpPr>
          <p:nvPr/>
        </p:nvSpPr>
        <p:spPr bwMode="auto">
          <a:xfrm>
            <a:off x="701203" y="5508337"/>
            <a:ext cx="5181600" cy="58477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vigilant and attentive while driving on graded roads</a:t>
            </a:r>
          </a:p>
        </p:txBody>
      </p:sp>
      <p:sp>
        <p:nvSpPr>
          <p:cNvPr id="26631" name="Slide Number Placeholder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4615DE-AE29-4DBE-9167-7BEF3C405107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93126" y="863173"/>
            <a:ext cx="2782140" cy="2365802"/>
          </a:xfrm>
          <a:prstGeom prst="rect">
            <a:avLst/>
          </a:prstGeom>
        </p:spPr>
      </p:pic>
      <p:grpSp>
        <p:nvGrpSpPr>
          <p:cNvPr id="19" name="Group 131"/>
          <p:cNvGrpSpPr>
            <a:grpSpLocks/>
          </p:cNvGrpSpPr>
          <p:nvPr/>
        </p:nvGrpSpPr>
        <p:grpSpPr bwMode="auto">
          <a:xfrm>
            <a:off x="7933685" y="900382"/>
            <a:ext cx="336550" cy="544513"/>
            <a:chOff x="3504" y="544"/>
            <a:chExt cx="2287" cy="1855"/>
          </a:xfrm>
        </p:grpSpPr>
        <p:sp>
          <p:nvSpPr>
            <p:cNvPr id="20" name="Line 129"/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30"/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3125" y="3284972"/>
            <a:ext cx="2782141" cy="2515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Freeform 132"/>
          <p:cNvSpPr>
            <a:spLocks/>
          </p:cNvSpPr>
          <p:nvPr/>
        </p:nvSpPr>
        <p:spPr bwMode="auto">
          <a:xfrm>
            <a:off x="7933685" y="3351647"/>
            <a:ext cx="457200" cy="4572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Left-Right Arrow 3"/>
          <p:cNvSpPr/>
          <p:nvPr/>
        </p:nvSpPr>
        <p:spPr bwMode="auto">
          <a:xfrm>
            <a:off x="9169240" y="4404032"/>
            <a:ext cx="495300" cy="138816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743200" y="1"/>
            <a:ext cx="7056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latin typeface="+mj-lt"/>
              </a:rPr>
              <a:t>PDO Second Alert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84212" y="6356350"/>
            <a:ext cx="85999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sz="2000" b="1" dirty="0" smtClean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sz="2000" b="1" dirty="0" smtClean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Audience: </a:t>
            </a:r>
            <a:r>
              <a:rPr lang="en-US" sz="1600" b="1" dirty="0"/>
              <a:t>Drilling, </a:t>
            </a:r>
            <a:r>
              <a:rPr lang="en-US" sz="1600" b="1" dirty="0" smtClean="0"/>
              <a:t>Logistics</a:t>
            </a:r>
            <a:r>
              <a:rPr lang="en-US" sz="1600" b="1" dirty="0"/>
              <a:t> </a:t>
            </a:r>
            <a:r>
              <a:rPr lang="en-US" sz="1600" b="1" dirty="0" smtClean="0"/>
              <a:t>&amp; </a:t>
            </a:r>
            <a:r>
              <a:rPr lang="en-US" sz="1600" b="1" dirty="0"/>
              <a:t>C</a:t>
            </a:r>
            <a:r>
              <a:rPr lang="en-US" sz="1600" b="1" dirty="0" smtClean="0"/>
              <a:t>onstruction </a:t>
            </a:r>
            <a:endParaRPr lang="en-US" sz="1600" b="1" dirty="0" smtClean="0">
              <a:solidFill>
                <a:srgbClr val="0D38B3"/>
              </a:solidFill>
              <a:latin typeface="+mj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027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247738" y="1402458"/>
            <a:ext cx="8351838" cy="47705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As a learning from this incident and ensure continual improvement all contract</a:t>
            </a:r>
          </a:p>
          <a:p>
            <a:pPr marL="342900" indent="-342900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managers must review their HSE HEMP against the questions asked below        </a:t>
            </a:r>
          </a:p>
          <a:p>
            <a:pPr marL="342900" indent="-342900">
              <a:defRPr/>
            </a:pPr>
            <a:endParaRPr lang="en-US" sz="1600" b="1" dirty="0">
              <a:solidFill>
                <a:srgbClr val="FF0000"/>
              </a:solidFill>
              <a:latin typeface="Tahoma" pitchFamily="34" charset="0"/>
            </a:endParaRPr>
          </a:p>
          <a:p>
            <a:pPr marL="342900" indent="-342900">
              <a:defRPr/>
            </a:pPr>
            <a:r>
              <a:rPr lang="en-US" sz="1600" b="1" dirty="0">
                <a:solidFill>
                  <a:srgbClr val="0000FF"/>
                </a:solidFill>
                <a:latin typeface="Tahoma" pitchFamily="34" charset="0"/>
              </a:rPr>
              <a:t>Confirm the following:</a:t>
            </a:r>
            <a:endParaRPr lang="en-US" sz="1600" dirty="0">
              <a:solidFill>
                <a:srgbClr val="0000FF"/>
              </a:solidFill>
              <a:latin typeface="Tahoma" pitchFamily="34" charset="0"/>
            </a:endParaRPr>
          </a:p>
          <a:p>
            <a:pPr marL="342900" indent="-342900"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D38B3"/>
                </a:solidFill>
                <a:latin typeface="+mj-lt"/>
                <a:sym typeface="Wingdings" pitchFamily="2" charset="2"/>
              </a:rPr>
              <a:t>Do you ensure that new drivers are adequately mentored  prior to assigning the task?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D38B3"/>
                </a:solidFill>
                <a:latin typeface="+mj-lt"/>
                <a:sym typeface="Wingdings" pitchFamily="2" charset="2"/>
              </a:rPr>
              <a:t>Do have a formal system to monitor the driver’s behaviour other than IVMS?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D38B3"/>
                </a:solidFill>
                <a:latin typeface="+mj-lt"/>
                <a:sym typeface="Wingdings" pitchFamily="2" charset="2"/>
              </a:rPr>
              <a:t>Do you assure that your drivers have adequate experience driving the specific vehicle they are assigned to?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D38B3"/>
                </a:solidFill>
                <a:latin typeface="+mj-lt"/>
                <a:sym typeface="Wingdings" pitchFamily="2" charset="2"/>
              </a:rPr>
              <a:t>Do we ensure that your drivers report all defects they encounter during driving?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D38B3"/>
                </a:solidFill>
                <a:latin typeface="+mj-lt"/>
                <a:sym typeface="Wingdings" pitchFamily="2" charset="2"/>
              </a:rPr>
              <a:t>Do you  ensure that all vehicles are fit to drive?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D38B3"/>
                </a:solidFill>
                <a:latin typeface="+mj-lt"/>
                <a:sym typeface="Wingdings" pitchFamily="2" charset="2"/>
              </a:rPr>
              <a:t>Do you ensure that learning from incidents are cascaded to all </a:t>
            </a:r>
            <a:r>
              <a:rPr lang="en-US" dirty="0" smtClean="0">
                <a:solidFill>
                  <a:srgbClr val="0D38B3"/>
                </a:solidFill>
                <a:latin typeface="+mj-lt"/>
                <a:sym typeface="Wingdings" pitchFamily="2" charset="2"/>
              </a:rPr>
              <a:t>drivers?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US" dirty="0">
              <a:solidFill>
                <a:srgbClr val="0D38B3"/>
              </a:solidFill>
              <a:latin typeface="+mj-lt"/>
              <a:sym typeface="Wingdings" pitchFamily="2" charset="2"/>
            </a:endParaRPr>
          </a:p>
          <a:p>
            <a:pPr lvl="0"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 marL="342900" lvl="0" indent="-342900">
              <a:defRPr/>
            </a:pPr>
            <a:r>
              <a:rPr lang="en-US" sz="1000" i="1" dirty="0">
                <a:solidFill>
                  <a:srgbClr val="0033CC"/>
                </a:solidFill>
                <a:latin typeface="Calibri Light" panose="020F0302020204030204"/>
                <a:sym typeface="Wingdings" pitchFamily="2" charset="2"/>
              </a:rPr>
              <a:t>* If the answer is NO to any of the above questions please ensure you take action to correct this finding. </a:t>
            </a:r>
          </a:p>
          <a:p>
            <a:pPr>
              <a:defRPr/>
            </a:pPr>
            <a:endParaRPr lang="en-US" dirty="0">
              <a:solidFill>
                <a:srgbClr val="0D38B3"/>
              </a:solidFill>
              <a:latin typeface="+mj-lt"/>
              <a:sym typeface="Wingdings" pitchFamily="2" charset="2"/>
            </a:endParaRPr>
          </a:p>
          <a:p>
            <a:pPr eaLnBrk="1" hangingPunct="1">
              <a:defRPr/>
            </a:pPr>
            <a:endParaRPr lang="en-US" sz="1400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</p:txBody>
      </p:sp>
      <p:grpSp>
        <p:nvGrpSpPr>
          <p:cNvPr id="27651" name="Group 9"/>
          <p:cNvGrpSpPr>
            <a:grpSpLocks/>
          </p:cNvGrpSpPr>
          <p:nvPr/>
        </p:nvGrpSpPr>
        <p:grpSpPr bwMode="auto">
          <a:xfrm>
            <a:off x="1536701" y="-228600"/>
            <a:ext cx="8920163" cy="990600"/>
            <a:chOff x="9" y="-144"/>
            <a:chExt cx="6087" cy="624"/>
          </a:xfrm>
        </p:grpSpPr>
        <p:sp>
          <p:nvSpPr>
            <p:cNvPr id="27654" name="Rectangle 8"/>
            <p:cNvSpPr>
              <a:spLocks noChangeArrowheads="1"/>
            </p:cNvSpPr>
            <p:nvPr/>
          </p:nvSpPr>
          <p:spPr bwMode="auto">
            <a:xfrm>
              <a:off x="288" y="144"/>
              <a:ext cx="51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endParaRPr lang="en-GB" sz="20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414" name="Text Box 12"/>
            <p:cNvSpPr txBox="1">
              <a:spLocks noChangeArrowheads="1"/>
            </p:cNvSpPr>
            <p:nvPr/>
          </p:nvSpPr>
          <p:spPr bwMode="auto">
            <a:xfrm>
              <a:off x="676" y="0"/>
              <a:ext cx="481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3600" b="1" dirty="0">
                  <a:latin typeface="+mj-lt"/>
                </a:rPr>
                <a:t>Management self audit </a:t>
              </a:r>
            </a:p>
          </p:txBody>
        </p:sp>
        <p:sp>
          <p:nvSpPr>
            <p:cNvPr id="27656" name="Text Box 13"/>
            <p:cNvSpPr txBox="1">
              <a:spLocks noChangeArrowheads="1"/>
            </p:cNvSpPr>
            <p:nvPr/>
          </p:nvSpPr>
          <p:spPr bwMode="auto">
            <a:xfrm>
              <a:off x="9" y="0"/>
              <a:ext cx="1144" cy="17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10000"/>
                </a:spcBef>
              </a:pPr>
              <a:endParaRPr lang="en-GB" sz="1200" b="1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657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5448" y="-144"/>
              <a:ext cx="648" cy="576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/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7652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38B89D-F213-4B22-83B0-682ADC9DB09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247738" y="874713"/>
            <a:ext cx="51571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14300" indent="-114300">
              <a:defRPr/>
            </a:pPr>
            <a:r>
              <a:rPr lang="en-GB" b="1" dirty="0">
                <a:solidFill>
                  <a:srgbClr val="333399"/>
                </a:solidFill>
                <a:latin typeface="Tahoma" pitchFamily="34" charset="0"/>
              </a:rPr>
              <a:t>Date: 22.04.2020   </a:t>
            </a:r>
            <a:r>
              <a:rPr lang="en-US" b="1" dirty="0">
                <a:solidFill>
                  <a:srgbClr val="333399"/>
                </a:solidFill>
                <a:latin typeface="Tahoma" pitchFamily="34" charset="0"/>
              </a:rPr>
              <a:t>Incident title: Hipo#26 </a:t>
            </a:r>
          </a:p>
        </p:txBody>
      </p:sp>
    </p:spTree>
    <p:extLst>
      <p:ext uri="{BB962C8B-B14F-4D97-AF65-F5344CB8AC3E}">
        <p14:creationId xmlns:p14="http://schemas.microsoft.com/office/powerpoint/2010/main" val="724780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809bc6af44041ef507fcb8c845449721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c6cb684b9f311d0fba83640743edc78d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92423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E8421C5-AB06-4F1B-AAA8-99EC1E1A6F75}"/>
</file>

<file path=customXml/itemProps2.xml><?xml version="1.0" encoding="utf-8"?>
<ds:datastoreItem xmlns:ds="http://schemas.openxmlformats.org/officeDocument/2006/customXml" ds:itemID="{ECEB1FCF-0E89-482E-A62E-598FF58845D8}"/>
</file>

<file path=customXml/itemProps3.xml><?xml version="1.0" encoding="utf-8"?>
<ds:datastoreItem xmlns:ds="http://schemas.openxmlformats.org/officeDocument/2006/customXml" ds:itemID="{5643A46C-72B3-4012-8CB2-E0E23D8B71D1}"/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356</Words>
  <Application>Microsoft Office PowerPoint</Application>
  <PresentationFormat>Widescreen</PresentationFormat>
  <Paragraphs>40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Arial</vt:lpstr>
      <vt:lpstr>Calibri</vt:lpstr>
      <vt:lpstr>Calibri Light</vt:lpstr>
      <vt:lpstr>Gill Sans</vt:lpstr>
      <vt:lpstr>Gill Sans Light</vt:lpstr>
      <vt:lpstr>Tahoma</vt:lpstr>
      <vt:lpstr>Times New Roman</vt:lpstr>
      <vt:lpstr>Wingdings</vt:lpstr>
      <vt:lpstr>Office Theme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Al Qasmi, Ibrahim MSE35</cp:lastModifiedBy>
  <cp:revision>88</cp:revision>
  <dcterms:created xsi:type="dcterms:W3CDTF">2018-09-24T07:27:56Z</dcterms:created>
  <dcterms:modified xsi:type="dcterms:W3CDTF">2020-11-03T08:03:16Z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