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9" r:id="rId6"/>
    <p:sldId id="33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03925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6077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5121" y="555724"/>
            <a:ext cx="8047854" cy="6486391"/>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21.04.2020    </a:t>
            </a:r>
            <a:r>
              <a:rPr lang="en-US" b="1" dirty="0">
                <a:solidFill>
                  <a:srgbClr val="333399"/>
                </a:solidFill>
                <a:latin typeface="Tahoma" pitchFamily="34" charset="0"/>
              </a:rPr>
              <a:t>Incident </a:t>
            </a:r>
            <a:r>
              <a:rPr lang="en-US" b="1" dirty="0" smtClean="0">
                <a:solidFill>
                  <a:srgbClr val="333399"/>
                </a:solidFill>
                <a:latin typeface="Tahoma" pitchFamily="34" charset="0"/>
              </a:rPr>
              <a:t>title: HiPo#27</a:t>
            </a:r>
            <a:endParaRPr lang="en-US" b="1" dirty="0">
              <a:solidFill>
                <a:srgbClr val="333399"/>
              </a:solidFill>
              <a:latin typeface="Tahoma" pitchFamily="34" charset="0"/>
            </a:endParaRPr>
          </a:p>
          <a:p>
            <a:pPr marL="114300" indent="-114300" algn="just">
              <a:defRPr/>
            </a:pPr>
            <a:endParaRPr lang="en-US"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 </a:t>
            </a:r>
            <a:endParaRPr lang="en-US" b="1" dirty="0" smtClean="0">
              <a:solidFill>
                <a:srgbClr val="FF0000"/>
              </a:solidFill>
              <a:latin typeface="Tahoma" pitchFamily="34" charset="0"/>
            </a:endParaRPr>
          </a:p>
          <a:p>
            <a:pPr>
              <a:spcAft>
                <a:spcPts val="600"/>
              </a:spcAft>
            </a:pPr>
            <a:r>
              <a:rPr lang="en-US" dirty="0" smtClean="0">
                <a:cs typeface="Arial" panose="020B0604020202020204" pitchFamily="34" charset="0"/>
              </a:rPr>
              <a:t>While </a:t>
            </a:r>
            <a:r>
              <a:rPr lang="en-US" dirty="0">
                <a:cs typeface="Arial" panose="020B0604020202020204" pitchFamily="34" charset="0"/>
              </a:rPr>
              <a:t>POOH and rig down of tool string in Frac-8, the ledge of tools got engaged and stuck in coiled tubing tower that lead to weak point snapping. As a result, the tool string released from cable and dropped and reset over BOP frame and lower sheave wheel fall to the ground. Due to using single hook crane there should be a relative movement maintain between cable and PCE’s raisers to keep tool positioned and stationary, in case of winch shutdown and stop cable movement, overpull immediately applied to cable if crane keeps moving up</a:t>
            </a:r>
            <a:r>
              <a:rPr lang="en-US" dirty="0" smtClean="0">
                <a:cs typeface="Arial" panose="020B0604020202020204" pitchFamily="34" charset="0"/>
              </a:rPr>
              <a:t>.</a:t>
            </a:r>
            <a:endParaRPr lang="en-US" b="1" dirty="0">
              <a:solidFill>
                <a:srgbClr val="333399"/>
              </a:solidFill>
              <a:latin typeface="Tahoma" pitchFamily="34" charset="0"/>
            </a:endParaRPr>
          </a:p>
          <a:p>
            <a:pPr marL="114300" indent="-114300" algn="just">
              <a:spcAft>
                <a:spcPts val="300"/>
              </a:spcAft>
              <a:defRPr/>
            </a:pPr>
            <a:endParaRPr lang="en-US" sz="1600" b="1" dirty="0">
              <a:solidFill>
                <a:srgbClr val="333399"/>
              </a:solidFill>
              <a:latin typeface="Tahoma" pitchFamily="34" charset="0"/>
            </a:endParaRPr>
          </a:p>
          <a:p>
            <a:pPr marL="114300" indent="-114300" algn="just">
              <a:spcAft>
                <a:spcPts val="300"/>
              </a:spcAf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600" b="1" dirty="0">
              <a:solidFill>
                <a:srgbClr val="333399"/>
              </a:solidFill>
              <a:latin typeface="Tahoma" pitchFamily="34" charset="0"/>
            </a:endParaRPr>
          </a:p>
          <a:p>
            <a:pPr marL="171450" indent="-171450">
              <a:spcAft>
                <a:spcPts val="600"/>
              </a:spcAft>
              <a:buFont typeface="Arial" panose="020B0604020202020204" pitchFamily="34" charset="0"/>
              <a:buChar char="•"/>
              <a:defRPr/>
            </a:pPr>
            <a:r>
              <a:rPr lang="en-US" sz="1600" dirty="0">
                <a:cs typeface="Tahoma" pitchFamily="34" charset="0"/>
              </a:rPr>
              <a:t>Ensure No-Go-Zones are properly identified and complied with, and Tool-box talk includes communication plan for all lifting activity and specific tool/activity/setup (CT Tower) risks and risks assessment. </a:t>
            </a:r>
            <a:endParaRPr lang="en-US" sz="1600" b="1" dirty="0">
              <a:solidFill>
                <a:srgbClr val="333399"/>
              </a:solidFill>
            </a:endParaRPr>
          </a:p>
          <a:p>
            <a:pPr marL="171450" indent="-171450">
              <a:spcAft>
                <a:spcPts val="300"/>
              </a:spcAft>
              <a:buFont typeface="Arial" panose="020B0604020202020204" pitchFamily="34" charset="0"/>
              <a:buChar char="•"/>
              <a:defRPr/>
            </a:pPr>
            <a:r>
              <a:rPr lang="en-US" sz="1600" dirty="0">
                <a:cs typeface="Tahoma" pitchFamily="34" charset="0"/>
              </a:rPr>
              <a:t>Always maintain Clear communication between banksman , crane operator, and winchman must be maintained at all times during lifting activity.</a:t>
            </a:r>
          </a:p>
          <a:p>
            <a:pPr>
              <a:spcAft>
                <a:spcPts val="600"/>
              </a:spcAft>
              <a:defRPr/>
            </a:pPr>
            <a:endParaRPr lang="en-US" b="1" dirty="0">
              <a:solidFill>
                <a:srgbClr val="0D38B3"/>
              </a:solidFill>
              <a:latin typeface="Arial" panose="020B0604020202020204" pitchFamily="34" charset="0"/>
              <a:cs typeface="Arial" panose="020B0604020202020204" pitchFamily="34" charset="0"/>
            </a:endParaRPr>
          </a:p>
          <a:p>
            <a:pPr>
              <a:spcAft>
                <a:spcPts val="600"/>
              </a:spcAft>
              <a:defRPr/>
            </a:pPr>
            <a:endParaRPr lang="en-US" b="1" dirty="0" smtClean="0">
              <a:solidFill>
                <a:srgbClr val="0D38B3"/>
              </a:solidFill>
              <a:latin typeface="Arial" panose="020B0604020202020204" pitchFamily="34" charset="0"/>
              <a:cs typeface="Arial" panose="020B0604020202020204" pitchFamily="34" charset="0"/>
            </a:endParaRPr>
          </a:p>
          <a:p>
            <a:pPr>
              <a:spcAft>
                <a:spcPts val="600"/>
              </a:spcAft>
              <a:defRPr/>
            </a:pPr>
            <a:endParaRPr lang="en-US" b="1" dirty="0" smtClean="0">
              <a:solidFill>
                <a:srgbClr val="0D38B3"/>
              </a:solidFill>
              <a:latin typeface="Arial" panose="020B0604020202020204" pitchFamily="34" charset="0"/>
              <a:cs typeface="Arial" panose="020B0604020202020204" pitchFamily="34" charset="0"/>
            </a:endParaRPr>
          </a:p>
          <a:p>
            <a:pPr>
              <a:spcAft>
                <a:spcPts val="600"/>
              </a:spcAft>
              <a:defRPr/>
            </a:pPr>
            <a:r>
              <a:rPr lang="en-US" b="1" dirty="0" smtClean="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b="1" dirty="0"/>
              <a:t>Drilling, </a:t>
            </a:r>
            <a:r>
              <a:rPr lang="en-US" sz="1600" b="1" dirty="0" smtClean="0"/>
              <a:t>Logistics, </a:t>
            </a:r>
            <a:r>
              <a:rPr lang="en-US" sz="1600" b="1" dirty="0"/>
              <a:t>Exploration &amp; construction </a:t>
            </a:r>
            <a:endParaRPr lang="en-US" sz="1400" b="1" dirty="0">
              <a:solidFill>
                <a:srgbClr val="0D38B3"/>
              </a:solidFill>
              <a:cs typeface="Calibri" pitchFamily="34" charset="0"/>
            </a:endParaRPr>
          </a:p>
          <a:p>
            <a:pPr>
              <a:spcAft>
                <a:spcPts val="600"/>
              </a:spcAft>
              <a:defRPr/>
            </a:pPr>
            <a:endParaRPr lang="en-US" sz="1400" dirty="0">
              <a:latin typeface="Calibri" panose="020F0502020204030204" pitchFamily="34" charset="0"/>
              <a:cs typeface="Tahoma"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15121" y="5492567"/>
            <a:ext cx="5756605" cy="584775"/>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ensure that dual hook operation for PCE lift and downhole assembly is implemented. </a:t>
            </a:r>
          </a:p>
        </p:txBody>
      </p:sp>
      <p:pic>
        <p:nvPicPr>
          <p:cNvPr id="20" name="Picture 19">
            <a:extLst>
              <a:ext uri="{FF2B5EF4-FFF2-40B4-BE49-F238E27FC236}">
                <a16:creationId xmlns:a16="http://schemas.microsoft.com/office/drawing/2014/main" id="{CB871113-DAF4-468C-BF45-26F2B801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2975" y="3571291"/>
            <a:ext cx="2920998" cy="2213664"/>
          </a:xfrm>
          <a:prstGeom prst="rect">
            <a:avLst/>
          </a:prstGeom>
        </p:spPr>
      </p:pic>
      <p:sp>
        <p:nvSpPr>
          <p:cNvPr id="26634" name="Freeform 132"/>
          <p:cNvSpPr>
            <a:spLocks/>
          </p:cNvSpPr>
          <p:nvPr/>
        </p:nvSpPr>
        <p:spPr bwMode="auto">
          <a:xfrm>
            <a:off x="10956925" y="526021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pic>
        <p:nvPicPr>
          <p:cNvPr id="3" name="Picture 2">
            <a:extLst>
              <a:ext uri="{FF2B5EF4-FFF2-40B4-BE49-F238E27FC236}">
                <a16:creationId xmlns:a16="http://schemas.microsoft.com/office/drawing/2014/main" id="{F76D3886-A17E-4BD5-A397-0DD972BB81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2975" y="832557"/>
            <a:ext cx="2889814" cy="2514600"/>
          </a:xfrm>
          <a:prstGeom prst="rect">
            <a:avLst/>
          </a:prstGeom>
        </p:spPr>
      </p:pic>
      <p:grpSp>
        <p:nvGrpSpPr>
          <p:cNvPr id="26633" name="Group 131"/>
          <p:cNvGrpSpPr>
            <a:grpSpLocks/>
          </p:cNvGrpSpPr>
          <p:nvPr/>
        </p:nvGrpSpPr>
        <p:grpSpPr bwMode="auto">
          <a:xfrm>
            <a:off x="10956925" y="2626417"/>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4" name="Text Box 12"/>
          <p:cNvSpPr txBox="1">
            <a:spLocks noChangeArrowheads="1"/>
          </p:cNvSpPr>
          <p:nvPr/>
        </p:nvSpPr>
        <p:spPr bwMode="auto">
          <a:xfrm>
            <a:off x="2743200" y="-57149"/>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Tree>
    <p:extLst>
      <p:ext uri="{BB962C8B-B14F-4D97-AF65-F5344CB8AC3E}">
        <p14:creationId xmlns:p14="http://schemas.microsoft.com/office/powerpoint/2010/main" val="265840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62050" y="1237358"/>
            <a:ext cx="8743950" cy="4278094"/>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your employees are competent in hazard identification?</a:t>
            </a:r>
          </a:p>
          <a:p>
            <a:pPr marL="342900" indent="-342900">
              <a:buFont typeface="+mj-lt"/>
              <a:buAutoNum type="arabicPeriod"/>
              <a:defRPr/>
            </a:pPr>
            <a:r>
              <a:rPr lang="en-US" dirty="0">
                <a:solidFill>
                  <a:srgbClr val="0D38B3"/>
                </a:solidFill>
                <a:latin typeface="+mj-lt"/>
                <a:sym typeface="Wingdings" pitchFamily="2" charset="2"/>
              </a:rPr>
              <a:t>Do you ensure that the risk management controls specified for tasks are being effectively implemented? </a:t>
            </a:r>
          </a:p>
          <a:p>
            <a:pPr marL="342900" indent="-342900">
              <a:buFont typeface="+mj-lt"/>
              <a:buAutoNum type="arabicPeriod"/>
              <a:defRPr/>
            </a:pPr>
            <a:r>
              <a:rPr lang="en-US" dirty="0">
                <a:solidFill>
                  <a:srgbClr val="0D38B3"/>
                </a:solidFill>
                <a:latin typeface="+mj-lt"/>
                <a:sym typeface="Wingdings" pitchFamily="2" charset="2"/>
              </a:rPr>
              <a:t>Do you ensure employees feel empowered to STOP the job when they observe unsafe conditions?</a:t>
            </a:r>
          </a:p>
          <a:p>
            <a:pPr marL="342900" indent="-342900">
              <a:buFont typeface="+mj-lt"/>
              <a:buAutoNum type="arabicPeriod"/>
              <a:defRPr/>
            </a:pPr>
            <a:r>
              <a:rPr lang="en-US" dirty="0">
                <a:solidFill>
                  <a:srgbClr val="0D38B3"/>
                </a:solidFill>
                <a:latin typeface="+mj-lt"/>
                <a:sym typeface="Wingdings" pitchFamily="2" charset="2"/>
              </a:rPr>
              <a:t>Do you ensure monitoring of compliance to your risk management tools? </a:t>
            </a:r>
          </a:p>
          <a:p>
            <a:pPr marL="342900" indent="-342900">
              <a:buFont typeface="+mj-lt"/>
              <a:buAutoNum type="arabicPeriod"/>
              <a:defRPr/>
            </a:pPr>
            <a:r>
              <a:rPr lang="en-US" dirty="0">
                <a:solidFill>
                  <a:srgbClr val="0D38B3"/>
                </a:solidFill>
                <a:latin typeface="+mj-lt"/>
                <a:sym typeface="Wingdings" pitchFamily="2" charset="2"/>
              </a:rPr>
              <a:t>Do you ensure employee compliance with operational procedures?</a:t>
            </a:r>
          </a:p>
          <a:p>
            <a:pPr marL="342900" indent="-342900">
              <a:buFont typeface="+mj-lt"/>
              <a:buAutoNum type="arabicPeriod"/>
              <a:defRPr/>
            </a:pPr>
            <a:r>
              <a:rPr lang="en-US" dirty="0">
                <a:solidFill>
                  <a:srgbClr val="0D38B3"/>
                </a:solidFill>
                <a:latin typeface="+mj-lt"/>
                <a:sym typeface="Wingdings" pitchFamily="2" charset="2"/>
              </a:rPr>
              <a:t>Do you ensure effective commination for all lifting equipment</a:t>
            </a:r>
            <a:r>
              <a:rPr lang="en-US" dirty="0" smtClean="0">
                <a:solidFill>
                  <a:srgbClr val="0D38B3"/>
                </a:solidFill>
                <a:latin typeface="+mj-lt"/>
                <a:sym typeface="Wingdings" pitchFamily="2" charset="2"/>
              </a:rPr>
              <a:t>?</a:t>
            </a:r>
          </a:p>
          <a:p>
            <a:pPr>
              <a:defRPr/>
            </a:pPr>
            <a:endParaRPr lang="en-US" dirty="0">
              <a:solidFill>
                <a:srgbClr val="0D38B3"/>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62050" y="873423"/>
            <a:ext cx="5543550" cy="369332"/>
          </a:xfrm>
          <a:prstGeom prst="rect">
            <a:avLst/>
          </a:prstGeom>
          <a:noFill/>
          <a:ln w="9525">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21.04.2020    Incident title: HiPo#27</a:t>
            </a:r>
          </a:p>
        </p:txBody>
      </p:sp>
      <p:sp>
        <p:nvSpPr>
          <p:cNvPr id="11" name="Text Box 12"/>
          <p:cNvSpPr txBox="1">
            <a:spLocks noChangeArrowheads="1"/>
          </p:cNvSpPr>
          <p:nvPr/>
        </p:nvSpPr>
        <p:spPr bwMode="auto">
          <a:xfrm>
            <a:off x="2514153" y="0"/>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extLst>
      <p:ext uri="{BB962C8B-B14F-4D97-AF65-F5344CB8AC3E}">
        <p14:creationId xmlns:p14="http://schemas.microsoft.com/office/powerpoint/2010/main" val="215444527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92425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0DFDB71-03F9-49BD-87C9-4FB2D8C4FAB2}"/>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552</TotalTime>
  <Words>540</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90</cp:revision>
  <dcterms:created xsi:type="dcterms:W3CDTF">2018-09-24T07:27:56Z</dcterms:created>
  <dcterms:modified xsi:type="dcterms:W3CDTF">2020-11-02T10:28:16Z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