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338" r:id="rId6"/>
    <p:sldId id="33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2710B0"/>
    <a:srgbClr val="0D38B3"/>
    <a:srgbClr val="CC330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43" autoAdjust="0"/>
    <p:restoredTop sz="94674"/>
  </p:normalViewPr>
  <p:slideViewPr>
    <p:cSldViewPr snapToGrid="0" snapToObjects="1">
      <p:cViewPr varScale="1">
        <p:scale>
          <a:sx n="100" d="100"/>
          <a:sy n="100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03/11/2020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Ensure all dates and titles are input </a:t>
            </a:r>
          </a:p>
          <a:p>
            <a:endParaRPr lang="en-US" dirty="0"/>
          </a:p>
          <a:p>
            <a:r>
              <a:rPr lang="en-US" dirty="0"/>
              <a:t>A short description should be provided without mentioning names of contractors or</a:t>
            </a:r>
            <a:r>
              <a:rPr lang="en-US" baseline="0" dirty="0"/>
              <a:t> individuals.  You should include, what happened, to who (by job title) and what injuries this resulted in.  Nothing more!</a:t>
            </a:r>
          </a:p>
          <a:p>
            <a:endParaRPr lang="en-US" baseline="0" dirty="0"/>
          </a:p>
          <a:p>
            <a:r>
              <a:rPr lang="en-US" baseline="0" dirty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/>
          </a:p>
          <a:p>
            <a:r>
              <a:rPr lang="en-US" baseline="0" dirty="0"/>
              <a:t>The strap line should be the main point you want to get across</a:t>
            </a:r>
          </a:p>
          <a:p>
            <a:endParaRPr lang="en-US" baseline="0" dirty="0"/>
          </a:p>
          <a:p>
            <a:r>
              <a:rPr lang="en-US" baseline="0" dirty="0"/>
              <a:t>The images should be self explanatory, what went wrong (if you create a reconstruction please ensure you do not put people at risk) and below how it should be done.   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4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Ensure all dates and titles are input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96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03/11/2020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03/11/2020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03/11/2020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03/11/2020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03/11/2020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03/11/2020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0EF2EE-392F-484F-AA08-555E12A112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8061" y="3768386"/>
            <a:ext cx="2038351" cy="19903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689CC1-2E8D-48AF-8526-399DE30DC0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8061" y="828255"/>
            <a:ext cx="2038351" cy="26886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595132" y="828254"/>
            <a:ext cx="8060795" cy="483209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 </a:t>
            </a:r>
            <a:r>
              <a:rPr lang="en-GB" b="1" dirty="0" smtClean="0">
                <a:solidFill>
                  <a:srgbClr val="333399"/>
                </a:solidFill>
                <a:latin typeface="Tahoma" pitchFamily="34" charset="0"/>
              </a:rPr>
              <a:t>03.05.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2020  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Incident title: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HiPo#29</a:t>
            </a:r>
            <a:endParaRPr lang="en-US" b="1" dirty="0">
              <a:solidFill>
                <a:srgbClr val="333399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What happened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</a:rPr>
              <a:t>?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While </a:t>
            </a:r>
            <a:r>
              <a:rPr lang="en-US" dirty="0">
                <a:solidFill>
                  <a:srgbClr val="000000"/>
                </a:solidFill>
              </a:rPr>
              <a:t>slickline lubricator was lowered, sudden release of tool string BHA (~200 kg) stuck inside the lubricator led to a fallen object (3.5 m height) on rig floor near to well center and release of trapped pressure (~11,000 kPa). </a:t>
            </a:r>
          </a:p>
          <a:p>
            <a:pPr marL="342900" indent="-342900">
              <a:defRPr/>
            </a:pPr>
            <a:endParaRPr lang="en-US" sz="800" dirty="0">
              <a:solidFill>
                <a:srgbClr val="000000"/>
              </a:solidFill>
              <a:latin typeface="Arial" charset="0"/>
            </a:endParaRPr>
          </a:p>
          <a:p>
            <a:pPr marL="114300" indent="-114300" algn="just">
              <a:defRPr/>
            </a:pPr>
            <a:endParaRPr lang="en-US" sz="2000" b="1" dirty="0" smtClean="0">
              <a:solidFill>
                <a:srgbClr val="333399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Your 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learning from this incident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..</a:t>
            </a:r>
            <a:endParaRPr lang="en-US" dirty="0">
              <a:solidFill>
                <a:srgbClr val="000000"/>
              </a:solidFill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dirty="0">
                <a:cs typeface="Tahoma" pitchFamily="34" charset="0"/>
              </a:rPr>
              <a:t>Full-bore lubricator with same ID is recommended.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dirty="0">
                <a:cs typeface="Tahoma" pitchFamily="34" charset="0"/>
              </a:rPr>
              <a:t>Always have BHA against the stuffing box prior to changes in pressure in the lubricator (pressure test, equalization, opening the well, </a:t>
            </a:r>
            <a:r>
              <a:rPr lang="en-US" dirty="0" err="1">
                <a:cs typeface="Tahoma" pitchFamily="34" charset="0"/>
              </a:rPr>
              <a:t>etc</a:t>
            </a:r>
            <a:r>
              <a:rPr lang="en-US" dirty="0">
                <a:cs typeface="Tahoma" pitchFamily="34" charset="0"/>
              </a:rPr>
              <a:t> …)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dirty="0">
                <a:cs typeface="Tahoma" pitchFamily="34" charset="0"/>
              </a:rPr>
              <a:t>Always prepare &amp; review a stack-up diagram to avoid pulling bigger OD into smaller </a:t>
            </a:r>
            <a:r>
              <a:rPr lang="en-US" dirty="0" smtClean="0">
                <a:cs typeface="Tahoma" pitchFamily="34" charset="0"/>
              </a:rPr>
              <a:t>OD.</a:t>
            </a:r>
            <a:endParaRPr lang="en-US" dirty="0">
              <a:cs typeface="Tahoma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dirty="0">
                <a:cs typeface="Tahoma" pitchFamily="34" charset="0"/>
              </a:rPr>
              <a:t>Ensure that SOP are regularly reviewed and updated to capture the learnings from incidents.</a:t>
            </a:r>
          </a:p>
          <a:p>
            <a:pPr eaLnBrk="1" hangingPunct="1">
              <a:defRPr/>
            </a:pPr>
            <a:endParaRPr lang="en-US" sz="1200" dirty="0">
              <a:solidFill>
                <a:srgbClr val="FF0000"/>
              </a:solidFill>
              <a:latin typeface="Arial" charset="0"/>
              <a:cs typeface="Tahoma" pitchFamily="34" charset="0"/>
            </a:endParaRPr>
          </a:p>
          <a:p>
            <a:pPr marL="119063" indent="-119063"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7362825" y="1219201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728482" y="5466391"/>
            <a:ext cx="6505433" cy="58477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b="1" dirty="0">
                <a:solidFill>
                  <a:srgbClr val="FFFF00"/>
                </a:solidFill>
                <a:latin typeface="Tahoma" pitchFamily="34" charset="0"/>
              </a:rPr>
              <a:t>Interface Management by Site Supervisor is key to achieve alignment between different parties. 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743200" y="1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grpSp>
        <p:nvGrpSpPr>
          <p:cNvPr id="26633" name="Group 131"/>
          <p:cNvGrpSpPr>
            <a:grpSpLocks/>
          </p:cNvGrpSpPr>
          <p:nvPr/>
        </p:nvGrpSpPr>
        <p:grpSpPr bwMode="auto">
          <a:xfrm>
            <a:off x="10347682" y="2838451"/>
            <a:ext cx="336550" cy="544513"/>
            <a:chOff x="3504" y="544"/>
            <a:chExt cx="2287" cy="1855"/>
          </a:xfrm>
        </p:grpSpPr>
        <p:sp>
          <p:nvSpPr>
            <p:cNvPr id="26635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4" name="Freeform 132"/>
          <p:cNvSpPr>
            <a:spLocks/>
          </p:cNvSpPr>
          <p:nvPr/>
        </p:nvSpPr>
        <p:spPr bwMode="auto">
          <a:xfrm>
            <a:off x="10347682" y="5157515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95132" y="6238928"/>
            <a:ext cx="7577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 smtClean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b="1" dirty="0"/>
              <a:t>Drilling, Operations, </a:t>
            </a:r>
            <a:r>
              <a:rPr lang="en-US" sz="1600" b="1" dirty="0" smtClean="0"/>
              <a:t>Logistics, Engineering </a:t>
            </a:r>
            <a:r>
              <a:rPr lang="en-US" sz="1600" b="1" dirty="0"/>
              <a:t>&amp; </a:t>
            </a:r>
            <a:r>
              <a:rPr lang="en-US" sz="1600" b="1" dirty="0" smtClean="0"/>
              <a:t>Construction</a:t>
            </a:r>
            <a:r>
              <a:rPr lang="en-US" sz="1600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049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239233" y="1252541"/>
            <a:ext cx="8609013" cy="532453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>
              <a:defRPr/>
            </a:pPr>
            <a:endParaRPr lang="en-US" sz="1400" dirty="0">
              <a:solidFill>
                <a:srgbClr val="0000FF"/>
              </a:solidFill>
              <a:latin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your HEMP is reviewed regularly to implement leanings from previous incidents?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the SOP is provided and effectively communicated to all involved parties?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the SWI/Procedure provided at proper level of details to cover all possible scenarios?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the Interface management  plan the work to ensure the correct equipment for the job are on site prior to the job commencement </a:t>
            </a:r>
            <a:r>
              <a:rPr lang="en-US" dirty="0" smtClean="0">
                <a:solidFill>
                  <a:srgbClr val="0033CC"/>
                </a:solidFill>
                <a:latin typeface="+mj-lt"/>
                <a:sym typeface="Wingdings" pitchFamily="2" charset="2"/>
              </a:rPr>
              <a:t>?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US" sz="1000" i="1" dirty="0">
                <a:solidFill>
                  <a:srgbClr val="0033CC"/>
                </a:solidFill>
                <a:latin typeface="+mj-lt"/>
                <a:sym typeface="Wingdings" pitchFamily="2" charset="2"/>
              </a:rPr>
              <a:t>* If the answer is NO to any of the above questions please ensure you take action to correct this finding. </a:t>
            </a:r>
          </a:p>
          <a:p>
            <a:pPr marL="119063" indent="-119063">
              <a:buFontTx/>
              <a:buChar char="•"/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119063" indent="-119063">
              <a:defRPr/>
            </a:pPr>
            <a:r>
              <a:rPr lang="en-US" sz="1400" dirty="0">
                <a:solidFill>
                  <a:srgbClr val="0033CC"/>
                </a:solidFill>
                <a:latin typeface="+mj-lt"/>
                <a:sym typeface="Wingdings" pitchFamily="2" charset="2"/>
              </a:rPr>
              <a:t>	</a:t>
            </a:r>
          </a:p>
          <a:p>
            <a:pPr marL="119063" indent="-119063">
              <a:buFontTx/>
              <a:buChar char="•"/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119063" indent="-119063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buFont typeface="Arial" pitchFamily="34" charset="0"/>
              <a:buChar char="•"/>
              <a:defRPr/>
            </a:pP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536701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1239233" y="909322"/>
            <a:ext cx="50289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 03.05.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2020  Incident title: HiPo#29</a:t>
            </a:r>
          </a:p>
        </p:txBody>
      </p:sp>
    </p:spTree>
    <p:extLst>
      <p:ext uri="{BB962C8B-B14F-4D97-AF65-F5344CB8AC3E}">
        <p14:creationId xmlns:p14="http://schemas.microsoft.com/office/powerpoint/2010/main" val="3197666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92428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218239-D4C5-4F77-AF27-361F9C945335}"/>
</file>

<file path=customXml/itemProps2.xml><?xml version="1.0" encoding="utf-8"?>
<ds:datastoreItem xmlns:ds="http://schemas.openxmlformats.org/officeDocument/2006/customXml" ds:itemID="{ECEB1FCF-0E89-482E-A62E-598FF58845D8}"/>
</file>

<file path=customXml/itemProps3.xml><?xml version="1.0" encoding="utf-8"?>
<ds:datastoreItem xmlns:ds="http://schemas.openxmlformats.org/officeDocument/2006/customXml" ds:itemID="{5643A46C-72B3-4012-8CB2-E0E23D8B71D1}"/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500</Words>
  <Application>Microsoft Office PowerPoint</Application>
  <PresentationFormat>Widescreen</PresentationFormat>
  <Paragraphs>51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Gill Sans</vt:lpstr>
      <vt:lpstr>Gill Sans Light</vt:lpstr>
      <vt:lpstr>Tahoma</vt:lpstr>
      <vt:lpstr>Webdings</vt:lpstr>
      <vt:lpstr>Wingdings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Al Qasmi, Ibrahim MSE35</cp:lastModifiedBy>
  <cp:revision>95</cp:revision>
  <dcterms:created xsi:type="dcterms:W3CDTF">2018-09-24T07:27:56Z</dcterms:created>
  <dcterms:modified xsi:type="dcterms:W3CDTF">2020-11-03T10:01:16Z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