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41" r:id="rId6"/>
    <p:sldId id="34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9374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149124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99427" y="646114"/>
            <a:ext cx="8034973" cy="5244513"/>
          </a:xfrm>
          <a:prstGeom prst="rect">
            <a:avLst/>
          </a:prstGeom>
          <a:noFill/>
          <a:ln w="19050">
            <a:noFill/>
            <a:miter lim="800000"/>
            <a:headEnd/>
            <a:tailEnd/>
          </a:ln>
        </p:spPr>
        <p:txBody>
          <a:bodyPr wrap="squar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06.05.2020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HiPo#31</a:t>
            </a:r>
            <a:endParaRPr lang="en-US" b="1" dirty="0">
              <a:solidFill>
                <a:srgbClr val="333399"/>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a:t>
            </a:r>
            <a:r>
              <a:rPr lang="en-US" b="1" dirty="0" smtClean="0">
                <a:solidFill>
                  <a:srgbClr val="FF0000"/>
                </a:solidFill>
                <a:latin typeface="Tahoma" pitchFamily="34" charset="0"/>
              </a:rPr>
              <a:t>happened?</a:t>
            </a:r>
            <a:endParaRPr lang="en-US" dirty="0" smtClean="0">
              <a:solidFill>
                <a:srgbClr val="FF0000"/>
              </a:solidFill>
              <a:latin typeface="Tahoma" pitchFamily="34" charset="0"/>
            </a:endParaRPr>
          </a:p>
          <a:p>
            <a:pPr defTabSz="708025">
              <a:lnSpc>
                <a:spcPct val="80000"/>
              </a:lnSpc>
              <a:spcBef>
                <a:spcPct val="50000"/>
              </a:spcBef>
              <a:tabLst>
                <a:tab pos="1487488" algn="l"/>
                <a:tab pos="1816100" algn="l"/>
              </a:tabLst>
              <a:defRPr/>
            </a:pPr>
            <a:r>
              <a:rPr lang="en-GB" dirty="0" smtClean="0"/>
              <a:t>A water tanker driver on route to deliver water heard a beep sound from the vehicle, followed by the speedometer dropping to zero. He immediately parked the vehicle at the side of the road to check the issue when smoke started coming from the dashboard A/C vents. He immediately exited the vehicle and went for the fire extinguisher, but the fire broke out and grew quickly so he decided it was too dangerous to fight the fire so did not proceed. The driver noticed a third party water tanker passing and signalled for it to stop. With assistance from the 3</a:t>
            </a:r>
            <a:r>
              <a:rPr lang="en-GB" baseline="30000" dirty="0" smtClean="0"/>
              <a:t>rd</a:t>
            </a:r>
            <a:r>
              <a:rPr lang="en-GB" dirty="0" smtClean="0"/>
              <a:t>  party driver, they used the water from the 3</a:t>
            </a:r>
            <a:r>
              <a:rPr lang="en-GB" baseline="30000" dirty="0" smtClean="0"/>
              <a:t>rd</a:t>
            </a:r>
            <a:r>
              <a:rPr lang="en-GB" dirty="0" smtClean="0"/>
              <a:t> party tanker to extinguish the fire. The driver did not sustain any injuries or burns.</a:t>
            </a:r>
            <a:r>
              <a:rPr lang="en-US" dirty="0" smtClean="0"/>
              <a:t>     </a:t>
            </a:r>
            <a:endParaRPr lang="en-US" sz="1400" dirty="0" smtClean="0">
              <a:solidFill>
                <a:srgbClr val="000000"/>
              </a:solidFill>
              <a:latin typeface="Arial" pitchFamily="34" charset="0"/>
            </a:endParaRPr>
          </a:p>
          <a:p>
            <a:pPr defTabSz="708025">
              <a:lnSpc>
                <a:spcPct val="80000"/>
              </a:lnSpc>
              <a:spcBef>
                <a:spcPct val="50000"/>
              </a:spcBef>
              <a:tabLst>
                <a:tab pos="1487488" algn="l"/>
                <a:tab pos="1816100" algn="l"/>
              </a:tabLst>
              <a:defRPr/>
            </a:pPr>
            <a:endParaRPr lang="en-US" sz="1400" dirty="0">
              <a:solidFill>
                <a:srgbClr val="000000"/>
              </a:solidFill>
              <a:latin typeface="Arial" pitchFamily="34" charset="0"/>
            </a:endParaRPr>
          </a:p>
          <a:p>
            <a:pPr marL="114300" indent="-114300" algn="just">
              <a:defRPr/>
            </a:pPr>
            <a:r>
              <a:rPr lang="en-US" sz="1600" b="1" dirty="0">
                <a:solidFill>
                  <a:srgbClr val="333399"/>
                </a:solidFill>
                <a:latin typeface="Tahoma" pitchFamily="34" charset="0"/>
              </a:rPr>
              <a:t>Your learning from this incident</a:t>
            </a:r>
            <a:r>
              <a:rPr lang="en-US" sz="1600" b="1" dirty="0" smtClean="0">
                <a:solidFill>
                  <a:srgbClr val="333399"/>
                </a:solidFill>
                <a:latin typeface="Tahoma" pitchFamily="34" charset="0"/>
              </a:rPr>
              <a:t>..</a:t>
            </a:r>
            <a:endParaRPr lang="en-US" dirty="0">
              <a:solidFill>
                <a:srgbClr val="000000"/>
              </a:solidFill>
            </a:endParaRPr>
          </a:p>
          <a:p>
            <a:pPr marL="171450" indent="-171450">
              <a:buFont typeface="Arial" panose="020B0604020202020204" pitchFamily="34" charset="0"/>
              <a:buChar char="•"/>
              <a:defRPr/>
            </a:pPr>
            <a:r>
              <a:rPr lang="en-US" dirty="0"/>
              <a:t>Always ensure you remain alert to defects occurring in your </a:t>
            </a:r>
            <a:r>
              <a:rPr lang="en-US" dirty="0" smtClean="0"/>
              <a:t>vehicle.</a:t>
            </a:r>
            <a:endParaRPr lang="en-US" dirty="0"/>
          </a:p>
          <a:p>
            <a:pPr marL="171450" indent="-171450">
              <a:buFont typeface="Arial" panose="020B0604020202020204" pitchFamily="34" charset="0"/>
              <a:buChar char="•"/>
              <a:defRPr/>
            </a:pPr>
            <a:r>
              <a:rPr lang="en-GB" dirty="0"/>
              <a:t>Always ensure you contact the emergency services as soon as it is safe to do so where </a:t>
            </a:r>
            <a:r>
              <a:rPr lang="en-GB" dirty="0" smtClean="0"/>
              <a:t>required.</a:t>
            </a:r>
            <a:endParaRPr lang="en-GB" dirty="0"/>
          </a:p>
          <a:p>
            <a:pPr marL="171450" indent="-171450">
              <a:buFont typeface="Arial" panose="020B0604020202020204" pitchFamily="34" charset="0"/>
              <a:buChar char="•"/>
              <a:defRPr/>
            </a:pPr>
            <a:r>
              <a:rPr lang="en-GB" dirty="0"/>
              <a:t>Always ensure you report road hazards to your </a:t>
            </a:r>
            <a:r>
              <a:rPr lang="en-GB" dirty="0" smtClean="0"/>
              <a:t>management.</a:t>
            </a:r>
            <a:endParaRPr lang="en-GB" dirty="0"/>
          </a:p>
          <a:p>
            <a:pPr marL="171450" indent="-171450">
              <a:buFont typeface="Arial" panose="020B0604020202020204" pitchFamily="34" charset="0"/>
              <a:buChar char="•"/>
              <a:defRPr/>
            </a:pPr>
            <a:r>
              <a:rPr lang="en-GB" dirty="0">
                <a:cs typeface="Tahoma" pitchFamily="34" charset="0"/>
              </a:rPr>
              <a:t>Always ensure you fight the fire if </a:t>
            </a:r>
            <a:r>
              <a:rPr lang="en-GB" dirty="0" smtClean="0">
                <a:cs typeface="Tahoma" pitchFamily="34" charset="0"/>
              </a:rPr>
              <a:t>safe.</a:t>
            </a:r>
            <a:endParaRPr lang="en-GB" dirty="0">
              <a:cs typeface="Tahoma" pitchFamily="34" charset="0"/>
            </a:endParaRPr>
          </a:p>
          <a:p>
            <a:pPr marL="171450" indent="-171450">
              <a:buFont typeface="Arial" panose="020B0604020202020204" pitchFamily="34" charset="0"/>
              <a:buChar char="•"/>
              <a:defRPr/>
            </a:pPr>
            <a:r>
              <a:rPr lang="en-GB" dirty="0">
                <a:cs typeface="Tahoma" pitchFamily="34" charset="0"/>
              </a:rPr>
              <a:t>Always ensure you stand back in a safe area if the fire is too big to </a:t>
            </a:r>
            <a:r>
              <a:rPr lang="en-GB" dirty="0" smtClean="0">
                <a:cs typeface="Tahoma" pitchFamily="34" charset="0"/>
              </a:rPr>
              <a:t>fight.</a:t>
            </a:r>
            <a:endParaRPr lang="en-US" dirty="0"/>
          </a:p>
        </p:txBody>
      </p:sp>
      <p:sp>
        <p:nvSpPr>
          <p:cNvPr id="26628" name="TextBox 16"/>
          <p:cNvSpPr txBox="1">
            <a:spLocks noChangeArrowheads="1"/>
          </p:cNvSpPr>
          <p:nvPr/>
        </p:nvSpPr>
        <p:spPr bwMode="auto">
          <a:xfrm>
            <a:off x="499427" y="5953782"/>
            <a:ext cx="5644197" cy="338554"/>
          </a:xfrm>
          <a:prstGeom prst="rect">
            <a:avLst/>
          </a:prstGeom>
          <a:solidFill>
            <a:srgbClr val="0070C0"/>
          </a:solidFill>
          <a:ln w="9525">
            <a:noFill/>
            <a:miter lim="800000"/>
            <a:headEnd/>
            <a:tailEnd/>
          </a:ln>
        </p:spPr>
        <p:txBody>
          <a:bodyPr wrap="square">
            <a:spAutoFit/>
          </a:bodyPr>
          <a:lstStyle/>
          <a:p>
            <a:pPr algn="ctr" eaLnBrk="1" hangingPunct="1"/>
            <a:r>
              <a:rPr lang="en-GB" sz="1600" b="1" dirty="0">
                <a:solidFill>
                  <a:srgbClr val="FFFF00"/>
                </a:solidFill>
                <a:latin typeface="Tahoma" pitchFamily="34" charset="0"/>
              </a:rPr>
              <a:t>Don’t panic, assess the situation and act accordingly</a:t>
            </a:r>
            <a:endParaRPr lang="en-US" sz="1600" b="1" dirty="0">
              <a:solidFill>
                <a:srgbClr val="FFFF00"/>
              </a:solidFill>
              <a:latin typeface="Tahoma"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57596" y="825171"/>
            <a:ext cx="1849208" cy="1615147"/>
          </a:xfrm>
          <a:prstGeom prst="rect">
            <a:avLst/>
          </a:prstGeom>
        </p:spPr>
      </p:pic>
      <p:grpSp>
        <p:nvGrpSpPr>
          <p:cNvPr id="10" name="Group 131"/>
          <p:cNvGrpSpPr>
            <a:grpSpLocks/>
          </p:cNvGrpSpPr>
          <p:nvPr/>
        </p:nvGrpSpPr>
        <p:grpSpPr bwMode="auto">
          <a:xfrm>
            <a:off x="10468796" y="1919118"/>
            <a:ext cx="399368" cy="489297"/>
            <a:chOff x="3504" y="544"/>
            <a:chExt cx="2287" cy="1855"/>
          </a:xfrm>
        </p:grpSpPr>
        <p:sp>
          <p:nvSpPr>
            <p:cNvPr id="11" name="Line 130"/>
            <p:cNvSpPr>
              <a:spLocks noChangeShapeType="1"/>
            </p:cNvSpPr>
            <p:nvPr/>
          </p:nvSpPr>
          <p:spPr bwMode="auto">
            <a:xfrm flipV="1">
              <a:off x="3528" y="544"/>
              <a:ext cx="2144" cy="1807"/>
            </a:xfrm>
            <a:prstGeom prst="line">
              <a:avLst/>
            </a:prstGeom>
            <a:noFill/>
            <a:ln w="1333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29"/>
            <p:cNvSpPr>
              <a:spLocks noChangeShapeType="1"/>
            </p:cNvSpPr>
            <p:nvPr/>
          </p:nvSpPr>
          <p:spPr bwMode="auto">
            <a:xfrm>
              <a:off x="3504" y="568"/>
              <a:ext cx="2287" cy="1831"/>
            </a:xfrm>
            <a:prstGeom prst="line">
              <a:avLst/>
            </a:prstGeom>
            <a:noFill/>
            <a:ln w="1333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 name="Slide Number Placeholder 2"/>
          <p:cNvSpPr>
            <a:spLocks noGrp="1"/>
          </p:cNvSpPr>
          <p:nvPr>
            <p:ph type="sldNum" sz="quarter" idx="12"/>
          </p:nvPr>
        </p:nvSpPr>
        <p:spPr/>
        <p:txBody>
          <a:bodyPr/>
          <a:lstStyle/>
          <a:p>
            <a:pPr>
              <a:defRPr/>
            </a:pPr>
            <a:fld id="{C085B925-3865-4333-AFCB-ABF9FE11EB42}" type="slidenum">
              <a:rPr lang="en-US" smtClean="0"/>
              <a:pPr>
                <a:defRPr/>
              </a:pPr>
              <a:t>1</a:t>
            </a:fld>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1587" y="3882241"/>
            <a:ext cx="1892205" cy="1566060"/>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57596" y="2468438"/>
            <a:ext cx="1876196" cy="1353780"/>
          </a:xfrm>
          <a:prstGeom prst="rect">
            <a:avLst/>
          </a:prstGeom>
        </p:spPr>
      </p:pic>
      <p:sp>
        <p:nvSpPr>
          <p:cNvPr id="17" name="L-Shape 16"/>
          <p:cNvSpPr/>
          <p:nvPr/>
        </p:nvSpPr>
        <p:spPr bwMode="auto">
          <a:xfrm rot="18811363">
            <a:off x="10420288" y="3625578"/>
            <a:ext cx="496385" cy="260367"/>
          </a:xfrm>
          <a:prstGeom prst="corner">
            <a:avLst>
              <a:gd name="adj1" fmla="val 21429"/>
              <a:gd name="adj2" fmla="val 23333"/>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13" name="Rectangle 12"/>
          <p:cNvSpPr>
            <a:spLocks noChangeArrowheads="1"/>
          </p:cNvSpPr>
          <p:nvPr/>
        </p:nvSpPr>
        <p:spPr bwMode="auto">
          <a:xfrm>
            <a:off x="404178" y="6356350"/>
            <a:ext cx="7642303"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400" b="1" dirty="0"/>
              <a:t>Drilling, Operations, </a:t>
            </a:r>
            <a:r>
              <a:rPr lang="en-US" sz="1400" b="1" dirty="0" smtClean="0"/>
              <a:t>Logistics, Engineering, Exploration </a:t>
            </a:r>
            <a:r>
              <a:rPr lang="en-US" sz="1400" b="1" dirty="0"/>
              <a:t>&amp; </a:t>
            </a:r>
            <a:r>
              <a:rPr lang="en-US" sz="1400" b="1" dirty="0" smtClean="0"/>
              <a:t>Construction</a:t>
            </a:r>
            <a:r>
              <a:rPr lang="en-US"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197611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90625" y="1379538"/>
            <a:ext cx="8351838" cy="3662541"/>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dirty="0">
              <a:solidFill>
                <a:srgbClr val="000000"/>
              </a:solidFill>
              <a:latin typeface="+mj-lt"/>
            </a:endParaRPr>
          </a:p>
          <a:p>
            <a:pPr eaLnBrk="1" hangingPunct="1">
              <a:defRPr/>
            </a:pPr>
            <a:r>
              <a:rPr lang="en-GB" dirty="0">
                <a:solidFill>
                  <a:srgbClr val="0D38B3"/>
                </a:solidFill>
                <a:latin typeface="+mj-lt"/>
                <a:sym typeface="Wingdings" pitchFamily="2" charset="2"/>
              </a:rPr>
              <a:t>1.    Do you ensure vehicle servicing and safety inspections are up to date?</a:t>
            </a:r>
          </a:p>
          <a:p>
            <a:pPr eaLnBrk="1" hangingPunct="1">
              <a:defRPr/>
            </a:pPr>
            <a:r>
              <a:rPr lang="en-GB" dirty="0">
                <a:solidFill>
                  <a:srgbClr val="0D38B3"/>
                </a:solidFill>
                <a:latin typeface="+mj-lt"/>
                <a:sym typeface="Wingdings" pitchFamily="2" charset="2"/>
              </a:rPr>
              <a:t>2.    Do you ensure employees know the right way to react in the event of a fire? </a:t>
            </a:r>
          </a:p>
          <a:p>
            <a:pPr eaLnBrk="1" hangingPunct="1">
              <a:defRPr/>
            </a:pPr>
            <a:r>
              <a:rPr lang="en-GB" dirty="0">
                <a:solidFill>
                  <a:srgbClr val="0D38B3"/>
                </a:solidFill>
                <a:latin typeface="+mj-lt"/>
                <a:sym typeface="Wingdings" pitchFamily="2" charset="2"/>
              </a:rPr>
              <a:t>3.    Do you ensure staff know the correct number to call for emergency services? </a:t>
            </a:r>
          </a:p>
          <a:p>
            <a:pPr marL="342900" indent="-342900">
              <a:buAutoNum type="arabicPeriod" startAt="4"/>
              <a:defRPr/>
            </a:pPr>
            <a:r>
              <a:rPr lang="en-GB" dirty="0">
                <a:solidFill>
                  <a:srgbClr val="0D38B3"/>
                </a:solidFill>
                <a:latin typeface="+mj-lt"/>
                <a:sym typeface="Wingdings" pitchFamily="2" charset="2"/>
              </a:rPr>
              <a:t>Do you ensure all staff are trained in fire response? </a:t>
            </a:r>
          </a:p>
          <a:p>
            <a:pPr marL="342900" indent="-342900">
              <a:buAutoNum type="arabicPeriod" startAt="4"/>
              <a:defRPr/>
            </a:pPr>
            <a:r>
              <a:rPr lang="en-GB" dirty="0">
                <a:solidFill>
                  <a:srgbClr val="0D38B3"/>
                </a:solidFill>
                <a:latin typeface="+mj-lt"/>
                <a:sym typeface="Wingdings" pitchFamily="2" charset="2"/>
              </a:rPr>
              <a:t>Do you ensure reporting of road hazards is encouraged and are reported to the relevant department? </a:t>
            </a:r>
          </a:p>
          <a:p>
            <a:pPr marL="342900" indent="-342900">
              <a:defRPr/>
            </a:pPr>
            <a:endParaRPr lang="en-US" sz="1000" i="1" dirty="0">
              <a:solidFill>
                <a:srgbClr val="0D38B3"/>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190625" y="886103"/>
            <a:ext cx="5298245" cy="369332"/>
          </a:xfrm>
          <a:prstGeom prst="rect">
            <a:avLst/>
          </a:prstGeom>
          <a:noFill/>
          <a:ln w="9525">
            <a:noFill/>
            <a:miter lim="800000"/>
            <a:headEnd/>
            <a:tailEnd/>
          </a:ln>
        </p:spPr>
        <p:txBody>
          <a:bodyPr wrap="non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06.05.2020     Incident title: HiPo#31</a:t>
            </a:r>
          </a:p>
        </p:txBody>
      </p:sp>
      <p:sp>
        <p:nvSpPr>
          <p:cNvPr id="2" name="Slide Number Placeholder 1"/>
          <p:cNvSpPr>
            <a:spLocks noGrp="1"/>
          </p:cNvSpPr>
          <p:nvPr>
            <p:ph type="sldNum" sz="quarter" idx="12"/>
          </p:nvPr>
        </p:nvSpPr>
        <p:spPr/>
        <p:txBody>
          <a:bodyPr/>
          <a:lstStyle/>
          <a:p>
            <a:pPr>
              <a:defRPr/>
            </a:pPr>
            <a:fld id="{C085B925-3865-4333-AFCB-ABF9FE11EB42}" type="slidenum">
              <a:rPr lang="en-US" smtClean="0"/>
              <a:pPr>
                <a:defRPr/>
              </a:pPr>
              <a:t>2</a:t>
            </a:fld>
            <a:endParaRPr lang="en-US"/>
          </a:p>
        </p:txBody>
      </p:sp>
    </p:spTree>
    <p:extLst>
      <p:ext uri="{BB962C8B-B14F-4D97-AF65-F5344CB8AC3E}">
        <p14:creationId xmlns:p14="http://schemas.microsoft.com/office/powerpoint/2010/main" val="3080205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92430</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D5771D-F473-4294-95E6-1E9805F361A4}"/>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585</TotalTime>
  <Words>591</Words>
  <Application>Microsoft Office PowerPoint</Application>
  <PresentationFormat>Widescreen</PresentationFormat>
  <Paragraphs>51</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Times New Roman</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97</cp:revision>
  <dcterms:created xsi:type="dcterms:W3CDTF">2018-09-24T07:27:56Z</dcterms:created>
  <dcterms:modified xsi:type="dcterms:W3CDTF">2020-11-03T10:15:35Z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