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50" r:id="rId6"/>
    <p:sldId id="35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542508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428927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40795" y="813184"/>
            <a:ext cx="7252953" cy="5355312"/>
          </a:xfrm>
          <a:prstGeom prst="rect">
            <a:avLst/>
          </a:prstGeom>
          <a:noFill/>
          <a:ln w="19050">
            <a:noFill/>
            <a:miter lim="800000"/>
            <a:headEnd/>
            <a:tailEnd/>
          </a:ln>
        </p:spPr>
        <p:txBody>
          <a:bodyPr wrap="square">
            <a:spAutoFit/>
          </a:bodyPr>
          <a:lstStyle/>
          <a:p>
            <a:pPr marL="114300" indent="-114300" algn="just">
              <a:defRPr/>
            </a:pPr>
            <a:r>
              <a:rPr lang="en-GB" b="1" dirty="0" smtClean="0">
                <a:solidFill>
                  <a:srgbClr val="333399"/>
                </a:solidFill>
                <a:latin typeface="Tahoma" pitchFamily="34" charset="0"/>
              </a:rPr>
              <a:t>Date: 16.05.2020</a:t>
            </a:r>
            <a:r>
              <a:rPr lang="en-US" b="1" dirty="0" smtClean="0">
                <a:solidFill>
                  <a:srgbClr val="333399"/>
                </a:solidFill>
                <a:latin typeface="Tahoma" pitchFamily="34" charset="0"/>
              </a:rPr>
              <a:t>   Incident </a:t>
            </a:r>
            <a:r>
              <a:rPr lang="en-US" b="1" dirty="0">
                <a:solidFill>
                  <a:srgbClr val="333399"/>
                </a:solidFill>
                <a:latin typeface="Tahoma" pitchFamily="34" charset="0"/>
              </a:rPr>
              <a:t>title: HiPo#34</a:t>
            </a:r>
            <a:endParaRPr lang="en-US" b="1" dirty="0">
              <a:solidFill>
                <a:srgbClr val="FF0000"/>
              </a:solidFill>
              <a:latin typeface="Tahoma" pitchFamily="34" charset="0"/>
            </a:endParaRPr>
          </a:p>
          <a:p>
            <a:pPr marL="114300" indent="-114300" algn="just">
              <a:defRPr/>
            </a:pPr>
            <a:endParaRPr lang="en-US" sz="1600" b="1" dirty="0" smtClean="0">
              <a:solidFill>
                <a:srgbClr val="FF0000"/>
              </a:solidFill>
              <a:latin typeface="Tahoma" pitchFamily="34" charset="0"/>
            </a:endParaRPr>
          </a:p>
          <a:p>
            <a:pPr marL="114300" indent="-114300" algn="just">
              <a:defRPr/>
            </a:pPr>
            <a:r>
              <a:rPr lang="en-US" sz="1600" b="1" dirty="0" smtClean="0">
                <a:solidFill>
                  <a:srgbClr val="FF0000"/>
                </a:solidFill>
                <a:latin typeface="Tahoma" pitchFamily="34" charset="0"/>
              </a:rPr>
              <a:t>What happened?</a:t>
            </a:r>
            <a:endParaRPr lang="en-US" sz="1600" dirty="0">
              <a:solidFill>
                <a:srgbClr val="FF0000"/>
              </a:solidFill>
              <a:latin typeface="Tahoma" pitchFamily="34" charset="0"/>
            </a:endParaRPr>
          </a:p>
          <a:p>
            <a:pPr marL="114300" indent="-114300" algn="just">
              <a:defRPr/>
            </a:pPr>
            <a:r>
              <a:rPr lang="en-US" sz="1600" dirty="0">
                <a:solidFill>
                  <a:srgbClr val="FF0000"/>
                </a:solidFill>
                <a:latin typeface="Tahoma" pitchFamily="34" charset="0"/>
                <a:cs typeface="Tahoma" pitchFamily="34" charset="0"/>
              </a:rPr>
              <a:t> </a:t>
            </a:r>
            <a:r>
              <a:rPr lang="en-US" sz="1600" dirty="0" smtClean="0">
                <a:solidFill>
                  <a:srgbClr val="FF0000"/>
                </a:solidFill>
                <a:latin typeface="Tahoma" pitchFamily="34" charset="0"/>
                <a:cs typeface="Tahoma" pitchFamily="34" charset="0"/>
              </a:rPr>
              <a:t> </a:t>
            </a:r>
            <a:r>
              <a:rPr lang="en-US" dirty="0" smtClean="0">
                <a:cs typeface="Tahoma" pitchFamily="34" charset="0"/>
              </a:rPr>
              <a:t>Rig </a:t>
            </a:r>
            <a:r>
              <a:rPr lang="en-US" dirty="0">
                <a:cs typeface="Tahoma" pitchFamily="34" charset="0"/>
              </a:rPr>
              <a:t>crew (AD, Floormen (3), Crane Operator) were working on the installation of the counterweight assembly on the mast. After having attached the bottom part of the assembly with the bolts, a Floorman moved to the right and positioned himself under the center of the counterweight assembly while it still was suspended. While attempting to adjust the assembly to fixing points, the assembly unexpectedly shifted towards the Floorman striking him. </a:t>
            </a:r>
          </a:p>
          <a:p>
            <a:pPr>
              <a:spcBef>
                <a:spcPct val="50000"/>
              </a:spcBef>
              <a:defRPr/>
            </a:pPr>
            <a:r>
              <a:rPr lang="en-US" sz="16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Your learning from this incident..</a:t>
            </a:r>
            <a:endParaRPr lang="en-US" sz="600" dirty="0">
              <a:solidFill>
                <a:srgbClr val="000000"/>
              </a:solidFill>
              <a:latin typeface="Arial" charset="0"/>
            </a:endParaRPr>
          </a:p>
          <a:p>
            <a:pPr eaLnBrk="1" hangingPunct="1">
              <a:buFont typeface="Arial" pitchFamily="34" charset="0"/>
              <a:buChar char="•"/>
              <a:defRPr/>
            </a:pPr>
            <a:r>
              <a:rPr lang="en-US" sz="1600" dirty="0">
                <a:latin typeface="Calibri" panose="020F0502020204030204" pitchFamily="34" charset="0"/>
                <a:cs typeface="Tahoma" pitchFamily="34" charset="0"/>
              </a:rPr>
              <a:t>Always exercise STOP Work Authority when safety is </a:t>
            </a:r>
            <a:r>
              <a:rPr lang="en-US" sz="1600" dirty="0" smtClean="0">
                <a:latin typeface="Calibri" panose="020F0502020204030204" pitchFamily="34" charset="0"/>
                <a:cs typeface="Tahoma" pitchFamily="34" charset="0"/>
              </a:rPr>
              <a:t>concerned. </a:t>
            </a:r>
            <a:endParaRPr lang="en-US" sz="1600" dirty="0">
              <a:latin typeface="Calibri" panose="020F0502020204030204" pitchFamily="34" charset="0"/>
              <a:cs typeface="Tahoma" pitchFamily="34" charset="0"/>
            </a:endParaRPr>
          </a:p>
          <a:p>
            <a:pPr eaLnBrk="1" hangingPunct="1">
              <a:buFont typeface="Arial" pitchFamily="34" charset="0"/>
              <a:buChar char="•"/>
              <a:defRPr/>
            </a:pPr>
            <a:r>
              <a:rPr lang="en-US" sz="1600" dirty="0">
                <a:latin typeface="Calibri" panose="020F0502020204030204" pitchFamily="34" charset="0"/>
                <a:cs typeface="Tahoma" pitchFamily="34" charset="0"/>
              </a:rPr>
              <a:t>Always use approved safe work practices &amp; follow work </a:t>
            </a:r>
            <a:r>
              <a:rPr lang="en-US" sz="1600" dirty="0" smtClean="0">
                <a:latin typeface="Calibri" panose="020F0502020204030204" pitchFamily="34" charset="0"/>
                <a:cs typeface="Tahoma" pitchFamily="34" charset="0"/>
              </a:rPr>
              <a:t>instructions.</a:t>
            </a:r>
            <a:endParaRPr lang="en-US" sz="1600" dirty="0">
              <a:latin typeface="Calibri" panose="020F0502020204030204" pitchFamily="34" charset="0"/>
              <a:cs typeface="Tahoma" pitchFamily="34" charset="0"/>
            </a:endParaRPr>
          </a:p>
          <a:p>
            <a:pPr eaLnBrk="1" hangingPunct="1">
              <a:buFont typeface="Arial" pitchFamily="34" charset="0"/>
              <a:buChar char="•"/>
              <a:defRPr/>
            </a:pPr>
            <a:r>
              <a:rPr lang="en-US" sz="1600" dirty="0">
                <a:latin typeface="Calibri" panose="020F0502020204030204" pitchFamily="34" charset="0"/>
                <a:cs typeface="Tahoma" pitchFamily="34" charset="0"/>
              </a:rPr>
              <a:t>Always ensure adequate supervision of non-routine </a:t>
            </a:r>
            <a:r>
              <a:rPr lang="en-US" sz="1600" dirty="0" smtClean="0">
                <a:latin typeface="Calibri" panose="020F0502020204030204" pitchFamily="34" charset="0"/>
                <a:cs typeface="Tahoma" pitchFamily="34" charset="0"/>
              </a:rPr>
              <a:t>lifts.</a:t>
            </a:r>
            <a:endParaRPr lang="en-US" sz="1600" dirty="0">
              <a:latin typeface="Calibri" panose="020F0502020204030204" pitchFamily="34" charset="0"/>
              <a:cs typeface="Tahoma" pitchFamily="34" charset="0"/>
            </a:endParaRPr>
          </a:p>
          <a:p>
            <a:pPr eaLnBrk="1" hangingPunct="1">
              <a:buFont typeface="Arial" pitchFamily="34" charset="0"/>
              <a:buChar char="•"/>
              <a:defRPr/>
            </a:pPr>
            <a:r>
              <a:rPr lang="en-US" sz="1600" dirty="0">
                <a:latin typeface="Calibri" panose="020F0502020204030204" pitchFamily="34" charset="0"/>
                <a:cs typeface="Tahoma" pitchFamily="34" charset="0"/>
              </a:rPr>
              <a:t>Always perform risk assessment even for routine and simple </a:t>
            </a:r>
            <a:r>
              <a:rPr lang="en-US" sz="1600" dirty="0" smtClean="0">
                <a:latin typeface="Calibri" panose="020F0502020204030204" pitchFamily="34" charset="0"/>
                <a:cs typeface="Tahoma" pitchFamily="34" charset="0"/>
              </a:rPr>
              <a:t>tasks.</a:t>
            </a:r>
            <a:endParaRPr lang="en-US" sz="1600" dirty="0">
              <a:latin typeface="Calibri" panose="020F0502020204030204" pitchFamily="34" charset="0"/>
              <a:cs typeface="Tahoma" pitchFamily="34" charset="0"/>
            </a:endParaRPr>
          </a:p>
          <a:p>
            <a:pPr eaLnBrk="1" hangingPunct="1">
              <a:buFont typeface="Arial" pitchFamily="34" charset="0"/>
              <a:buChar char="•"/>
              <a:defRPr/>
            </a:pPr>
            <a:r>
              <a:rPr lang="en-US" sz="1600" dirty="0">
                <a:latin typeface="Calibri" panose="020F0502020204030204" pitchFamily="34" charset="0"/>
                <a:cs typeface="Tahoma" pitchFamily="34" charset="0"/>
              </a:rPr>
              <a:t>Always address 10 questions for a safe </a:t>
            </a:r>
            <a:r>
              <a:rPr lang="en-US" sz="1600" dirty="0" smtClean="0">
                <a:latin typeface="Calibri" panose="020F0502020204030204" pitchFamily="34" charset="0"/>
                <a:cs typeface="Tahoma" pitchFamily="34" charset="0"/>
              </a:rPr>
              <a:t>lift.</a:t>
            </a:r>
            <a:endParaRPr lang="en-US" sz="1600" dirty="0">
              <a:latin typeface="Calibri" panose="020F0502020204030204" pitchFamily="34" charset="0"/>
              <a:cs typeface="Tahoma" pitchFamily="34" charset="0"/>
            </a:endParaRPr>
          </a:p>
          <a:p>
            <a:pPr eaLnBrk="1" hangingPunct="1">
              <a:buFont typeface="Arial" pitchFamily="34" charset="0"/>
              <a:buChar char="•"/>
              <a:defRPr/>
            </a:pPr>
            <a:r>
              <a:rPr lang="en-US" sz="1600" dirty="0">
                <a:latin typeface="Calibri" panose="020F0502020204030204" pitchFamily="34" charset="0"/>
                <a:cs typeface="Tahoma" pitchFamily="34" charset="0"/>
              </a:rPr>
              <a:t>Always have an approved lift plan in place prior to a </a:t>
            </a:r>
            <a:r>
              <a:rPr lang="en-US" sz="1600" dirty="0" smtClean="0">
                <a:latin typeface="Calibri" panose="020F0502020204030204" pitchFamily="34" charset="0"/>
                <a:cs typeface="Tahoma" pitchFamily="34" charset="0"/>
              </a:rPr>
              <a:t>lift. </a:t>
            </a:r>
            <a:endParaRPr lang="en-US" sz="1600" dirty="0">
              <a:latin typeface="Calibri" panose="020F0502020204030204" pitchFamily="34" charset="0"/>
              <a:cs typeface="Tahoma" pitchFamily="34" charset="0"/>
            </a:endParaRPr>
          </a:p>
          <a:p>
            <a:pPr eaLnBrk="1" hangingPunct="1">
              <a:buFont typeface="Arial" pitchFamily="34" charset="0"/>
              <a:buChar char="•"/>
              <a:defRPr/>
            </a:pPr>
            <a:r>
              <a:rPr lang="en-US" sz="1600" dirty="0">
                <a:latin typeface="Calibri" panose="020F0502020204030204" pitchFamily="34" charset="0"/>
                <a:cs typeface="Tahoma" pitchFamily="34" charset="0"/>
              </a:rPr>
              <a:t>Always verify safety precautions prior to authorizing </a:t>
            </a:r>
            <a:r>
              <a:rPr lang="en-US" sz="1600" dirty="0" smtClean="0">
                <a:latin typeface="Calibri" panose="020F0502020204030204" pitchFamily="34" charset="0"/>
                <a:cs typeface="Tahoma" pitchFamily="34" charset="0"/>
              </a:rPr>
              <a:t>PTW.</a:t>
            </a:r>
            <a:endParaRPr lang="en-US" sz="1600" dirty="0">
              <a:latin typeface="Calibri" panose="020F0502020204030204" pitchFamily="34" charset="0"/>
              <a:cs typeface="Tahoma" pitchFamily="34" charset="0"/>
            </a:endParaRPr>
          </a:p>
          <a:p>
            <a:pPr eaLnBrk="1" hangingPunct="1">
              <a:buFont typeface="Arial" pitchFamily="34" charset="0"/>
              <a:buChar char="•"/>
              <a:defRPr/>
            </a:pPr>
            <a:r>
              <a:rPr lang="en-US" sz="1600" dirty="0">
                <a:latin typeface="Calibri" panose="020F0502020204030204" pitchFamily="34" charset="0"/>
                <a:cs typeface="Tahoma" pitchFamily="34" charset="0"/>
              </a:rPr>
              <a:t>Always ensure competency of task participants prior to performing the </a:t>
            </a:r>
            <a:r>
              <a:rPr lang="en-US" sz="1600" dirty="0" smtClean="0">
                <a:latin typeface="Calibri" panose="020F0502020204030204" pitchFamily="34" charset="0"/>
                <a:cs typeface="Tahoma" pitchFamily="34" charset="0"/>
              </a:rPr>
              <a:t>job.</a:t>
            </a:r>
            <a:endParaRPr lang="en-US" sz="1600" dirty="0">
              <a:latin typeface="Calibri" panose="020F0502020204030204" pitchFamily="34" charset="0"/>
              <a:cs typeface="Tahoma" pitchFamily="34" charset="0"/>
            </a:endParaRPr>
          </a:p>
          <a:p>
            <a:pPr marL="119063" indent="-119063">
              <a:defRPr/>
            </a:pPr>
            <a:endParaRPr lang="en-US" sz="1400" dirty="0">
              <a:solidFill>
                <a:srgbClr val="000000"/>
              </a:solidFill>
              <a:latin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519642" y="5945359"/>
            <a:ext cx="5181600" cy="338554"/>
          </a:xfrm>
          <a:prstGeom prst="rect">
            <a:avLst/>
          </a:prstGeom>
          <a:solidFill>
            <a:srgbClr val="0070C0"/>
          </a:solidFill>
          <a:ln w="9525">
            <a:noFill/>
            <a:miter lim="800000"/>
            <a:headEnd/>
            <a:tailEnd/>
          </a:ln>
        </p:spPr>
        <p:txBody>
          <a:bodyPr>
            <a:spAutoFit/>
          </a:bodyPr>
          <a:lstStyle/>
          <a:p>
            <a:pPr algn="ctr" eaLnBrk="1" hangingPunct="1"/>
            <a:r>
              <a:rPr lang="en-US" sz="1600" b="1" dirty="0">
                <a:solidFill>
                  <a:srgbClr val="FFFF00"/>
                </a:solidFill>
                <a:latin typeface="Tahoma" pitchFamily="34" charset="0"/>
              </a:rPr>
              <a:t>Always stay away from LOF (suspended load)</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2" name="Picture 1">
            <a:extLst>
              <a:ext uri="{FF2B5EF4-FFF2-40B4-BE49-F238E27FC236}">
                <a16:creationId xmlns:a16="http://schemas.microsoft.com/office/drawing/2014/main" id="{2C152D2F-D125-4861-BDB1-CDA4697640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76991" y="3594567"/>
            <a:ext cx="2857497" cy="2187107"/>
          </a:xfrm>
          <a:prstGeom prst="rect">
            <a:avLst/>
          </a:prstGeom>
        </p:spPr>
      </p:pic>
      <p:sp>
        <p:nvSpPr>
          <p:cNvPr id="26634" name="Freeform 132"/>
          <p:cNvSpPr>
            <a:spLocks/>
          </p:cNvSpPr>
          <p:nvPr/>
        </p:nvSpPr>
        <p:spPr bwMode="auto">
          <a:xfrm>
            <a:off x="10919723" y="5001178"/>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pic>
        <p:nvPicPr>
          <p:cNvPr id="20" name="Picture 19">
            <a:extLst>
              <a:ext uri="{FF2B5EF4-FFF2-40B4-BE49-F238E27FC236}">
                <a16:creationId xmlns:a16="http://schemas.microsoft.com/office/drawing/2014/main" id="{51769FB1-500D-48DD-A4DF-140E09C796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306"/>
          <a:stretch/>
        </p:blipFill>
        <p:spPr>
          <a:xfrm>
            <a:off x="7972425" y="706472"/>
            <a:ext cx="3505200" cy="2315009"/>
          </a:xfrm>
          <a:prstGeom prst="rect">
            <a:avLst/>
          </a:prstGeom>
        </p:spPr>
      </p:pic>
      <p:sp>
        <p:nvSpPr>
          <p:cNvPr id="21" name="Isosceles Triangle 20">
            <a:extLst>
              <a:ext uri="{FF2B5EF4-FFF2-40B4-BE49-F238E27FC236}">
                <a16:creationId xmlns:a16="http://schemas.microsoft.com/office/drawing/2014/main" id="{B65D07ED-F96F-4083-8288-578C7072831A}"/>
              </a:ext>
            </a:extLst>
          </p:cNvPr>
          <p:cNvSpPr/>
          <p:nvPr/>
        </p:nvSpPr>
        <p:spPr bwMode="auto">
          <a:xfrm>
            <a:off x="8934450" y="2209942"/>
            <a:ext cx="457200" cy="681495"/>
          </a:xfrm>
          <a:prstGeom prst="triangl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22" name="TextBox 21">
            <a:extLst>
              <a:ext uri="{FF2B5EF4-FFF2-40B4-BE49-F238E27FC236}">
                <a16:creationId xmlns:a16="http://schemas.microsoft.com/office/drawing/2014/main" id="{911D9550-A200-44BD-9474-7FE70A9A3A08}"/>
              </a:ext>
            </a:extLst>
          </p:cNvPr>
          <p:cNvSpPr txBox="1"/>
          <p:nvPr/>
        </p:nvSpPr>
        <p:spPr>
          <a:xfrm>
            <a:off x="7693749" y="3184557"/>
            <a:ext cx="1422184" cy="400110"/>
          </a:xfrm>
          <a:prstGeom prst="rect">
            <a:avLst/>
          </a:prstGeom>
          <a:noFill/>
        </p:spPr>
        <p:txBody>
          <a:bodyPr wrap="none" rtlCol="0">
            <a:spAutoFit/>
          </a:bodyPr>
          <a:lstStyle/>
          <a:p>
            <a:r>
              <a:rPr lang="en-US" sz="1000" b="1" dirty="0">
                <a:latin typeface="+mj-lt"/>
              </a:rPr>
              <a:t>Suspended </a:t>
            </a:r>
          </a:p>
          <a:p>
            <a:r>
              <a:rPr lang="en-US" sz="1000" b="1" dirty="0">
                <a:latin typeface="+mj-lt"/>
              </a:rPr>
              <a:t>counterweight assembly</a:t>
            </a:r>
          </a:p>
        </p:txBody>
      </p:sp>
      <p:cxnSp>
        <p:nvCxnSpPr>
          <p:cNvPr id="23" name="Straight Arrow Connector 22">
            <a:extLst>
              <a:ext uri="{FF2B5EF4-FFF2-40B4-BE49-F238E27FC236}">
                <a16:creationId xmlns:a16="http://schemas.microsoft.com/office/drawing/2014/main" id="{6F924E3C-6121-468F-9058-FF06CBBE6E46}"/>
              </a:ext>
            </a:extLst>
          </p:cNvPr>
          <p:cNvCxnSpPr>
            <a:cxnSpLocks/>
          </p:cNvCxnSpPr>
          <p:nvPr/>
        </p:nvCxnSpPr>
        <p:spPr bwMode="auto">
          <a:xfrm flipV="1">
            <a:off x="8521953" y="2048381"/>
            <a:ext cx="0" cy="131283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25" name="TextBox 24">
            <a:extLst>
              <a:ext uri="{FF2B5EF4-FFF2-40B4-BE49-F238E27FC236}">
                <a16:creationId xmlns:a16="http://schemas.microsoft.com/office/drawing/2014/main" id="{0CE651EF-EE0B-4C94-88DC-5D1A5A8163DA}"/>
              </a:ext>
            </a:extLst>
          </p:cNvPr>
          <p:cNvSpPr txBox="1"/>
          <p:nvPr/>
        </p:nvSpPr>
        <p:spPr>
          <a:xfrm>
            <a:off x="9200980" y="3042662"/>
            <a:ext cx="2050561" cy="400110"/>
          </a:xfrm>
          <a:prstGeom prst="rect">
            <a:avLst/>
          </a:prstGeom>
          <a:noFill/>
        </p:spPr>
        <p:txBody>
          <a:bodyPr wrap="none" rtlCol="0">
            <a:spAutoFit/>
          </a:bodyPr>
          <a:lstStyle/>
          <a:p>
            <a:r>
              <a:rPr lang="en-US" sz="1000" b="1" dirty="0">
                <a:latin typeface="+mj-lt"/>
              </a:rPr>
              <a:t>Position of the Floorman at the time </a:t>
            </a:r>
          </a:p>
          <a:p>
            <a:r>
              <a:rPr lang="en-US" sz="1000" b="1" dirty="0">
                <a:latin typeface="+mj-lt"/>
              </a:rPr>
              <a:t>of the event</a:t>
            </a:r>
          </a:p>
        </p:txBody>
      </p:sp>
      <p:cxnSp>
        <p:nvCxnSpPr>
          <p:cNvPr id="26" name="Straight Arrow Connector 25">
            <a:extLst>
              <a:ext uri="{FF2B5EF4-FFF2-40B4-BE49-F238E27FC236}">
                <a16:creationId xmlns:a16="http://schemas.microsoft.com/office/drawing/2014/main" id="{3EFE274E-CE93-477F-A318-7D89A6AB68DA}"/>
              </a:ext>
            </a:extLst>
          </p:cNvPr>
          <p:cNvCxnSpPr>
            <a:cxnSpLocks/>
          </p:cNvCxnSpPr>
          <p:nvPr/>
        </p:nvCxnSpPr>
        <p:spPr bwMode="auto">
          <a:xfrm flipV="1">
            <a:off x="9200979" y="2918762"/>
            <a:ext cx="0" cy="291192"/>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grpSp>
        <p:nvGrpSpPr>
          <p:cNvPr id="26633" name="Group 131"/>
          <p:cNvGrpSpPr>
            <a:grpSpLocks/>
          </p:cNvGrpSpPr>
          <p:nvPr/>
        </p:nvGrpSpPr>
        <p:grpSpPr bwMode="auto">
          <a:xfrm>
            <a:off x="10987038" y="2360234"/>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17" name="Rectangle 16"/>
          <p:cNvSpPr>
            <a:spLocks noChangeArrowheads="1"/>
          </p:cNvSpPr>
          <p:nvPr/>
        </p:nvSpPr>
        <p:spPr bwMode="auto">
          <a:xfrm>
            <a:off x="395816" y="6399329"/>
            <a:ext cx="7452783"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smtClean="0"/>
              <a:t>Lifting, </a:t>
            </a:r>
            <a:r>
              <a:rPr lang="en-US" sz="1600" b="1" dirty="0"/>
              <a:t>Operations, </a:t>
            </a:r>
            <a:r>
              <a:rPr lang="en-US" sz="1600" b="1" dirty="0" smtClean="0"/>
              <a:t>Logistics, Engineering </a:t>
            </a:r>
            <a:r>
              <a:rPr lang="en-US" sz="1600" b="1" dirty="0"/>
              <a:t>&amp; </a:t>
            </a:r>
            <a:r>
              <a:rPr lang="en-US" sz="1600" b="1" dirty="0" smtClean="0"/>
              <a:t>Construction</a:t>
            </a:r>
            <a:r>
              <a:rPr lang="en-US" sz="16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3237417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23950" y="1323022"/>
            <a:ext cx="9667875" cy="5632311"/>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dirty="0">
              <a:solidFill>
                <a:srgbClr val="000000"/>
              </a:solidFill>
              <a:latin typeface="Arial" charset="0"/>
            </a:endParaRPr>
          </a:p>
          <a:p>
            <a:pPr marL="342900" indent="-342900">
              <a:buAutoNum type="arabicPeriod"/>
              <a:defRPr/>
            </a:pPr>
            <a:r>
              <a:rPr lang="en-US" dirty="0">
                <a:solidFill>
                  <a:srgbClr val="0033CC"/>
                </a:solidFill>
                <a:latin typeface="+mj-lt"/>
                <a:sym typeface="Wingdings" pitchFamily="2" charset="2"/>
              </a:rPr>
              <a:t>Do you ensure that non-routine tasks are identified and prioritized accordingly? </a:t>
            </a:r>
          </a:p>
          <a:p>
            <a:pPr marL="342900" indent="-342900">
              <a:buAutoNum type="arabicPeriod"/>
              <a:defRPr/>
            </a:pPr>
            <a:r>
              <a:rPr lang="en-US" dirty="0">
                <a:solidFill>
                  <a:srgbClr val="0033CC"/>
                </a:solidFill>
                <a:latin typeface="+mj-lt"/>
                <a:sym typeface="Wingdings" pitchFamily="2" charset="2"/>
              </a:rPr>
              <a:t>Do you ensure that risk assessment is carried prior to non-routine tasks? </a:t>
            </a:r>
          </a:p>
          <a:p>
            <a:pPr marL="342900" indent="-342900">
              <a:buAutoNum type="arabicPeriod"/>
              <a:defRPr/>
            </a:pPr>
            <a:r>
              <a:rPr lang="en-US" dirty="0">
                <a:solidFill>
                  <a:srgbClr val="0033CC"/>
                </a:solidFill>
                <a:latin typeface="+mj-lt"/>
                <a:sym typeface="Wingdings" pitchFamily="2" charset="2"/>
              </a:rPr>
              <a:t>Do you ensure that lift plan is prepared and approved for each lift? </a:t>
            </a:r>
          </a:p>
          <a:p>
            <a:pPr marL="342900" indent="-342900">
              <a:buAutoNum type="arabicPeriod"/>
              <a:defRPr/>
            </a:pPr>
            <a:r>
              <a:rPr lang="en-US" dirty="0">
                <a:solidFill>
                  <a:srgbClr val="0033CC"/>
                </a:solidFill>
                <a:latin typeface="+mj-lt"/>
                <a:sym typeface="Wingdings" pitchFamily="2" charset="2"/>
              </a:rPr>
              <a:t>Do you ensure that PTW system is understood and properly implemented at the site? </a:t>
            </a:r>
          </a:p>
          <a:p>
            <a:pPr marL="342900" indent="-342900">
              <a:buAutoNum type="arabicPeriod"/>
              <a:defRPr/>
            </a:pPr>
            <a:r>
              <a:rPr lang="en-US" dirty="0">
                <a:solidFill>
                  <a:srgbClr val="0033CC"/>
                </a:solidFill>
                <a:latin typeface="+mj-lt"/>
                <a:sym typeface="Wingdings" pitchFamily="2" charset="2"/>
              </a:rPr>
              <a:t>Do you ensure that 10 questions for a safe lift are being addressed prior to each lift? </a:t>
            </a:r>
          </a:p>
          <a:p>
            <a:pPr marL="342900" indent="-342900">
              <a:buAutoNum type="arabicPeriod"/>
              <a:defRPr/>
            </a:pPr>
            <a:r>
              <a:rPr lang="en-US" dirty="0">
                <a:solidFill>
                  <a:srgbClr val="0033CC"/>
                </a:solidFill>
                <a:latin typeface="+mj-lt"/>
                <a:sym typeface="Wingdings" pitchFamily="2" charset="2"/>
              </a:rPr>
              <a:t>Do you ensure that the employees are empowered to use STOP Work Authority? </a:t>
            </a:r>
          </a:p>
          <a:p>
            <a:pPr marL="342900" indent="-342900">
              <a:buAutoNum type="arabicPeriod"/>
              <a:defRPr/>
            </a:pPr>
            <a:r>
              <a:rPr lang="en-US" dirty="0">
                <a:solidFill>
                  <a:srgbClr val="0033CC"/>
                </a:solidFill>
                <a:latin typeface="+mj-lt"/>
                <a:sym typeface="Wingdings" pitchFamily="2" charset="2"/>
              </a:rPr>
              <a:t>Do you ensure there is adequate supervision and leadership in day-to-day operations? </a:t>
            </a:r>
          </a:p>
          <a:p>
            <a:pPr marL="342900" indent="-342900">
              <a:buAutoNum type="arabicPeriod"/>
              <a:defRPr/>
            </a:pPr>
            <a:r>
              <a:rPr lang="en-US" dirty="0">
                <a:solidFill>
                  <a:srgbClr val="0033CC"/>
                </a:solidFill>
                <a:latin typeface="+mj-lt"/>
                <a:sym typeface="Wingdings" pitchFamily="2" charset="2"/>
              </a:rPr>
              <a:t>Do you ensure that staff is competent and adequately trained to perform lifting operations</a:t>
            </a:r>
          </a:p>
          <a:p>
            <a:pPr marL="342900" indent="-342900">
              <a:buAutoNum type="arabicPeriod"/>
              <a:defRPr/>
            </a:pPr>
            <a:r>
              <a:rPr lang="en-US" dirty="0">
                <a:solidFill>
                  <a:srgbClr val="0033CC"/>
                </a:solidFill>
                <a:latin typeface="+mj-lt"/>
                <a:sym typeface="Wingdings" pitchFamily="2" charset="2"/>
              </a:rPr>
              <a:t>Do you ensure that you perform the lift in accordance with SP 2273? </a:t>
            </a: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123950" y="966311"/>
            <a:ext cx="5210175" cy="369332"/>
          </a:xfrm>
          <a:prstGeom prst="rect">
            <a:avLst/>
          </a:prstGeom>
          <a:noFill/>
          <a:ln w="9525">
            <a:noFill/>
            <a:miter lim="800000"/>
            <a:headEnd/>
            <a:tailEnd/>
          </a:ln>
        </p:spPr>
        <p:txBody>
          <a:bodyPr wrap="square">
            <a:spAutoFit/>
          </a:bodyPr>
          <a:lstStyle/>
          <a:p>
            <a:pPr marL="114300" indent="-114300" algn="just">
              <a:defRPr/>
            </a:pPr>
            <a:r>
              <a:rPr lang="en-GB" b="1" dirty="0" smtClean="0">
                <a:solidFill>
                  <a:srgbClr val="333399"/>
                </a:solidFill>
                <a:latin typeface="Tahoma" pitchFamily="34" charset="0"/>
              </a:rPr>
              <a:t>Date</a:t>
            </a:r>
            <a:r>
              <a:rPr lang="en-GB" b="1" dirty="0">
                <a:solidFill>
                  <a:srgbClr val="333399"/>
                </a:solidFill>
                <a:latin typeface="Tahoma" pitchFamily="34" charset="0"/>
              </a:rPr>
              <a:t>: 16.05.2020</a:t>
            </a:r>
            <a:r>
              <a:rPr lang="en-US" b="1" dirty="0">
                <a:solidFill>
                  <a:srgbClr val="333399"/>
                </a:solidFill>
                <a:latin typeface="Tahoma" pitchFamily="34" charset="0"/>
              </a:rPr>
              <a:t>   Incident title: HiPo#34</a:t>
            </a:r>
            <a:endParaRPr lang="en-US" b="1" dirty="0">
              <a:solidFill>
                <a:srgbClr val="FF0000"/>
              </a:solidFill>
              <a:latin typeface="Tahoma" pitchFamily="34" charset="0"/>
            </a:endParaRPr>
          </a:p>
        </p:txBody>
      </p:sp>
    </p:spTree>
    <p:extLst>
      <p:ext uri="{BB962C8B-B14F-4D97-AF65-F5344CB8AC3E}">
        <p14:creationId xmlns:p14="http://schemas.microsoft.com/office/powerpoint/2010/main" val="354773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92433</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DECF5971-129F-434F-9F4A-C331FDB3D46C}"/>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606</TotalTime>
  <Words>612</Words>
  <Application>Microsoft Office PowerPoint</Application>
  <PresentationFormat>Widescreen</PresentationFormat>
  <Paragraphs>63</Paragraphs>
  <Slides>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vt:i4>
      </vt:variant>
    </vt:vector>
  </HeadingPairs>
  <TitlesOfParts>
    <vt:vector size="13" baseType="lpstr">
      <vt:lpstr>Arial</vt:lpstr>
      <vt:lpstr>Calibri</vt:lpstr>
      <vt:lpstr>Calibri Light</vt:lpstr>
      <vt:lpstr>Gill Sans</vt:lpstr>
      <vt:lpstr>Gill Sans Light</vt:lpstr>
      <vt:lpstr>Tahoma</vt:lpstr>
      <vt:lpstr>Times New Roman</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98</cp:revision>
  <dcterms:created xsi:type="dcterms:W3CDTF">2018-09-24T07:27:56Z</dcterms:created>
  <dcterms:modified xsi:type="dcterms:W3CDTF">2020-11-03T10:38:10Z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