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56" r:id="rId6"/>
    <p:sldId id="3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03/11/2020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t>Ensure all dates and titles are input </a:t>
            </a:r>
          </a:p>
          <a:p>
            <a:endParaRPr lang="en-US" dirty="0" smtClean="0"/>
          </a:p>
          <a:p>
            <a:r>
              <a:rPr lang="en-US" dirty="0" smtClean="0"/>
              <a:t>A short description should be provided without mentioning names of contractors or</a:t>
            </a:r>
            <a:r>
              <a:rPr lang="en-US" baseline="0" dirty="0" smtClean="0"/>
              <a:t> individuals.  You should include, what happened, to who (by job title) and what injuries this resulted in.  Nothing more!</a:t>
            </a:r>
          </a:p>
          <a:p>
            <a:endParaRPr lang="en-US" baseline="0" dirty="0" smtClean="0"/>
          </a:p>
          <a:p>
            <a:r>
              <a:rPr lang="en-US" baseline="0" dirty="0" smtClean="0"/>
              <a:t>Four to five bullet points highlighting the main findings from the investigation.  Remember the target audience is the front line staff so this should be written in simple terms in a way that everyone can understand.</a:t>
            </a:r>
          </a:p>
          <a:p>
            <a:endParaRPr lang="en-US" baseline="0" dirty="0" smtClean="0"/>
          </a:p>
          <a:p>
            <a:r>
              <a:rPr lang="en-US" baseline="0" dirty="0" smtClean="0"/>
              <a:t>The strap line should be the main point you want to get across</a:t>
            </a:r>
          </a:p>
          <a:p>
            <a:endParaRPr lang="en-US" baseline="0" dirty="0" smtClean="0"/>
          </a:p>
          <a:p>
            <a:r>
              <a:rPr lang="en-US" baseline="0" dirty="0" smtClean="0"/>
              <a:t>The images should be self explanatory, what went wrong (if you create a reconstruction please ensure you do not put people at risk) and below how it should be done.   </a:t>
            </a:r>
            <a:endParaRPr lang="en-US" dirty="0" smtClean="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smtClean="0"/>
          </a:p>
        </p:txBody>
      </p:sp>
    </p:spTree>
    <p:extLst>
      <p:ext uri="{BB962C8B-B14F-4D97-AF65-F5344CB8AC3E}">
        <p14:creationId xmlns:p14="http://schemas.microsoft.com/office/powerpoint/2010/main" val="3509425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Ensure all dates and titles are input </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Imagine you have to audit other companies to see if they could have the same issues.</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These questions should start</a:t>
            </a:r>
            <a:r>
              <a:rPr lang="en-US" baseline="0" dirty="0" smtClean="0">
                <a:solidFill>
                  <a:srgbClr val="0033CC"/>
                </a:solidFill>
                <a:latin typeface="Arial" charset="0"/>
                <a:cs typeface="Arial" charset="0"/>
                <a:sym typeface="Wingdings" pitchFamily="2" charset="2"/>
              </a:rPr>
              <a:t> with: Do you ensure…………………?</a:t>
            </a:r>
            <a:endParaRPr lang="en-US" dirty="0" smtClean="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smtClean="0"/>
          </a:p>
        </p:txBody>
      </p:sp>
    </p:spTree>
    <p:extLst>
      <p:ext uri="{BB962C8B-B14F-4D97-AF65-F5344CB8AC3E}">
        <p14:creationId xmlns:p14="http://schemas.microsoft.com/office/powerpoint/2010/main" val="159214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95302" y="615204"/>
            <a:ext cx="7696198" cy="5316840"/>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a:t>
            </a:r>
            <a:r>
              <a:rPr lang="en-US" b="1" dirty="0" smtClean="0">
                <a:solidFill>
                  <a:srgbClr val="333399"/>
                </a:solidFill>
                <a:latin typeface="Tahoma" pitchFamily="34" charset="0"/>
              </a:rPr>
              <a:t>22.05.2020    Incident title: HiPo#36</a:t>
            </a:r>
            <a:endParaRPr lang="en-US" b="1" dirty="0">
              <a:solidFill>
                <a:srgbClr val="FF0000"/>
              </a:solidFill>
              <a:latin typeface="Tahoma" pitchFamily="34" charset="0"/>
            </a:endParaRPr>
          </a:p>
          <a:p>
            <a:pPr marL="114300" indent="-114300" algn="just">
              <a:defRPr/>
            </a:pPr>
            <a:endParaRPr lang="en-US" sz="1600" b="1" dirty="0" smtClean="0">
              <a:solidFill>
                <a:srgbClr val="FF0000"/>
              </a:solidFill>
              <a:latin typeface="Tahoma" pitchFamily="34" charset="0"/>
            </a:endParaRPr>
          </a:p>
          <a:p>
            <a:pPr marL="114300" indent="-114300" algn="just">
              <a:defRPr/>
            </a:pPr>
            <a:r>
              <a:rPr lang="en-US" b="1" dirty="0" smtClean="0">
                <a:solidFill>
                  <a:srgbClr val="FF0000"/>
                </a:solidFill>
                <a:latin typeface="Tahoma" pitchFamily="34" charset="0"/>
              </a:rPr>
              <a:t>What </a:t>
            </a:r>
            <a:r>
              <a:rPr lang="en-US" b="1" dirty="0">
                <a:solidFill>
                  <a:srgbClr val="FF0000"/>
                </a:solidFill>
                <a:latin typeface="Tahoma" pitchFamily="34" charset="0"/>
              </a:rPr>
              <a:t>happened</a:t>
            </a:r>
            <a:r>
              <a:rPr lang="en-US" b="1" dirty="0" smtClean="0">
                <a:solidFill>
                  <a:srgbClr val="FF0000"/>
                </a:solidFill>
                <a:latin typeface="Tahoma" pitchFamily="34" charset="0"/>
              </a:rPr>
              <a:t>?</a:t>
            </a:r>
          </a:p>
          <a:p>
            <a:pPr eaLnBrk="1" hangingPunct="1">
              <a:defRPr/>
            </a:pPr>
            <a:r>
              <a:rPr lang="en-US" dirty="0" smtClean="0">
                <a:solidFill>
                  <a:srgbClr val="000000"/>
                </a:solidFill>
                <a:latin typeface="Calibri" panose="020F0502020204030204" pitchFamily="34" charset="0"/>
              </a:rPr>
              <a:t>Operation </a:t>
            </a:r>
            <a:r>
              <a:rPr lang="en-US" dirty="0">
                <a:solidFill>
                  <a:srgbClr val="000000"/>
                </a:solidFill>
                <a:latin typeface="Calibri" panose="020F0502020204030204" pitchFamily="34" charset="0"/>
              </a:rPr>
              <a:t>was RIH tubing with Down Hole Gauge cable. On joint no-4 after installing first &amp; second  cable bands, Asst. driller started to lower the string  meanwhile Floor man was reaching out to lower the power tong simultaneously. Suddenly the Hydraulic tong fell on slips guard. The Hyd. Tong hang-off line had a short extension sling having open spelter on top connected to the tong hang-off line &amp; hard eye on bottom connected to hyd. tong hanging cylinder. The Top Drive body caught the spelter, knocked out the spelter pin causing the tong to drop &amp; land on Cavin slips guard. The </a:t>
            </a:r>
            <a:r>
              <a:rPr lang="en-US" dirty="0" err="1">
                <a:solidFill>
                  <a:srgbClr val="000000"/>
                </a:solidFill>
                <a:latin typeface="Calibri" panose="020F0502020204030204" pitchFamily="34" charset="0"/>
              </a:rPr>
              <a:t>hyd</a:t>
            </a:r>
            <a:r>
              <a:rPr lang="en-US" dirty="0">
                <a:solidFill>
                  <a:srgbClr val="000000"/>
                </a:solidFill>
                <a:latin typeface="Calibri" panose="020F0502020204030204" pitchFamily="34" charset="0"/>
              </a:rPr>
              <a:t> tong is NOV Gill 600 closed-end around the tubing. No Injury to anyone. </a:t>
            </a:r>
          </a:p>
          <a:p>
            <a:pPr marL="342900" indent="-342900">
              <a:defRPr/>
            </a:pPr>
            <a:endParaRPr lang="en-US" sz="600" dirty="0">
              <a:solidFill>
                <a:srgbClr val="000000"/>
              </a:solidFill>
              <a:latin typeface="Arial" charset="0"/>
            </a:endParaRPr>
          </a:p>
          <a:p>
            <a:pPr marL="114300" indent="-114300" algn="just">
              <a:defRPr/>
            </a:pPr>
            <a:endParaRPr lang="en-US" sz="1600" b="1" dirty="0" smtClean="0">
              <a:solidFill>
                <a:srgbClr val="333399"/>
              </a:solidFill>
              <a:latin typeface="Tahoma" pitchFamily="34" charset="0"/>
            </a:endParaRPr>
          </a:p>
          <a:p>
            <a:pPr marL="114300" indent="-114300" algn="just">
              <a:defRPr/>
            </a:pPr>
            <a:r>
              <a:rPr lang="en-US" sz="1600" b="1" dirty="0" smtClean="0">
                <a:solidFill>
                  <a:srgbClr val="333399"/>
                </a:solidFill>
                <a:latin typeface="Tahoma" pitchFamily="34" charset="0"/>
              </a:rPr>
              <a:t>Your </a:t>
            </a:r>
            <a:r>
              <a:rPr lang="en-US" sz="1600" b="1" dirty="0">
                <a:solidFill>
                  <a:srgbClr val="333399"/>
                </a:solidFill>
                <a:latin typeface="Tahoma" pitchFamily="34" charset="0"/>
              </a:rPr>
              <a:t>learning from this incident</a:t>
            </a:r>
            <a:r>
              <a:rPr lang="en-US" sz="1600" b="1" dirty="0" smtClean="0">
                <a:solidFill>
                  <a:srgbClr val="333399"/>
                </a:solidFill>
                <a:latin typeface="Tahoma" pitchFamily="34" charset="0"/>
              </a:rPr>
              <a:t>..</a:t>
            </a:r>
            <a:endParaRPr lang="en-US" sz="1050" dirty="0">
              <a:solidFill>
                <a:srgbClr val="0000FF"/>
              </a:solidFill>
              <a:latin typeface="Arial" charset="0"/>
              <a:cs typeface="Tahoma" pitchFamily="34" charset="0"/>
            </a:endParaRPr>
          </a:p>
          <a:p>
            <a:pPr marL="171450" indent="-171450">
              <a:spcAft>
                <a:spcPts val="300"/>
              </a:spcAft>
              <a:buFont typeface="Arial" panose="020B0604020202020204" pitchFamily="34" charset="0"/>
              <a:buChar char="•"/>
              <a:defRPr/>
            </a:pPr>
            <a:r>
              <a:rPr lang="en-US" sz="1050" dirty="0">
                <a:latin typeface="Arial" charset="0"/>
                <a:cs typeface="Tahoma" pitchFamily="34" charset="0"/>
              </a:rPr>
              <a:t> </a:t>
            </a:r>
            <a:r>
              <a:rPr lang="en-US" sz="1050" dirty="0" smtClean="0">
                <a:latin typeface="Arial" charset="0"/>
                <a:cs typeface="Tahoma" pitchFamily="34" charset="0"/>
              </a:rPr>
              <a:t> </a:t>
            </a:r>
            <a:r>
              <a:rPr lang="en-US" sz="1600" dirty="0" smtClean="0">
                <a:solidFill>
                  <a:srgbClr val="000000"/>
                </a:solidFill>
                <a:latin typeface="Calibri" panose="020F0502020204030204" pitchFamily="34" charset="0"/>
              </a:rPr>
              <a:t>Always </a:t>
            </a:r>
            <a:r>
              <a:rPr lang="en-US" sz="1600" dirty="0">
                <a:solidFill>
                  <a:srgbClr val="000000"/>
                </a:solidFill>
                <a:latin typeface="Calibri" panose="020F0502020204030204" pitchFamily="34" charset="0"/>
              </a:rPr>
              <a:t>ensure TDS/Block path is always free from lines or </a:t>
            </a:r>
            <a:r>
              <a:rPr lang="en-US" sz="1600" dirty="0" smtClean="0">
                <a:solidFill>
                  <a:srgbClr val="000000"/>
                </a:solidFill>
                <a:latin typeface="Calibri" panose="020F0502020204030204" pitchFamily="34" charset="0"/>
              </a:rPr>
              <a:t>obstruction.</a:t>
            </a:r>
            <a:endParaRPr lang="en-US" sz="1600" dirty="0">
              <a:solidFill>
                <a:srgbClr val="000000"/>
              </a:solidFill>
              <a:latin typeface="Calibri" panose="020F0502020204030204" pitchFamily="34" charset="0"/>
            </a:endParaRPr>
          </a:p>
          <a:p>
            <a:pPr marL="285750" indent="-285750">
              <a:spcAft>
                <a:spcPts val="300"/>
              </a:spcAft>
              <a:buFont typeface="Arial" panose="020B0604020202020204" pitchFamily="34" charset="0"/>
              <a:buChar char="•"/>
              <a:defRPr/>
            </a:pPr>
            <a:r>
              <a:rPr lang="en-US" sz="1600" dirty="0" smtClean="0">
                <a:solidFill>
                  <a:srgbClr val="000000"/>
                </a:solidFill>
                <a:latin typeface="Calibri" panose="020F0502020204030204" pitchFamily="34" charset="0"/>
              </a:rPr>
              <a:t>Always </a:t>
            </a:r>
            <a:r>
              <a:rPr lang="en-US" sz="1600" dirty="0">
                <a:solidFill>
                  <a:srgbClr val="000000"/>
                </a:solidFill>
                <a:latin typeface="Calibri" panose="020F0502020204030204" pitchFamily="34" charset="0"/>
              </a:rPr>
              <a:t>pull and secure the power tong hang-off line away from </a:t>
            </a:r>
            <a:r>
              <a:rPr lang="en-US" sz="1600" dirty="0" smtClean="0">
                <a:solidFill>
                  <a:srgbClr val="000000"/>
                </a:solidFill>
                <a:latin typeface="Calibri" panose="020F0502020204030204" pitchFamily="34" charset="0"/>
              </a:rPr>
              <a:t>TDS.</a:t>
            </a:r>
            <a:endParaRPr lang="en-US" sz="1600" dirty="0">
              <a:solidFill>
                <a:srgbClr val="000000"/>
              </a:solidFill>
              <a:latin typeface="Calibri" panose="020F0502020204030204" pitchFamily="34" charset="0"/>
            </a:endParaRPr>
          </a:p>
          <a:p>
            <a:pPr marL="285750" indent="-285750">
              <a:spcAft>
                <a:spcPts val="300"/>
              </a:spcAft>
              <a:buFont typeface="Arial" panose="020B0604020202020204" pitchFamily="34" charset="0"/>
              <a:buChar char="•"/>
              <a:defRPr/>
            </a:pPr>
            <a:r>
              <a:rPr lang="en-US" sz="1600" dirty="0" smtClean="0">
                <a:solidFill>
                  <a:srgbClr val="000000"/>
                </a:solidFill>
                <a:latin typeface="Calibri" panose="020F0502020204030204" pitchFamily="34" charset="0"/>
              </a:rPr>
              <a:t>Always </a:t>
            </a:r>
            <a:r>
              <a:rPr lang="en-US" sz="1600" dirty="0">
                <a:solidFill>
                  <a:srgbClr val="000000"/>
                </a:solidFill>
                <a:latin typeface="Calibri" panose="020F0502020204030204" pitchFamily="34" charset="0"/>
              </a:rPr>
              <a:t>apply red-zone management: don’t attempt to lower the power tong while lowering string.</a:t>
            </a:r>
          </a:p>
          <a:p>
            <a:pPr marL="285750" indent="-285750">
              <a:spcAft>
                <a:spcPts val="300"/>
              </a:spcAft>
              <a:buFont typeface="Arial" panose="020B0604020202020204" pitchFamily="34" charset="0"/>
              <a:buChar char="•"/>
              <a:defRPr/>
            </a:pPr>
            <a:r>
              <a:rPr lang="en-US" sz="1600" dirty="0" smtClean="0">
                <a:solidFill>
                  <a:srgbClr val="000000"/>
                </a:solidFill>
                <a:latin typeface="Calibri" panose="020F0502020204030204" pitchFamily="34" charset="0"/>
              </a:rPr>
              <a:t>Always </a:t>
            </a:r>
            <a:r>
              <a:rPr lang="en-US" sz="1600" dirty="0">
                <a:solidFill>
                  <a:srgbClr val="000000"/>
                </a:solidFill>
                <a:latin typeface="Calibri" panose="020F0502020204030204" pitchFamily="34" charset="0"/>
              </a:rPr>
              <a:t>stop when there is an anticipated risk and communicate to the </a:t>
            </a:r>
            <a:r>
              <a:rPr lang="en-US" sz="1600" dirty="0" smtClean="0">
                <a:solidFill>
                  <a:srgbClr val="000000"/>
                </a:solidFill>
                <a:latin typeface="Calibri" panose="020F0502020204030204" pitchFamily="34" charset="0"/>
              </a:rPr>
              <a:t>supervisor.</a:t>
            </a:r>
            <a:endParaRPr lang="en-US" sz="1400" dirty="0">
              <a:solidFill>
                <a:srgbClr val="000000"/>
              </a:solidFill>
              <a:latin typeface="Arial" charset="0"/>
            </a:endParaRP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572542" y="5932044"/>
            <a:ext cx="5971133" cy="338554"/>
          </a:xfrm>
          <a:prstGeom prst="rect">
            <a:avLst/>
          </a:prstGeom>
          <a:solidFill>
            <a:srgbClr val="0070C0"/>
          </a:solidFill>
          <a:ln w="9525">
            <a:noFill/>
            <a:miter lim="800000"/>
            <a:headEnd/>
            <a:tailEnd/>
          </a:ln>
        </p:spPr>
        <p:txBody>
          <a:bodyPr wrap="square">
            <a:spAutoFit/>
          </a:bodyPr>
          <a:lstStyle/>
          <a:p>
            <a:pPr algn="ctr" eaLnBrk="1" hangingPunct="1"/>
            <a:r>
              <a:rPr lang="en-US" sz="1600" b="1" dirty="0">
                <a:solidFill>
                  <a:srgbClr val="FFFF00"/>
                </a:solidFill>
                <a:sym typeface="Wingdings" pitchFamily="2" charset="2"/>
              </a:rPr>
              <a:t>Ensure TDS/Block path is always free from lines or obstruction</a:t>
            </a:r>
            <a:endParaRPr lang="en-US" sz="1600" b="1" dirty="0">
              <a:solidFill>
                <a:srgbClr val="FFFF00"/>
              </a:solidFill>
              <a:latin typeface="Tahoma" pitchFamily="34" charset="0"/>
            </a:endParaRP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grpSp>
        <p:nvGrpSpPr>
          <p:cNvPr id="26633" name="Group 131"/>
          <p:cNvGrpSpPr>
            <a:grpSpLocks/>
          </p:cNvGrpSpPr>
          <p:nvPr/>
        </p:nvGrpSpPr>
        <p:grpSpPr bwMode="auto">
          <a:xfrm>
            <a:off x="10058400" y="2743201"/>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99975" y="922722"/>
            <a:ext cx="2926347" cy="2389839"/>
          </a:xfrm>
          <a:prstGeom prst="rect">
            <a:avLst/>
          </a:prstGeom>
        </p:spPr>
      </p:pic>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06072" y="3410158"/>
            <a:ext cx="2920250" cy="2341067"/>
          </a:xfrm>
          <a:prstGeom prst="rect">
            <a:avLst/>
          </a:prstGeom>
        </p:spPr>
      </p:pic>
      <p:sp>
        <p:nvSpPr>
          <p:cNvPr id="11" name="Rectangle 10"/>
          <p:cNvSpPr>
            <a:spLocks noChangeArrowheads="1"/>
          </p:cNvSpPr>
          <p:nvPr/>
        </p:nvSpPr>
        <p:spPr bwMode="auto">
          <a:xfrm>
            <a:off x="495302" y="6362581"/>
            <a:ext cx="7219948" cy="3693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D38B3"/>
                </a:solidFill>
                <a:latin typeface="Arial" panose="020B0604020202020204" pitchFamily="34" charset="0"/>
                <a:cs typeface="Arial" panose="020B0604020202020204" pitchFamily="34" charset="0"/>
              </a:rPr>
              <a:t>Target</a:t>
            </a:r>
            <a:r>
              <a:rPr lang="en-US" b="1" dirty="0" smtClean="0">
                <a:solidFill>
                  <a:srgbClr val="0D38B3"/>
                </a:solidFill>
                <a:latin typeface="+mj-lt"/>
                <a:cs typeface="Calibri" pitchFamily="34" charset="0"/>
              </a:rPr>
              <a:t> </a:t>
            </a:r>
            <a:r>
              <a:rPr lang="en-US" b="1" dirty="0" smtClean="0">
                <a:solidFill>
                  <a:srgbClr val="0D38B3"/>
                </a:solidFill>
                <a:latin typeface="Arial" panose="020B0604020202020204" pitchFamily="34" charset="0"/>
                <a:cs typeface="Arial" panose="020B0604020202020204" pitchFamily="34" charset="0"/>
              </a:rPr>
              <a:t>Audience: </a:t>
            </a:r>
            <a:r>
              <a:rPr lang="en-US" sz="1600" b="1" dirty="0"/>
              <a:t>Drilling, Operations, </a:t>
            </a:r>
            <a:r>
              <a:rPr lang="en-US" sz="1600" b="1" dirty="0" smtClean="0"/>
              <a:t>Logistics, Engineering </a:t>
            </a:r>
            <a:r>
              <a:rPr lang="en-US" sz="1600" b="1" dirty="0"/>
              <a:t>&amp; </a:t>
            </a:r>
            <a:r>
              <a:rPr lang="en-US" sz="1600" b="1" dirty="0" smtClean="0"/>
              <a:t>Construction</a:t>
            </a:r>
            <a:r>
              <a:rPr lang="en-US" sz="1600" b="1" dirty="0" smtClean="0">
                <a:solidFill>
                  <a:srgbClr val="0D38B3"/>
                </a:solidFill>
                <a:latin typeface="+mj-lt"/>
                <a:cs typeface="Calibri" pitchFamily="34" charset="0"/>
              </a:rPr>
              <a:t> </a:t>
            </a:r>
          </a:p>
        </p:txBody>
      </p:sp>
    </p:spTree>
    <p:extLst>
      <p:ext uri="{BB962C8B-B14F-4D97-AF65-F5344CB8AC3E}">
        <p14:creationId xmlns:p14="http://schemas.microsoft.com/office/powerpoint/2010/main" val="450652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907575" y="1356758"/>
            <a:ext cx="8610600" cy="3847207"/>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33CC"/>
                </a:solidFill>
                <a:latin typeface="+mj-lt"/>
                <a:sym typeface="Wingdings" pitchFamily="2" charset="2"/>
              </a:rPr>
              <a:t>Do you ensure, the TDS path is always free from lines or obstruction?</a:t>
            </a:r>
          </a:p>
          <a:p>
            <a:pPr marL="342900" indent="-342900">
              <a:buFont typeface="+mj-lt"/>
              <a:buAutoNum type="arabicPeriod"/>
              <a:defRPr/>
            </a:pPr>
            <a:r>
              <a:rPr lang="en-US" dirty="0">
                <a:solidFill>
                  <a:srgbClr val="0033CC"/>
                </a:solidFill>
                <a:latin typeface="+mj-lt"/>
                <a:sym typeface="Wingdings" pitchFamily="2" charset="2"/>
              </a:rPr>
              <a:t>Do you ensure, the proper red zone management?</a:t>
            </a:r>
          </a:p>
          <a:p>
            <a:pPr marL="342900" indent="-342900">
              <a:buFont typeface="+mj-lt"/>
              <a:buAutoNum type="arabicPeriod"/>
              <a:defRPr/>
            </a:pPr>
            <a:r>
              <a:rPr lang="en-US" dirty="0">
                <a:solidFill>
                  <a:srgbClr val="0033CC"/>
                </a:solidFill>
                <a:latin typeface="+mj-lt"/>
                <a:sym typeface="Wingdings" pitchFamily="2" charset="2"/>
              </a:rPr>
              <a:t>Do you ensure, all critical equipment changes are captured in your MoC system?</a:t>
            </a:r>
          </a:p>
          <a:p>
            <a:pPr marL="342900" indent="-342900">
              <a:buFont typeface="+mj-lt"/>
              <a:buAutoNum type="arabicPeriod"/>
              <a:defRPr/>
            </a:pPr>
            <a:r>
              <a:rPr lang="en-US" dirty="0">
                <a:solidFill>
                  <a:srgbClr val="0033CC"/>
                </a:solidFill>
                <a:latin typeface="+mj-lt"/>
                <a:sym typeface="Wingdings" pitchFamily="2" charset="2"/>
              </a:rPr>
              <a:t>Do you ensure, all crew understand the empowerment to STOP? </a:t>
            </a:r>
          </a:p>
          <a:p>
            <a:pPr marL="342900" indent="-342900">
              <a:buFont typeface="+mj-lt"/>
              <a:buAutoNum type="arabicPeriod"/>
              <a:defRPr/>
            </a:pPr>
            <a:r>
              <a:rPr lang="en-US" dirty="0">
                <a:solidFill>
                  <a:srgbClr val="0033CC"/>
                </a:solidFill>
                <a:latin typeface="+mj-lt"/>
                <a:sym typeface="Wingdings" pitchFamily="2" charset="2"/>
              </a:rPr>
              <a:t>Do you ensure, all crew understands that practices can be challenged to avoid risk normalization?  </a:t>
            </a:r>
            <a:endParaRPr lang="en-US" dirty="0" smtClean="0">
              <a:solidFill>
                <a:srgbClr val="0033CC"/>
              </a:solidFill>
              <a:latin typeface="+mj-lt"/>
              <a:sym typeface="Wingdings" pitchFamily="2" charset="2"/>
            </a:endParaRPr>
          </a:p>
          <a:p>
            <a:pPr>
              <a:defRPr/>
            </a:pPr>
            <a:endParaRPr lang="en-US" dirty="0">
              <a:solidFill>
                <a:srgbClr val="0033CC"/>
              </a:solidFill>
              <a:latin typeface="+mj-lt"/>
              <a:sym typeface="Wingdings" pitchFamily="2" charset="2"/>
            </a:endParaRPr>
          </a:p>
          <a:p>
            <a:pPr marL="342900" lvl="0" indent="-342900">
              <a:defRPr/>
            </a:pPr>
            <a:r>
              <a:rPr lang="en-US" sz="1000" i="1" dirty="0">
                <a:solidFill>
                  <a:srgbClr val="0033CC"/>
                </a:solidFill>
                <a:latin typeface="Calibri Light" panose="020F0302020204030204"/>
                <a:sym typeface="Wingdings" pitchFamily="2" charset="2"/>
              </a:rPr>
              <a:t>* If the answer is NO to any of the above questions please ensure you take action to correct this finding. </a:t>
            </a:r>
          </a:p>
          <a:p>
            <a:pPr>
              <a:defRPr/>
            </a:pPr>
            <a:endParaRPr lang="en-US" dirty="0">
              <a:solidFill>
                <a:srgbClr val="0033CC"/>
              </a:solidFill>
              <a:latin typeface="+mj-lt"/>
              <a:sym typeface="Wingdings" pitchFamily="2" charset="2"/>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907575" y="874713"/>
            <a:ext cx="5163593" cy="369332"/>
          </a:xfrm>
          <a:prstGeom prst="rect">
            <a:avLst/>
          </a:prstGeom>
          <a:noFill/>
          <a:ln w="9525">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22.05.2020    Incident title: HiPo#36</a:t>
            </a:r>
            <a:endParaRPr lang="en-US" b="1" dirty="0">
              <a:solidFill>
                <a:srgbClr val="FF0000"/>
              </a:solidFill>
              <a:latin typeface="Tahoma" pitchFamily="34" charset="0"/>
            </a:endParaRPr>
          </a:p>
        </p:txBody>
      </p:sp>
    </p:spTree>
    <p:extLst>
      <p:ext uri="{BB962C8B-B14F-4D97-AF65-F5344CB8AC3E}">
        <p14:creationId xmlns:p14="http://schemas.microsoft.com/office/powerpoint/2010/main" val="3851776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92435</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895CD2-54DF-475F-92F8-3A34AFCA313D}"/>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618</TotalTime>
  <Words>561</Words>
  <Application>Microsoft Office PowerPoint</Application>
  <PresentationFormat>Widescreen</PresentationFormat>
  <Paragraphs>48</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100</cp:revision>
  <dcterms:created xsi:type="dcterms:W3CDTF">2018-09-24T07:27:56Z</dcterms:created>
  <dcterms:modified xsi:type="dcterms:W3CDTF">2020-11-03T10:48:41Z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