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Lst>
  <p:notesMasterIdLst>
    <p:notesMasterId r:id="rId8"/>
  </p:notesMasterIdLst>
  <p:sldIdLst>
    <p:sldId id="359" r:id="rId6"/>
    <p:sldId id="360"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D38B3"/>
    <a:srgbClr val="2710B0"/>
    <a:srgbClr val="CC3300"/>
    <a:srgbClr val="16942A"/>
    <a:srgbClr val="24A316"/>
    <a:srgbClr val="FDD600"/>
    <a:srgbClr val="FFFC00"/>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843" autoAdjust="0"/>
    <p:restoredTop sz="94674"/>
  </p:normalViewPr>
  <p:slideViewPr>
    <p:cSldViewPr snapToGrid="0" snapToObjects="1">
      <p:cViewPr varScale="1">
        <p:scale>
          <a:sx n="100" d="100"/>
          <a:sy n="100" d="100"/>
        </p:scale>
        <p:origin x="108" y="1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theme" Target="theme/theme1.xml"/><Relationship Id="rId5" Type="http://schemas.openxmlformats.org/officeDocument/2006/relationships/slideMaster" Target="slideMasters/slideMaster2.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6CC15C-7088-4C08-B145-E35BDB57786C}" type="datetimeFigureOut">
              <a:rPr lang="en-US" smtClean="0"/>
              <a:t>03/11/2020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906F0F-6AA3-414C-870B-3468ED710CFE}" type="slidenum">
              <a:rPr lang="en-US" smtClean="0"/>
              <a:t>‹#›</a:t>
            </a:fld>
            <a:endParaRPr lang="en-US"/>
          </a:p>
        </p:txBody>
      </p:sp>
    </p:spTree>
    <p:extLst>
      <p:ext uri="{BB962C8B-B14F-4D97-AF65-F5344CB8AC3E}">
        <p14:creationId xmlns:p14="http://schemas.microsoft.com/office/powerpoint/2010/main" val="39654191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r>
              <a:rPr lang="en-US" dirty="0" smtClean="0"/>
              <a:t>Ensure all dates and titles are input </a:t>
            </a:r>
          </a:p>
          <a:p>
            <a:endParaRPr lang="en-US" dirty="0" smtClean="0"/>
          </a:p>
          <a:p>
            <a:r>
              <a:rPr lang="en-US" dirty="0" smtClean="0"/>
              <a:t>A short description should be provided without mentioning names of contractors or</a:t>
            </a:r>
            <a:r>
              <a:rPr lang="en-US" baseline="0" dirty="0" smtClean="0"/>
              <a:t> individuals.  You should include, what happened, to who (by job title) and what injuries this resulted in.  Nothing more!</a:t>
            </a:r>
          </a:p>
          <a:p>
            <a:endParaRPr lang="en-US" baseline="0" dirty="0" smtClean="0"/>
          </a:p>
          <a:p>
            <a:r>
              <a:rPr lang="en-US" baseline="0" dirty="0" smtClean="0"/>
              <a:t>Four to five bullet points highlighting the main findings from the investigation.  Remember the target audience is the front line staff so this should be written in simple terms in a way that everyone can understand.</a:t>
            </a:r>
          </a:p>
          <a:p>
            <a:endParaRPr lang="en-US" baseline="0" dirty="0" smtClean="0"/>
          </a:p>
          <a:p>
            <a:r>
              <a:rPr lang="en-US" baseline="0" dirty="0" smtClean="0"/>
              <a:t>The strap line should be the main point you want to get across</a:t>
            </a:r>
          </a:p>
          <a:p>
            <a:endParaRPr lang="en-US" baseline="0" dirty="0" smtClean="0"/>
          </a:p>
          <a:p>
            <a:r>
              <a:rPr lang="en-US" baseline="0" dirty="0" smtClean="0"/>
              <a:t>The images should be self explanatory, what went wrong (if you create a reconstruction please ensure you do not put people at risk) and below how it should be done.   </a:t>
            </a:r>
            <a:endParaRPr lang="en-US" dirty="0" smtClean="0"/>
          </a:p>
        </p:txBody>
      </p:sp>
      <p:sp>
        <p:nvSpPr>
          <p:cNvPr id="51204" name="Slide Number Placeholder 3"/>
          <p:cNvSpPr>
            <a:spLocks noGrp="1"/>
          </p:cNvSpPr>
          <p:nvPr>
            <p:ph type="sldNum" sz="quarter" idx="5"/>
          </p:nvPr>
        </p:nvSpPr>
        <p:spPr>
          <a:noFill/>
        </p:spPr>
        <p:txBody>
          <a:bodyPr/>
          <a:lstStyle/>
          <a:p>
            <a:fld id="{D5138CA7-92E6-41FD-A1B7-5ABDE6F17714}" type="slidenum">
              <a:rPr lang="en-US" smtClean="0"/>
              <a:pPr/>
              <a:t>1</a:t>
            </a:fld>
            <a:endParaRPr lang="en-US" smtClean="0"/>
          </a:p>
        </p:txBody>
      </p:sp>
    </p:spTree>
    <p:extLst>
      <p:ext uri="{BB962C8B-B14F-4D97-AF65-F5344CB8AC3E}">
        <p14:creationId xmlns:p14="http://schemas.microsoft.com/office/powerpoint/2010/main" val="3424441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Ensure all dates and titles are input </a:t>
            </a:r>
          </a:p>
          <a:p>
            <a:endParaRPr lang="en-US" dirty="0" smtClean="0">
              <a:solidFill>
                <a:srgbClr val="0033CC"/>
              </a:solidFill>
              <a:latin typeface="Arial" charset="0"/>
              <a:cs typeface="Arial" charset="0"/>
              <a:sym typeface="Wingdings" pitchFamily="2" charset="2"/>
            </a:endParaRPr>
          </a:p>
          <a:p>
            <a:r>
              <a:rPr lang="en-US" dirty="0" smtClean="0">
                <a:solidFill>
                  <a:srgbClr val="0033CC"/>
                </a:solidFill>
                <a:latin typeface="Arial" charset="0"/>
                <a:cs typeface="Arial" charset="0"/>
                <a:sym typeface="Wingdings" pitchFamily="2" charset="2"/>
              </a:rPr>
              <a:t>Make a list of closed questions (only ‘yes’ or ‘no’ as an answer) to ask others if they have the same issues based on the management or HSE-MS failings or shortfalls identified in the investigation. </a:t>
            </a:r>
          </a:p>
          <a:p>
            <a:endParaRPr lang="en-US" dirty="0" smtClean="0">
              <a:solidFill>
                <a:srgbClr val="0033CC"/>
              </a:solidFill>
              <a:latin typeface="Arial" charset="0"/>
              <a:cs typeface="Arial" charset="0"/>
              <a:sym typeface="Wingdings" pitchFamily="2" charset="2"/>
            </a:endParaRPr>
          </a:p>
          <a:p>
            <a:r>
              <a:rPr lang="en-US" dirty="0" smtClean="0">
                <a:solidFill>
                  <a:srgbClr val="0033CC"/>
                </a:solidFill>
                <a:latin typeface="Arial" charset="0"/>
                <a:cs typeface="Arial" charset="0"/>
                <a:sym typeface="Wingdings" pitchFamily="2" charset="2"/>
              </a:rPr>
              <a:t>Imagine you have to audit other companies to see if they could have the same issues.</a:t>
            </a:r>
          </a:p>
          <a:p>
            <a:endParaRPr lang="en-US" dirty="0" smtClean="0">
              <a:solidFill>
                <a:srgbClr val="0033CC"/>
              </a:solidFill>
              <a:latin typeface="Arial" charset="0"/>
              <a:cs typeface="Arial" charset="0"/>
              <a:sym typeface="Wingdings" pitchFamily="2" charset="2"/>
            </a:endParaRPr>
          </a:p>
          <a:p>
            <a:r>
              <a:rPr lang="en-US" dirty="0" smtClean="0">
                <a:solidFill>
                  <a:srgbClr val="0033CC"/>
                </a:solidFill>
                <a:latin typeface="Arial" charset="0"/>
                <a:cs typeface="Arial" charset="0"/>
                <a:sym typeface="Wingdings" pitchFamily="2" charset="2"/>
              </a:rPr>
              <a:t>These questions should start</a:t>
            </a:r>
            <a:r>
              <a:rPr lang="en-US" baseline="0" dirty="0" smtClean="0">
                <a:solidFill>
                  <a:srgbClr val="0033CC"/>
                </a:solidFill>
                <a:latin typeface="Arial" charset="0"/>
                <a:cs typeface="Arial" charset="0"/>
                <a:sym typeface="Wingdings" pitchFamily="2" charset="2"/>
              </a:rPr>
              <a:t> with: Do you ensure…………………?</a:t>
            </a:r>
            <a:endParaRPr lang="en-US" dirty="0" smtClean="0">
              <a:latin typeface="Arial" charset="0"/>
              <a:cs typeface="Arial" charset="0"/>
            </a:endParaRPr>
          </a:p>
        </p:txBody>
      </p:sp>
      <p:sp>
        <p:nvSpPr>
          <p:cNvPr id="52228" name="Slide Number Placeholder 3"/>
          <p:cNvSpPr>
            <a:spLocks noGrp="1"/>
          </p:cNvSpPr>
          <p:nvPr>
            <p:ph type="sldNum" sz="quarter" idx="5"/>
          </p:nvPr>
        </p:nvSpPr>
        <p:spPr>
          <a:noFill/>
        </p:spPr>
        <p:txBody>
          <a:bodyPr/>
          <a:lstStyle/>
          <a:p>
            <a:fld id="{E6B2BACC-5893-4478-93DA-688A131F8366}" type="slidenum">
              <a:rPr lang="en-US" smtClean="0"/>
              <a:pPr/>
              <a:t>2</a:t>
            </a:fld>
            <a:endParaRPr lang="en-US" smtClean="0"/>
          </a:p>
        </p:txBody>
      </p:sp>
    </p:spTree>
    <p:extLst>
      <p:ext uri="{BB962C8B-B14F-4D97-AF65-F5344CB8AC3E}">
        <p14:creationId xmlns:p14="http://schemas.microsoft.com/office/powerpoint/2010/main" val="18109058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00A81E8-6622-4A49-9FF2-EB24B86713DF}" type="datetime1">
              <a:rPr lang="en-US" smtClean="0"/>
              <a:t>03/11/2020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970364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6146D2-AFA6-4972-98EA-669A7C4EF4C1}" type="datetime1">
              <a:rPr lang="en-US" smtClean="0"/>
              <a:t>03/11/2020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578270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44A6E8-E675-402B-A2BD-D7D9A0B28C11}" type="datetime1">
              <a:rPr lang="en-US" smtClean="0"/>
              <a:t>03/11/2020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821178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FCB20E9-F1D7-4215-B0B8-9261F74C594C}" type="datetime1">
              <a:rPr lang="en-US" smtClean="0"/>
              <a:t>03/11/2020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4580629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1570DC-E9CE-47B7-914B-CCCB34812D12}" type="datetime1">
              <a:rPr lang="en-US" smtClean="0"/>
              <a:t>03/11/2020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35511047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BA37381-7ED1-4560-9CFE-229A02541128}" type="datetime1">
              <a:rPr lang="en-US" smtClean="0"/>
              <a:t>03/11/2020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9727118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E8E3E44-24F4-4A1C-800C-6D9ECAE7974B}" type="datetime1">
              <a:rPr lang="en-US" smtClean="0"/>
              <a:t>03/11/2020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3074431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47FE653-A0E0-4FB0-90DA-8480B4419788}" type="datetime1">
              <a:rPr lang="en-US" smtClean="0"/>
              <a:t>03/11/2020</a:t>
            </a:fld>
            <a:endParaRPr lang="en-US"/>
          </a:p>
        </p:txBody>
      </p:sp>
      <p:sp>
        <p:nvSpPr>
          <p:cNvPr id="8" name="Footer Placeholder 7"/>
          <p:cNvSpPr>
            <a:spLocks noGrp="1"/>
          </p:cNvSpPr>
          <p:nvPr>
            <p:ph type="ftr" sz="quarter" idx="11"/>
          </p:nvPr>
        </p:nvSpPr>
        <p:spPr/>
        <p:txBody>
          <a:bodyPr/>
          <a:lstStyle/>
          <a:p>
            <a:r>
              <a:rPr lang="en-US" smtClean="0"/>
              <a:t>V 1 (2020)</a:t>
            </a:r>
            <a:endParaRPr lang="en-US"/>
          </a:p>
        </p:txBody>
      </p:sp>
      <p:sp>
        <p:nvSpPr>
          <p:cNvPr id="9" name="Slide Number Placeholder 8"/>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759071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447A19-653E-48BE-A95B-6C8310E78F3C}" type="datetime1">
              <a:rPr lang="en-US" smtClean="0"/>
              <a:t>03/11/2020</a:t>
            </a:fld>
            <a:endParaRPr lang="en-US"/>
          </a:p>
        </p:txBody>
      </p:sp>
      <p:sp>
        <p:nvSpPr>
          <p:cNvPr id="4" name="Footer Placeholder 3"/>
          <p:cNvSpPr>
            <a:spLocks noGrp="1"/>
          </p:cNvSpPr>
          <p:nvPr>
            <p:ph type="ftr" sz="quarter" idx="11"/>
          </p:nvPr>
        </p:nvSpPr>
        <p:spPr/>
        <p:txBody>
          <a:bodyPr/>
          <a:lstStyle/>
          <a:p>
            <a:r>
              <a:rPr lang="en-US" smtClean="0"/>
              <a:t>V 1 (2020)</a:t>
            </a:r>
            <a:endParaRPr lang="en-US"/>
          </a:p>
        </p:txBody>
      </p:sp>
      <p:sp>
        <p:nvSpPr>
          <p:cNvPr id="5" name="Slide Number Placeholder 4"/>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0517016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DD3962-B721-4373-9C98-9475965557BA}" type="datetime1">
              <a:rPr lang="en-US" smtClean="0"/>
              <a:t>03/11/2020</a:t>
            </a:fld>
            <a:endParaRPr lang="en-US"/>
          </a:p>
        </p:txBody>
      </p:sp>
      <p:sp>
        <p:nvSpPr>
          <p:cNvPr id="3" name="Footer Placeholder 2"/>
          <p:cNvSpPr>
            <a:spLocks noGrp="1"/>
          </p:cNvSpPr>
          <p:nvPr>
            <p:ph type="ftr" sz="quarter" idx="11"/>
          </p:nvPr>
        </p:nvSpPr>
        <p:spPr/>
        <p:txBody>
          <a:bodyPr/>
          <a:lstStyle/>
          <a:p>
            <a:r>
              <a:rPr lang="en-US" smtClean="0"/>
              <a:t>V 1 (2020)</a:t>
            </a:r>
            <a:endParaRPr lang="en-US"/>
          </a:p>
        </p:txBody>
      </p:sp>
      <p:sp>
        <p:nvSpPr>
          <p:cNvPr id="4" name="Slide Number Placeholder 3"/>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35582499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10BEC87-D7C3-4B74-BBDD-829DC775F8F0}" type="datetime1">
              <a:rPr lang="en-US" smtClean="0"/>
              <a:t>03/11/2020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082451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2D58F9-0DED-40AE-A7F2-D2F56296859A}" type="datetime1">
              <a:rPr lang="en-US" smtClean="0"/>
              <a:t>03/11/2020</a:t>
            </a:fld>
            <a:endParaRPr lang="en-US"/>
          </a:p>
        </p:txBody>
      </p:sp>
      <p:sp>
        <p:nvSpPr>
          <p:cNvPr id="5" name="Footer Placeholder 4"/>
          <p:cNvSpPr>
            <a:spLocks noGrp="1"/>
          </p:cNvSpPr>
          <p:nvPr>
            <p:ph type="ftr" sz="quarter" idx="11"/>
          </p:nvPr>
        </p:nvSpPr>
        <p:spPr/>
        <p:txBody>
          <a:bodyPr/>
          <a:lstStyle/>
          <a:p>
            <a:r>
              <a:rPr lang="en-US" smtClean="0"/>
              <a:t>V 1 (2020)</a:t>
            </a:r>
            <a:endParaRPr lang="en-US" dirty="0"/>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7179113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468802C-26DD-484F-B80D-C1016ACAF724}" type="datetime1">
              <a:rPr lang="en-US" smtClean="0"/>
              <a:t>03/11/2020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4919617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119217-FA8F-484B-A6C3-2FD273B1E69E}" type="datetime1">
              <a:rPr lang="en-US" smtClean="0"/>
              <a:t>03/11/2020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9585658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6E998F-5273-455B-8DC4-444548608F7A}" type="datetime1">
              <a:rPr lang="en-US" smtClean="0"/>
              <a:t>03/11/2020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02901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F2CA95-DD1B-4F67-8C36-13F320194810}" type="datetime1">
              <a:rPr lang="en-US" smtClean="0"/>
              <a:t>03/11/2020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9131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68C7674-DBA0-440A-8265-C49A3552B907}" type="datetime1">
              <a:rPr lang="en-US" smtClean="0"/>
              <a:t>03/11/2020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566863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9AF15A-1620-45AF-A5BF-538FE3A47A7A}" type="datetime1">
              <a:rPr lang="en-US" smtClean="0"/>
              <a:t>03/11/2020</a:t>
            </a:fld>
            <a:endParaRPr lang="en-US"/>
          </a:p>
        </p:txBody>
      </p:sp>
      <p:sp>
        <p:nvSpPr>
          <p:cNvPr id="8" name="Footer Placeholder 7"/>
          <p:cNvSpPr>
            <a:spLocks noGrp="1"/>
          </p:cNvSpPr>
          <p:nvPr>
            <p:ph type="ftr" sz="quarter" idx="11"/>
          </p:nvPr>
        </p:nvSpPr>
        <p:spPr/>
        <p:txBody>
          <a:bodyPr/>
          <a:lstStyle/>
          <a:p>
            <a:r>
              <a:rPr lang="en-US" smtClean="0"/>
              <a:t>V 1 (2020)</a:t>
            </a:r>
            <a:endParaRPr lang="en-US"/>
          </a:p>
        </p:txBody>
      </p:sp>
      <p:sp>
        <p:nvSpPr>
          <p:cNvPr id="9" name="Slide Number Placeholder 8"/>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835407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424A1C8-634E-467E-BB69-93B0A13CDE3C}" type="datetime1">
              <a:rPr lang="en-US" smtClean="0"/>
              <a:t>03/11/2020</a:t>
            </a:fld>
            <a:endParaRPr lang="en-US"/>
          </a:p>
        </p:txBody>
      </p:sp>
      <p:sp>
        <p:nvSpPr>
          <p:cNvPr id="4" name="Footer Placeholder 3"/>
          <p:cNvSpPr>
            <a:spLocks noGrp="1"/>
          </p:cNvSpPr>
          <p:nvPr>
            <p:ph type="ftr" sz="quarter" idx="11"/>
          </p:nvPr>
        </p:nvSpPr>
        <p:spPr/>
        <p:txBody>
          <a:bodyPr/>
          <a:lstStyle/>
          <a:p>
            <a:r>
              <a:rPr lang="en-US" smtClean="0"/>
              <a:t>V 1 (2020)</a:t>
            </a:r>
            <a:endParaRPr lang="en-US"/>
          </a:p>
        </p:txBody>
      </p:sp>
      <p:sp>
        <p:nvSpPr>
          <p:cNvPr id="5" name="Slide Number Placeholder 4"/>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231788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5EAE86-4E98-45D3-976A-F4279866EDBF}" type="datetime1">
              <a:rPr lang="en-US" smtClean="0"/>
              <a:t>03/11/2020</a:t>
            </a:fld>
            <a:endParaRPr lang="en-US"/>
          </a:p>
        </p:txBody>
      </p:sp>
      <p:sp>
        <p:nvSpPr>
          <p:cNvPr id="3" name="Footer Placeholder 2"/>
          <p:cNvSpPr>
            <a:spLocks noGrp="1"/>
          </p:cNvSpPr>
          <p:nvPr>
            <p:ph type="ftr" sz="quarter" idx="11"/>
          </p:nvPr>
        </p:nvSpPr>
        <p:spPr/>
        <p:txBody>
          <a:bodyPr/>
          <a:lstStyle/>
          <a:p>
            <a:r>
              <a:rPr lang="en-US" smtClean="0"/>
              <a:t>V 1 (2020)</a:t>
            </a:r>
            <a:endParaRPr lang="en-US"/>
          </a:p>
        </p:txBody>
      </p:sp>
      <p:sp>
        <p:nvSpPr>
          <p:cNvPr id="4" name="Slide Number Placeholder 3"/>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933584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CD8C93D-2470-45CB-B76C-8928E4B4B22A}" type="datetime1">
              <a:rPr lang="en-US" smtClean="0"/>
              <a:t>03/11/2020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237116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5EDC80C-0517-4D4D-B5C2-CBC9DB2DDDD2}" type="datetime1">
              <a:rPr lang="en-US" smtClean="0"/>
              <a:t>03/11/2020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73017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D87E80-01D6-44AC-917B-580F775AE8DF}" type="datetime1">
              <a:rPr lang="en-US" smtClean="0"/>
              <a:t>03/11/2020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V 1 (2020)</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6F64E4-CF39-E842-A871-400C57C21E39}" type="slidenum">
              <a:rPr lang="en-US" smtClean="0"/>
              <a:t>‹#›</a:t>
            </a:fld>
            <a:endParaRPr lang="en-US"/>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3"/>
          <a:stretch>
            <a:fillRect/>
          </a:stretch>
        </p:blipFill>
        <p:spPr>
          <a:xfrm>
            <a:off x="0" y="0"/>
            <a:ext cx="386366"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9289915" y="6117536"/>
            <a:ext cx="2340722"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5"/>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4675114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Gill Sans"/>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Gill Sans Ligh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Gill Sans Ligh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Gill Sans Ligh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Gill Sans Ligh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Gill Sans Ligh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6F3A31-3D00-4E8B-A67B-CA580072632E}" type="datetime1">
              <a:rPr lang="en-US" smtClean="0"/>
              <a:t>03/11/2020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V 1 (2020)</a:t>
            </a: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892A39-D243-415A-9FE5-C98C567C9402}" type="slidenum">
              <a:rPr lang="en-US" smtClean="0"/>
              <a:t>‹#›</a:t>
            </a:fld>
            <a:endParaRPr lang="en-US"/>
          </a:p>
        </p:txBody>
      </p:sp>
    </p:spTree>
    <p:extLst>
      <p:ext uri="{BB962C8B-B14F-4D97-AF65-F5344CB8AC3E}">
        <p14:creationId xmlns:p14="http://schemas.microsoft.com/office/powerpoint/2010/main" val="22742035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image00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039225" y="3523612"/>
            <a:ext cx="2755515" cy="1884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Text Box 2"/>
          <p:cNvSpPr txBox="1">
            <a:spLocks noChangeArrowheads="1"/>
          </p:cNvSpPr>
          <p:nvPr/>
        </p:nvSpPr>
        <p:spPr bwMode="auto">
          <a:xfrm>
            <a:off x="543181" y="663577"/>
            <a:ext cx="8432301" cy="5001369"/>
          </a:xfrm>
          <a:prstGeom prst="rect">
            <a:avLst/>
          </a:prstGeom>
          <a:noFill/>
          <a:ln w="19050">
            <a:noFill/>
            <a:miter lim="800000"/>
            <a:headEnd/>
            <a:tailEnd/>
          </a:ln>
        </p:spPr>
        <p:txBody>
          <a:bodyPr wrap="square">
            <a:spAutoFit/>
          </a:bodyPr>
          <a:lstStyle/>
          <a:p>
            <a:pPr marL="114300" indent="-114300" algn="just">
              <a:defRPr/>
            </a:pPr>
            <a:r>
              <a:rPr lang="en-GB" b="1" dirty="0">
                <a:solidFill>
                  <a:srgbClr val="333399"/>
                </a:solidFill>
                <a:latin typeface="Tahoma" panose="020B0604030504040204" pitchFamily="34" charset="0"/>
                <a:ea typeface="Tahoma" panose="020B0604030504040204" pitchFamily="34" charset="0"/>
                <a:cs typeface="Tahoma" panose="020B0604030504040204" pitchFamily="34" charset="0"/>
              </a:rPr>
              <a:t>Date:</a:t>
            </a:r>
            <a:r>
              <a:rPr lang="en-US" b="1" dirty="0">
                <a:solidFill>
                  <a:srgbClr val="333399"/>
                </a:solidFill>
                <a:latin typeface="Tahoma" panose="020B0604030504040204" pitchFamily="34" charset="0"/>
                <a:ea typeface="Tahoma" panose="020B0604030504040204" pitchFamily="34" charset="0"/>
                <a:cs typeface="Tahoma" panose="020B0604030504040204" pitchFamily="34" charset="0"/>
              </a:rPr>
              <a:t> </a:t>
            </a:r>
            <a:r>
              <a:rPr lang="en-US" b="1" dirty="0" smtClean="0">
                <a:solidFill>
                  <a:srgbClr val="333399"/>
                </a:solidFill>
                <a:latin typeface="Tahoma" panose="020B0604030504040204" pitchFamily="34" charset="0"/>
                <a:ea typeface="Tahoma" panose="020B0604030504040204" pitchFamily="34" charset="0"/>
                <a:cs typeface="Tahoma" panose="020B0604030504040204" pitchFamily="34" charset="0"/>
              </a:rPr>
              <a:t>05.06.2020      </a:t>
            </a:r>
            <a:r>
              <a:rPr lang="en-US" b="1" dirty="0">
                <a:solidFill>
                  <a:srgbClr val="333399"/>
                </a:solidFill>
                <a:latin typeface="Tahoma" panose="020B0604030504040204" pitchFamily="34" charset="0"/>
                <a:ea typeface="Tahoma" panose="020B0604030504040204" pitchFamily="34" charset="0"/>
                <a:cs typeface="Tahoma" panose="020B0604030504040204" pitchFamily="34" charset="0"/>
              </a:rPr>
              <a:t>Incident title: </a:t>
            </a:r>
            <a:r>
              <a:rPr lang="en-US" b="1" dirty="0" smtClean="0">
                <a:solidFill>
                  <a:srgbClr val="333399"/>
                </a:solidFill>
                <a:latin typeface="Tahoma" panose="020B0604030504040204" pitchFamily="34" charset="0"/>
                <a:ea typeface="Tahoma" panose="020B0604030504040204" pitchFamily="34" charset="0"/>
                <a:cs typeface="Tahoma" panose="020B0604030504040204" pitchFamily="34" charset="0"/>
              </a:rPr>
              <a:t>HiPo#38</a:t>
            </a:r>
            <a:endParaRPr lang="en-US" b="1" dirty="0">
              <a:solidFill>
                <a:srgbClr val="333399"/>
              </a:solidFill>
              <a:latin typeface="Tahoma" panose="020B0604030504040204" pitchFamily="34" charset="0"/>
              <a:ea typeface="Tahoma" panose="020B0604030504040204" pitchFamily="34" charset="0"/>
              <a:cs typeface="Tahoma" panose="020B0604030504040204" pitchFamily="34" charset="0"/>
            </a:endParaRPr>
          </a:p>
          <a:p>
            <a:pPr marL="114300" indent="-114300" algn="just">
              <a:defRPr/>
            </a:pPr>
            <a:endParaRPr lang="en-US" sz="1200" b="1" dirty="0" smtClean="0">
              <a:solidFill>
                <a:srgbClr val="FF0000"/>
              </a:solidFill>
              <a:latin typeface="Tahoma" pitchFamily="34" charset="0"/>
            </a:endParaRPr>
          </a:p>
          <a:p>
            <a:pPr marL="114300" indent="-114300" algn="just">
              <a:defRPr/>
            </a:pPr>
            <a:r>
              <a:rPr lang="en-US" b="1" dirty="0" smtClean="0">
                <a:solidFill>
                  <a:srgbClr val="FF0000"/>
                </a:solidFill>
                <a:latin typeface="Tahoma" pitchFamily="34" charset="0"/>
              </a:rPr>
              <a:t>What </a:t>
            </a:r>
            <a:r>
              <a:rPr lang="en-US" b="1" dirty="0">
                <a:solidFill>
                  <a:srgbClr val="FF0000"/>
                </a:solidFill>
                <a:latin typeface="Tahoma" pitchFamily="34" charset="0"/>
              </a:rPr>
              <a:t>happened?</a:t>
            </a:r>
            <a:endParaRPr lang="en-US" dirty="0">
              <a:solidFill>
                <a:srgbClr val="FF0000"/>
              </a:solidFill>
              <a:latin typeface="Tahoma" pitchFamily="34" charset="0"/>
            </a:endParaRPr>
          </a:p>
          <a:p>
            <a:pPr eaLnBrk="1" hangingPunct="1">
              <a:defRPr/>
            </a:pPr>
            <a:r>
              <a:rPr lang="en-US" dirty="0" smtClean="0">
                <a:cs typeface="Tahoma" pitchFamily="34" charset="0"/>
              </a:rPr>
              <a:t>On </a:t>
            </a:r>
            <a:r>
              <a:rPr lang="en-US" dirty="0">
                <a:cs typeface="Tahoma" pitchFamily="34" charset="0"/>
              </a:rPr>
              <a:t>05/06/2020 at 01:45 am, the crew started assembling 13-5/8” 10K BOP stack using the rig crane to prepare the assembly for offline pressure testing. After bolting together the crew removed the lifting slings and shackles from pad eyes to release the crane for the next task. Once removed from the lifting points, the crane operators started raising the block and chain slings. As he continued to raise the block, the slings caught on the upper ram bonnet locking screw which caused the BOP assembly to topple falling on the crane cabin which got crushed and damaged.</a:t>
            </a:r>
          </a:p>
          <a:p>
            <a:pPr eaLnBrk="1" hangingPunct="1">
              <a:defRPr/>
            </a:pPr>
            <a:r>
              <a:rPr lang="en-US" sz="1100" dirty="0">
                <a:latin typeface="+mj-lt"/>
                <a:cs typeface="Tahoma" pitchFamily="34" charset="0"/>
              </a:rPr>
              <a:t>  </a:t>
            </a:r>
            <a:endParaRPr lang="en-US" sz="16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marL="342900" indent="-342900">
              <a:defRPr/>
            </a:pPr>
            <a:r>
              <a:rPr lang="en-US" sz="1600" b="1" dirty="0">
                <a:solidFill>
                  <a:srgbClr val="333399"/>
                </a:solidFill>
                <a:latin typeface="Tahoma" panose="020B0604030504040204" pitchFamily="34" charset="0"/>
                <a:ea typeface="Tahoma" panose="020B0604030504040204" pitchFamily="34" charset="0"/>
                <a:cs typeface="Tahoma" panose="020B0604030504040204" pitchFamily="34" charset="0"/>
              </a:rPr>
              <a:t>Your learning from this incident..</a:t>
            </a:r>
          </a:p>
          <a:p>
            <a:pPr marL="342900" indent="-342900">
              <a:defRPr/>
            </a:pPr>
            <a:endParaRPr lang="en-US" sz="600" dirty="0">
              <a:solidFill>
                <a:srgbClr val="000000"/>
              </a:solidFill>
              <a:latin typeface="+mj-lt"/>
            </a:endParaRPr>
          </a:p>
          <a:p>
            <a:pPr marL="342900" indent="-342900" algn="just">
              <a:buFont typeface="Arial" panose="020B0604020202020204" pitchFamily="34" charset="0"/>
              <a:buChar char="•"/>
              <a:tabLst>
                <a:tab pos="457200" algn="l"/>
              </a:tabLst>
              <a:defRPr/>
            </a:pPr>
            <a:r>
              <a:rPr lang="en-US" sz="1600" dirty="0">
                <a:ea typeface="Times New Roman" panose="02020603050405020304" pitchFamily="18" charset="0"/>
                <a:cs typeface="Arial" panose="020B0604020202020204" pitchFamily="34" charset="0"/>
              </a:rPr>
              <a:t>Always ensure JSA / lift plan has been reviewed and approved by a competent person. </a:t>
            </a:r>
          </a:p>
          <a:p>
            <a:pPr marL="342900" indent="-342900" algn="just">
              <a:buFont typeface="Arial" panose="020B0604020202020204" pitchFamily="34" charset="0"/>
              <a:buChar char="•"/>
              <a:tabLst>
                <a:tab pos="457200" algn="l"/>
              </a:tabLst>
              <a:defRPr/>
            </a:pPr>
            <a:r>
              <a:rPr lang="en-US" sz="1600" dirty="0">
                <a:ea typeface="Times New Roman" panose="02020603050405020304" pitchFamily="18" charset="0"/>
                <a:cs typeface="Arial" panose="020B0604020202020204" pitchFamily="34" charset="0"/>
              </a:rPr>
              <a:t>Always ensure that a qualified supervisor is in place during the lifting operation. </a:t>
            </a:r>
          </a:p>
          <a:p>
            <a:pPr marL="342900" indent="-342900" algn="just">
              <a:buFont typeface="Arial" panose="020B0604020202020204" pitchFamily="34" charset="0"/>
              <a:buChar char="•"/>
              <a:tabLst>
                <a:tab pos="457200" algn="l"/>
              </a:tabLst>
              <a:defRPr/>
            </a:pPr>
            <a:r>
              <a:rPr lang="en-US" sz="1600" dirty="0">
                <a:ea typeface="Times New Roman" panose="02020603050405020304" pitchFamily="18" charset="0"/>
                <a:cs typeface="Arial" panose="020B0604020202020204" pitchFamily="34" charset="0"/>
              </a:rPr>
              <a:t>Always ensure the procedures with JSA covers all the steps with their associated hazards/ risks / consequences and effective controls for the planned task, managing all changes involved. </a:t>
            </a:r>
          </a:p>
          <a:p>
            <a:pPr marL="342900" indent="-342900" algn="just">
              <a:buFont typeface="Arial" panose="020B0604020202020204" pitchFamily="34" charset="0"/>
              <a:buChar char="•"/>
              <a:tabLst>
                <a:tab pos="457200" algn="l"/>
              </a:tabLst>
              <a:defRPr/>
            </a:pPr>
            <a:r>
              <a:rPr lang="en-US" sz="1600" dirty="0">
                <a:ea typeface="Times New Roman" panose="02020603050405020304" pitchFamily="18" charset="0"/>
                <a:cs typeface="Arial" panose="020B0604020202020204" pitchFamily="34" charset="0"/>
              </a:rPr>
              <a:t>Always follow MOC procedure if required.</a:t>
            </a:r>
          </a:p>
          <a:p>
            <a:pPr marL="342900" indent="-342900" algn="just">
              <a:buFont typeface="Arial" panose="020B0604020202020204" pitchFamily="34" charset="0"/>
              <a:buChar char="•"/>
              <a:tabLst>
                <a:tab pos="457200" algn="l"/>
              </a:tabLst>
              <a:defRPr/>
            </a:pPr>
            <a:r>
              <a:rPr lang="en-US" sz="1600" dirty="0">
                <a:ea typeface="Times New Roman" panose="02020603050405020304" pitchFamily="18" charset="0"/>
                <a:cs typeface="Arial" panose="020B0604020202020204" pitchFamily="34" charset="0"/>
              </a:rPr>
              <a:t>Always ensure effective implementation of PTW </a:t>
            </a:r>
            <a:r>
              <a:rPr lang="en-US" sz="1600" dirty="0" smtClean="0">
                <a:ea typeface="Times New Roman" panose="02020603050405020304" pitchFamily="18" charset="0"/>
                <a:cs typeface="Arial" panose="020B0604020202020204" pitchFamily="34" charset="0"/>
              </a:rPr>
              <a:t>system.</a:t>
            </a:r>
            <a:endParaRPr lang="en-US" sz="1600" dirty="0">
              <a:ea typeface="Times New Roman" panose="02020603050405020304" pitchFamily="18" charset="0"/>
              <a:cs typeface="Arial" panose="020B0604020202020204" pitchFamily="34" charset="0"/>
            </a:endParaRPr>
          </a:p>
          <a:p>
            <a:pPr marL="342900" indent="-342900" algn="just">
              <a:buFont typeface="Arial" panose="020B0604020202020204" pitchFamily="34" charset="0"/>
              <a:buChar char="•"/>
              <a:tabLst>
                <a:tab pos="457200" algn="l"/>
              </a:tabLst>
              <a:defRPr/>
            </a:pPr>
            <a:r>
              <a:rPr lang="en-US" sz="1600" dirty="0">
                <a:ea typeface="Times New Roman" panose="02020603050405020304" pitchFamily="18" charset="0"/>
                <a:cs typeface="Arial" panose="020B0604020202020204" pitchFamily="34" charset="0"/>
              </a:rPr>
              <a:t>Always Intervene whenever any unsafe act / condition occurs</a:t>
            </a:r>
            <a:r>
              <a:rPr lang="en-US" sz="1100" dirty="0">
                <a:latin typeface="+mj-lt"/>
                <a:ea typeface="Times New Roman" panose="02020603050405020304" pitchFamily="18" charset="0"/>
                <a:cs typeface="Arial" panose="020B0604020202020204" pitchFamily="34" charset="0"/>
              </a:rPr>
              <a:t>. </a:t>
            </a:r>
          </a:p>
        </p:txBody>
      </p:sp>
      <p:sp>
        <p:nvSpPr>
          <p:cNvPr id="26627" name="Text Box 5"/>
          <p:cNvSpPr txBox="1">
            <a:spLocks noChangeArrowheads="1"/>
          </p:cNvSpPr>
          <p:nvPr/>
        </p:nvSpPr>
        <p:spPr bwMode="auto">
          <a:xfrm>
            <a:off x="7362825" y="1219201"/>
            <a:ext cx="1676400" cy="1006475"/>
          </a:xfrm>
          <a:prstGeom prst="rect">
            <a:avLst/>
          </a:prstGeom>
          <a:noFill/>
          <a:ln w="9525">
            <a:noFill/>
            <a:miter lim="800000"/>
            <a:headEnd/>
            <a:tailEnd/>
          </a:ln>
        </p:spPr>
        <p:txBody>
          <a:bodyPr>
            <a:spAutoFit/>
          </a:bodyPr>
          <a:lstStyle/>
          <a:p>
            <a:pPr>
              <a:spcBef>
                <a:spcPct val="50000"/>
              </a:spcBef>
            </a:pPr>
            <a:endParaRPr lang="en-GB" sz="6000">
              <a:solidFill>
                <a:srgbClr val="FF0000"/>
              </a:solidFill>
              <a:sym typeface="Webdings" pitchFamily="18" charset="2"/>
            </a:endParaRPr>
          </a:p>
        </p:txBody>
      </p:sp>
      <p:sp>
        <p:nvSpPr>
          <p:cNvPr id="26628" name="TextBox 16"/>
          <p:cNvSpPr txBox="1">
            <a:spLocks noChangeArrowheads="1"/>
          </p:cNvSpPr>
          <p:nvPr/>
        </p:nvSpPr>
        <p:spPr bwMode="auto">
          <a:xfrm>
            <a:off x="657481" y="5664946"/>
            <a:ext cx="4905119" cy="584775"/>
          </a:xfrm>
          <a:prstGeom prst="rect">
            <a:avLst/>
          </a:prstGeom>
          <a:solidFill>
            <a:srgbClr val="0070C0"/>
          </a:solidFill>
          <a:ln w="9525">
            <a:noFill/>
            <a:miter lim="800000"/>
            <a:headEnd/>
            <a:tailEnd/>
          </a:ln>
        </p:spPr>
        <p:txBody>
          <a:bodyPr wrap="square">
            <a:spAutoFit/>
          </a:bodyPr>
          <a:lstStyle/>
          <a:p>
            <a:pPr algn="ctr"/>
            <a:r>
              <a:rPr lang="en-US" sz="1600" b="1" dirty="0">
                <a:solidFill>
                  <a:srgbClr val="FFFF00"/>
                </a:solidFill>
                <a:latin typeface="Tahoma" panose="020B0604030504040204" pitchFamily="34" charset="0"/>
                <a:ea typeface="Tahoma" panose="020B0604030504040204" pitchFamily="34" charset="0"/>
                <a:cs typeface="Tahoma" panose="020B0604030504040204" pitchFamily="34" charset="0"/>
              </a:rPr>
              <a:t>Always use approved lifting plan and don’t deviate from the work instructions </a:t>
            </a:r>
            <a:endParaRPr lang="en-US" sz="1600" b="1" i="1" u="sng" dirty="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sp>
        <p:nvSpPr>
          <p:cNvPr id="16" name="Text Box 12"/>
          <p:cNvSpPr txBox="1">
            <a:spLocks noChangeArrowheads="1"/>
          </p:cNvSpPr>
          <p:nvPr/>
        </p:nvSpPr>
        <p:spPr bwMode="auto">
          <a:xfrm>
            <a:off x="2743200" y="1"/>
            <a:ext cx="7056438" cy="646113"/>
          </a:xfrm>
          <a:prstGeom prst="rect">
            <a:avLst/>
          </a:prstGeom>
          <a:noFill/>
          <a:ln w="9525">
            <a:noFill/>
            <a:miter lim="800000"/>
            <a:headEnd/>
            <a:tailEnd/>
          </a:ln>
        </p:spPr>
        <p:txBody>
          <a:bodyPr>
            <a:spAutoFit/>
          </a:bodyPr>
          <a:lstStyle/>
          <a:p>
            <a:pPr algn="ctr">
              <a:defRPr/>
            </a:pPr>
            <a:r>
              <a:rPr lang="en-GB" sz="3600" b="1" dirty="0">
                <a:latin typeface="+mj-lt"/>
              </a:rPr>
              <a:t>PDO Second Alert</a:t>
            </a:r>
          </a:p>
        </p:txBody>
      </p:sp>
      <p:sp>
        <p:nvSpPr>
          <p:cNvPr id="26634" name="Freeform 132"/>
          <p:cNvSpPr>
            <a:spLocks/>
          </p:cNvSpPr>
          <p:nvPr/>
        </p:nvSpPr>
        <p:spPr bwMode="auto">
          <a:xfrm>
            <a:off x="11273797" y="4874954"/>
            <a:ext cx="457200" cy="457200"/>
          </a:xfrm>
          <a:custGeom>
            <a:avLst/>
            <a:gdLst>
              <a:gd name="T0" fmla="*/ 0 w 1336"/>
              <a:gd name="T1" fmla="*/ 2147483647 h 888"/>
              <a:gd name="T2" fmla="*/ 2147483647 w 1336"/>
              <a:gd name="T3" fmla="*/ 2147483647 h 888"/>
              <a:gd name="T4" fmla="*/ 2147483647 w 1336"/>
              <a:gd name="T5" fmla="*/ 0 h 888"/>
              <a:gd name="T6" fmla="*/ 0 60000 65536"/>
              <a:gd name="T7" fmla="*/ 0 60000 65536"/>
              <a:gd name="T8" fmla="*/ 0 60000 65536"/>
              <a:gd name="T9" fmla="*/ 0 w 1336"/>
              <a:gd name="T10" fmla="*/ 0 h 888"/>
              <a:gd name="T11" fmla="*/ 1336 w 1336"/>
              <a:gd name="T12" fmla="*/ 888 h 888"/>
            </a:gdLst>
            <a:ahLst/>
            <a:cxnLst>
              <a:cxn ang="T6">
                <a:pos x="T0" y="T1"/>
              </a:cxn>
              <a:cxn ang="T7">
                <a:pos x="T2" y="T3"/>
              </a:cxn>
              <a:cxn ang="T8">
                <a:pos x="T4" y="T5"/>
              </a:cxn>
            </a:cxnLst>
            <a:rect l="T9" t="T10" r="T11" b="T12"/>
            <a:pathLst>
              <a:path w="1336" h="888">
                <a:moveTo>
                  <a:pt x="0" y="600"/>
                </a:moveTo>
                <a:lnTo>
                  <a:pt x="312" y="888"/>
                </a:lnTo>
                <a:lnTo>
                  <a:pt x="1336" y="0"/>
                </a:lnTo>
              </a:path>
            </a:pathLst>
          </a:custGeom>
          <a:noFill/>
          <a:ln w="133350">
            <a:solidFill>
              <a:srgbClr val="00FF00"/>
            </a:solidFill>
            <a:round/>
            <a:headEnd/>
            <a:tailEnd/>
          </a:ln>
        </p:spPr>
        <p:txBody>
          <a:bodyPr/>
          <a:lstStyle/>
          <a:p>
            <a:endParaRPr lang="en-US"/>
          </a:p>
        </p:txBody>
      </p:sp>
      <p:pic>
        <p:nvPicPr>
          <p:cNvPr id="17" name="Picture 1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039225" y="901352"/>
            <a:ext cx="2755515" cy="2066636"/>
          </a:xfrm>
          <a:prstGeom prst="rect">
            <a:avLst/>
          </a:prstGeom>
        </p:spPr>
      </p:pic>
      <p:grpSp>
        <p:nvGrpSpPr>
          <p:cNvPr id="26633" name="Group 131"/>
          <p:cNvGrpSpPr>
            <a:grpSpLocks/>
          </p:cNvGrpSpPr>
          <p:nvPr/>
        </p:nvGrpSpPr>
        <p:grpSpPr bwMode="auto">
          <a:xfrm>
            <a:off x="11397865" y="901352"/>
            <a:ext cx="336550" cy="544513"/>
            <a:chOff x="3504" y="544"/>
            <a:chExt cx="2287" cy="1855"/>
          </a:xfrm>
        </p:grpSpPr>
        <p:sp>
          <p:nvSpPr>
            <p:cNvPr id="26635" name="Line 129"/>
            <p:cNvSpPr>
              <a:spLocks noChangeShapeType="1"/>
            </p:cNvSpPr>
            <p:nvPr/>
          </p:nvSpPr>
          <p:spPr bwMode="auto">
            <a:xfrm>
              <a:off x="3504" y="568"/>
              <a:ext cx="2287" cy="1831"/>
            </a:xfrm>
            <a:prstGeom prst="line">
              <a:avLst/>
            </a:prstGeom>
            <a:noFill/>
            <a:ln w="133350">
              <a:solidFill>
                <a:srgbClr val="FF0000"/>
              </a:solidFill>
              <a:round/>
              <a:headEnd/>
              <a:tailEnd/>
            </a:ln>
          </p:spPr>
          <p:txBody>
            <a:bodyPr/>
            <a:lstStyle/>
            <a:p>
              <a:endParaRPr lang="en-US"/>
            </a:p>
          </p:txBody>
        </p:sp>
        <p:sp>
          <p:nvSpPr>
            <p:cNvPr id="26636" name="Line 130"/>
            <p:cNvSpPr>
              <a:spLocks noChangeShapeType="1"/>
            </p:cNvSpPr>
            <p:nvPr/>
          </p:nvSpPr>
          <p:spPr bwMode="auto">
            <a:xfrm flipV="1">
              <a:off x="3528" y="544"/>
              <a:ext cx="2144" cy="1807"/>
            </a:xfrm>
            <a:prstGeom prst="line">
              <a:avLst/>
            </a:prstGeom>
            <a:noFill/>
            <a:ln w="133350">
              <a:solidFill>
                <a:srgbClr val="FF0000"/>
              </a:solidFill>
              <a:round/>
              <a:headEnd/>
              <a:tailEnd/>
            </a:ln>
          </p:spPr>
          <p:txBody>
            <a:bodyPr/>
            <a:lstStyle/>
            <a:p>
              <a:endParaRPr lang="en-US"/>
            </a:p>
          </p:txBody>
        </p:sp>
      </p:grpSp>
      <p:sp>
        <p:nvSpPr>
          <p:cNvPr id="12" name="Rectangle 11"/>
          <p:cNvSpPr>
            <a:spLocks noChangeArrowheads="1"/>
          </p:cNvSpPr>
          <p:nvPr/>
        </p:nvSpPr>
        <p:spPr bwMode="auto">
          <a:xfrm>
            <a:off x="438406" y="6341455"/>
            <a:ext cx="7762619" cy="369332"/>
          </a:xfrm>
          <a:prstGeom prst="rect">
            <a:avLst/>
          </a:prstGeom>
          <a:noFill/>
          <a:ln w="9525">
            <a:noFill/>
            <a:miter lim="800000"/>
            <a:headEnd/>
            <a:tailEnd/>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solidFill>
                  <a:srgbClr val="0D38B3"/>
                </a:solidFill>
                <a:latin typeface="Arial" panose="020B0604020202020204" pitchFamily="34" charset="0"/>
                <a:cs typeface="Arial" panose="020B0604020202020204" pitchFamily="34" charset="0"/>
              </a:rPr>
              <a:t>Target</a:t>
            </a:r>
            <a:r>
              <a:rPr lang="en-US" b="1" dirty="0" smtClean="0">
                <a:solidFill>
                  <a:srgbClr val="0D38B3"/>
                </a:solidFill>
                <a:latin typeface="+mj-lt"/>
                <a:cs typeface="Calibri" pitchFamily="34" charset="0"/>
              </a:rPr>
              <a:t> </a:t>
            </a:r>
            <a:r>
              <a:rPr lang="en-US" b="1" dirty="0" smtClean="0">
                <a:solidFill>
                  <a:srgbClr val="0D38B3"/>
                </a:solidFill>
                <a:latin typeface="Arial" panose="020B0604020202020204" pitchFamily="34" charset="0"/>
                <a:cs typeface="Arial" panose="020B0604020202020204" pitchFamily="34" charset="0"/>
              </a:rPr>
              <a:t>Audience: </a:t>
            </a:r>
            <a:r>
              <a:rPr lang="en-US" sz="1600" b="1" dirty="0"/>
              <a:t>Drilling, Operations, </a:t>
            </a:r>
            <a:r>
              <a:rPr lang="en-US" sz="1600" b="1" dirty="0" smtClean="0"/>
              <a:t>Logistics, Engineering </a:t>
            </a:r>
            <a:r>
              <a:rPr lang="en-US" sz="1600" b="1" dirty="0"/>
              <a:t>&amp; </a:t>
            </a:r>
            <a:r>
              <a:rPr lang="en-US" sz="1600" b="1" dirty="0" smtClean="0"/>
              <a:t>Construction</a:t>
            </a:r>
            <a:r>
              <a:rPr lang="en-US" sz="1600" b="1" dirty="0" smtClean="0">
                <a:solidFill>
                  <a:srgbClr val="0D38B3"/>
                </a:solidFill>
                <a:latin typeface="+mj-lt"/>
                <a:cs typeface="Calibri" pitchFamily="34" charset="0"/>
              </a:rPr>
              <a:t> </a:t>
            </a:r>
          </a:p>
        </p:txBody>
      </p:sp>
    </p:spTree>
    <p:extLst>
      <p:ext uri="{BB962C8B-B14F-4D97-AF65-F5344CB8AC3E}">
        <p14:creationId xmlns:p14="http://schemas.microsoft.com/office/powerpoint/2010/main" val="30252758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2"/>
          <p:cNvSpPr txBox="1">
            <a:spLocks noChangeArrowheads="1"/>
          </p:cNvSpPr>
          <p:nvPr/>
        </p:nvSpPr>
        <p:spPr bwMode="auto">
          <a:xfrm>
            <a:off x="852489" y="1307070"/>
            <a:ext cx="9253536" cy="3908762"/>
          </a:xfrm>
          <a:prstGeom prst="rect">
            <a:avLst/>
          </a:prstGeom>
          <a:noFill/>
          <a:ln w="19050">
            <a:noFill/>
            <a:miter lim="800000"/>
            <a:headEnd/>
            <a:tailEnd/>
          </a:ln>
        </p:spPr>
        <p:txBody>
          <a:bodyPr wrap="square">
            <a:spAutoFit/>
          </a:bodyPr>
          <a:lstStyle/>
          <a:p>
            <a:pPr algn="just" eaLnBrk="1" hangingPunct="1">
              <a:spcBef>
                <a:spcPct val="50000"/>
              </a:spcBef>
              <a:defRPr/>
            </a:pPr>
            <a:endParaRPr lang="en-US" sz="600" dirty="0">
              <a:solidFill>
                <a:srgbClr val="000000"/>
              </a:solidFill>
              <a:latin typeface="+mj-lt"/>
            </a:endParaRPr>
          </a:p>
          <a:p>
            <a:pPr marL="173038" indent="-173038">
              <a:defRPr/>
            </a:pPr>
            <a:endParaRPr lang="en-US" sz="600" dirty="0">
              <a:solidFill>
                <a:srgbClr val="000000"/>
              </a:solidFill>
              <a:latin typeface="+mj-lt"/>
            </a:endParaRPr>
          </a:p>
          <a:p>
            <a:pPr marL="342900" indent="-342900">
              <a:defRPr/>
            </a:pPr>
            <a:r>
              <a:rPr lang="en-US" sz="1600" b="1" dirty="0">
                <a:solidFill>
                  <a:srgbClr val="FF0000"/>
                </a:solidFill>
                <a:latin typeface="Tahoma" panose="020B0604030504040204" pitchFamily="34" charset="0"/>
                <a:ea typeface="Tahoma" panose="020B0604030504040204" pitchFamily="34" charset="0"/>
                <a:cs typeface="Tahoma" panose="020B0604030504040204" pitchFamily="34" charset="0"/>
              </a:rPr>
              <a:t>As a learning from this incident and ensure continual improvement all contract</a:t>
            </a:r>
          </a:p>
          <a:p>
            <a:pPr marL="342900" indent="-342900">
              <a:defRPr/>
            </a:pPr>
            <a:r>
              <a:rPr lang="en-US" sz="1600" b="1" dirty="0">
                <a:solidFill>
                  <a:srgbClr val="FF0000"/>
                </a:solidFill>
                <a:latin typeface="Tahoma" panose="020B0604030504040204" pitchFamily="34" charset="0"/>
                <a:ea typeface="Tahoma" panose="020B0604030504040204" pitchFamily="34" charset="0"/>
                <a:cs typeface="Tahoma" panose="020B0604030504040204" pitchFamily="34" charset="0"/>
              </a:rPr>
              <a:t>managers must review their HSE HEMP against the questions asked below        </a:t>
            </a:r>
          </a:p>
          <a:p>
            <a:pPr marL="342900" indent="-342900">
              <a:defRPr/>
            </a:pPr>
            <a:endParaRPr lang="en-US" sz="1600" b="1" dirty="0">
              <a:solidFill>
                <a:srgbClr val="FF0000"/>
              </a:solidFill>
              <a:latin typeface="+mj-lt"/>
            </a:endParaRPr>
          </a:p>
          <a:p>
            <a:pPr marL="342900" indent="-342900">
              <a:defRPr/>
            </a:pPr>
            <a:r>
              <a:rPr lang="en-US" sz="1600" b="1" dirty="0">
                <a:solidFill>
                  <a:srgbClr val="0000FF"/>
                </a:solidFill>
                <a:latin typeface="Tahoma" panose="020B0604030504040204" pitchFamily="34" charset="0"/>
                <a:ea typeface="Tahoma" panose="020B0604030504040204" pitchFamily="34" charset="0"/>
                <a:cs typeface="Tahoma" panose="020B0604030504040204" pitchFamily="34" charset="0"/>
              </a:rPr>
              <a:t>Confirm the following</a:t>
            </a:r>
            <a:r>
              <a:rPr lang="en-US" sz="1600" b="1" dirty="0" smtClean="0">
                <a:solidFill>
                  <a:srgbClr val="0000FF"/>
                </a:solidFill>
                <a:latin typeface="Tahoma" panose="020B0604030504040204" pitchFamily="34" charset="0"/>
                <a:ea typeface="Tahoma" panose="020B0604030504040204" pitchFamily="34" charset="0"/>
                <a:cs typeface="Tahoma" panose="020B0604030504040204" pitchFamily="34" charset="0"/>
              </a:rPr>
              <a:t>:</a:t>
            </a:r>
          </a:p>
          <a:p>
            <a:pPr marL="342900" indent="-342900">
              <a:defRPr/>
            </a:pPr>
            <a:endParaRPr lang="en-US" sz="1600" dirty="0">
              <a:solidFill>
                <a:srgbClr val="0000FF"/>
              </a:solidFill>
              <a:latin typeface="+mj-lt"/>
            </a:endParaRPr>
          </a:p>
          <a:p>
            <a:pPr marL="365760" indent="-365760">
              <a:buFont typeface="+mj-lt"/>
              <a:buAutoNum type="arabicPeriod"/>
              <a:defRPr/>
            </a:pPr>
            <a:r>
              <a:rPr lang="en-US" dirty="0">
                <a:solidFill>
                  <a:srgbClr val="0D38B3"/>
                </a:solidFill>
                <a:latin typeface="+mj-lt"/>
                <a:ea typeface="Tahoma" panose="020B0604030504040204" pitchFamily="34" charset="0"/>
                <a:cs typeface="Tahoma" panose="020B0604030504040204" pitchFamily="34" charset="0"/>
              </a:rPr>
              <a:t>Do you ensure the effectiveness of the TBT conducted at the site so that it covers necessary steps identifying all hazards before the task with the required JSA/ TRIC/ Lift Plan?</a:t>
            </a:r>
          </a:p>
          <a:p>
            <a:pPr marL="365760" indent="-365760">
              <a:buFont typeface="+mj-lt"/>
              <a:buAutoNum type="arabicPeriod"/>
              <a:defRPr/>
            </a:pPr>
            <a:r>
              <a:rPr lang="en-US" dirty="0">
                <a:solidFill>
                  <a:srgbClr val="0D38B3"/>
                </a:solidFill>
                <a:latin typeface="+mj-lt"/>
                <a:ea typeface="Tahoma" panose="020B0604030504040204" pitchFamily="34" charset="0"/>
                <a:cs typeface="Tahoma" panose="020B0604030504040204" pitchFamily="34" charset="0"/>
              </a:rPr>
              <a:t>Do you ensure that your critical lift plans has been approved by PDO lifting engineer?  </a:t>
            </a:r>
          </a:p>
          <a:p>
            <a:pPr marL="365760" indent="-365760">
              <a:buFont typeface="+mj-lt"/>
              <a:buAutoNum type="arabicPeriod"/>
              <a:defRPr/>
            </a:pPr>
            <a:r>
              <a:rPr lang="en-US" dirty="0">
                <a:solidFill>
                  <a:srgbClr val="0D38B3"/>
                </a:solidFill>
                <a:latin typeface="+mj-lt"/>
                <a:ea typeface="Tahoma" panose="020B0604030504040204" pitchFamily="34" charset="0"/>
                <a:cs typeface="Tahoma" panose="020B0604030504040204" pitchFamily="34" charset="0"/>
              </a:rPr>
              <a:t>Do you ensure a system in place where learning from incident are captured and review periodically along with the HEMP appropriateness?</a:t>
            </a:r>
          </a:p>
          <a:p>
            <a:pPr marL="365760" indent="-365760">
              <a:buFont typeface="+mj-lt"/>
              <a:buAutoNum type="arabicPeriod"/>
              <a:defRPr/>
            </a:pPr>
            <a:r>
              <a:rPr lang="en-US" dirty="0">
                <a:solidFill>
                  <a:srgbClr val="0D38B3"/>
                </a:solidFill>
                <a:latin typeface="+mj-lt"/>
                <a:ea typeface="Tahoma" panose="020B0604030504040204" pitchFamily="34" charset="0"/>
                <a:cs typeface="Tahoma" panose="020B0604030504040204" pitchFamily="34" charset="0"/>
              </a:rPr>
              <a:t>Do you ensure the effective implementation of MOC process to cover the changes generated? </a:t>
            </a:r>
          </a:p>
          <a:p>
            <a:pPr marL="365760" indent="-365760">
              <a:buFont typeface="+mj-lt"/>
              <a:buAutoNum type="arabicPeriod"/>
              <a:defRPr/>
            </a:pPr>
            <a:r>
              <a:rPr lang="en-US" dirty="0">
                <a:solidFill>
                  <a:srgbClr val="0D38B3"/>
                </a:solidFill>
                <a:latin typeface="+mj-lt"/>
                <a:ea typeface="Tahoma" panose="020B0604030504040204" pitchFamily="34" charset="0"/>
                <a:cs typeface="Tahoma" panose="020B0604030504040204" pitchFamily="34" charset="0"/>
              </a:rPr>
              <a:t>Do you ensure that leaders are setting example and intervening for any unsafe practice</a:t>
            </a:r>
            <a:r>
              <a:rPr lang="en-US" dirty="0" smtClean="0">
                <a:solidFill>
                  <a:srgbClr val="0D38B3"/>
                </a:solidFill>
                <a:latin typeface="+mj-lt"/>
                <a:ea typeface="Tahoma" panose="020B0604030504040204" pitchFamily="34" charset="0"/>
                <a:cs typeface="Tahoma" panose="020B0604030504040204" pitchFamily="34" charset="0"/>
              </a:rPr>
              <a:t>?</a:t>
            </a:r>
          </a:p>
          <a:p>
            <a:pPr>
              <a:defRPr/>
            </a:pPr>
            <a:endParaRPr lang="en-US" sz="1000" i="1" dirty="0">
              <a:solidFill>
                <a:srgbClr val="0D38B3"/>
              </a:solidFill>
              <a:latin typeface="+mj-lt"/>
              <a:sym typeface="Wingdings" pitchFamily="2" charset="2"/>
            </a:endParaRPr>
          </a:p>
          <a:p>
            <a:pPr marL="342900" indent="-342900">
              <a:defRPr/>
            </a:pPr>
            <a:endParaRPr lang="en-US" sz="1000" i="1" dirty="0">
              <a:solidFill>
                <a:srgbClr val="0033CC"/>
              </a:solidFill>
              <a:latin typeface="+mj-lt"/>
              <a:sym typeface="Wingdings" pitchFamily="2" charset="2"/>
            </a:endParaRPr>
          </a:p>
          <a:p>
            <a:pPr marL="342900" indent="-342900">
              <a:defRPr/>
            </a:pPr>
            <a:r>
              <a:rPr lang="en-US" sz="1000" i="1" dirty="0">
                <a:solidFill>
                  <a:srgbClr val="0033CC"/>
                </a:solidFill>
                <a:latin typeface="+mj-lt"/>
                <a:sym typeface="Wingdings" pitchFamily="2" charset="2"/>
              </a:rPr>
              <a:t>* If the answer is NO to any of the above questions please ensure you take action to correct this finding. </a:t>
            </a:r>
          </a:p>
        </p:txBody>
      </p:sp>
      <p:grpSp>
        <p:nvGrpSpPr>
          <p:cNvPr id="27651" name="Group 9"/>
          <p:cNvGrpSpPr>
            <a:grpSpLocks/>
          </p:cNvGrpSpPr>
          <p:nvPr/>
        </p:nvGrpSpPr>
        <p:grpSpPr bwMode="auto">
          <a:xfrm>
            <a:off x="1536701" y="-228600"/>
            <a:ext cx="8920163" cy="990600"/>
            <a:chOff x="9" y="-144"/>
            <a:chExt cx="6087" cy="624"/>
          </a:xfrm>
        </p:grpSpPr>
        <p:sp>
          <p:nvSpPr>
            <p:cNvPr id="27654" name="Rectangle 8"/>
            <p:cNvSpPr>
              <a:spLocks noChangeArrowheads="1"/>
            </p:cNvSpPr>
            <p:nvPr/>
          </p:nvSpPr>
          <p:spPr bwMode="auto">
            <a:xfrm>
              <a:off x="288" y="144"/>
              <a:ext cx="5184" cy="336"/>
            </a:xfrm>
            <a:prstGeom prst="rect">
              <a:avLst/>
            </a:prstGeom>
            <a:noFill/>
            <a:ln w="9525">
              <a:noFill/>
              <a:miter lim="800000"/>
              <a:headEnd/>
              <a:tailEnd/>
            </a:ln>
          </p:spPr>
          <p:txBody>
            <a:bodyPr anchor="ctr"/>
            <a:lstStyle/>
            <a:p>
              <a:pPr algn="ctr" eaLnBrk="1" hangingPunct="1"/>
              <a:endParaRPr lang="en-GB" sz="2000">
                <a:solidFill>
                  <a:srgbClr val="000000"/>
                </a:solidFill>
                <a:latin typeface="Arial" charset="0"/>
              </a:endParaRPr>
            </a:p>
          </p:txBody>
        </p:sp>
        <p:sp>
          <p:nvSpPr>
            <p:cNvPr id="17414" name="Text Box 12"/>
            <p:cNvSpPr txBox="1">
              <a:spLocks noChangeArrowheads="1"/>
            </p:cNvSpPr>
            <p:nvPr/>
          </p:nvSpPr>
          <p:spPr bwMode="auto">
            <a:xfrm>
              <a:off x="676" y="0"/>
              <a:ext cx="4815" cy="407"/>
            </a:xfrm>
            <a:prstGeom prst="rect">
              <a:avLst/>
            </a:prstGeom>
            <a:noFill/>
            <a:ln w="9525">
              <a:noFill/>
              <a:miter lim="800000"/>
              <a:headEnd/>
              <a:tailEnd/>
            </a:ln>
          </p:spPr>
          <p:txBody>
            <a:bodyPr>
              <a:spAutoFit/>
            </a:bodyPr>
            <a:lstStyle/>
            <a:p>
              <a:pPr algn="ctr">
                <a:defRPr/>
              </a:pPr>
              <a:r>
                <a:rPr lang="en-GB" sz="3600" b="1" dirty="0">
                  <a:latin typeface="+mj-lt"/>
                </a:rPr>
                <a:t>Management self audit </a:t>
              </a:r>
            </a:p>
          </p:txBody>
        </p:sp>
        <p:sp>
          <p:nvSpPr>
            <p:cNvPr id="27656" name="Text Box 13"/>
            <p:cNvSpPr txBox="1">
              <a:spLocks noChangeArrowheads="1"/>
            </p:cNvSpPr>
            <p:nvPr/>
          </p:nvSpPr>
          <p:spPr bwMode="auto">
            <a:xfrm>
              <a:off x="9" y="0"/>
              <a:ext cx="1144" cy="174"/>
            </a:xfrm>
            <a:prstGeom prst="rect">
              <a:avLst/>
            </a:prstGeom>
            <a:noFill/>
            <a:ln w="19050">
              <a:noFill/>
              <a:miter lim="800000"/>
              <a:headEnd/>
              <a:tailEnd/>
            </a:ln>
          </p:spPr>
          <p:txBody>
            <a:bodyPr>
              <a:spAutoFit/>
            </a:bodyPr>
            <a:lstStyle/>
            <a:p>
              <a:pPr algn="ctr">
                <a:spcBef>
                  <a:spcPct val="10000"/>
                </a:spcBef>
              </a:pPr>
              <a:endParaRPr lang="en-GB" sz="1200" b="1">
                <a:solidFill>
                  <a:srgbClr val="000000"/>
                </a:solidFill>
                <a:latin typeface="Arial" charset="0"/>
              </a:endParaRPr>
            </a:p>
          </p:txBody>
        </p:sp>
        <p:sp>
          <p:nvSpPr>
            <p:cNvPr id="27657" name="WordArt 14"/>
            <p:cNvSpPr>
              <a:spLocks noChangeArrowheads="1" noChangeShapeType="1" noTextEdit="1"/>
            </p:cNvSpPr>
            <p:nvPr/>
          </p:nvSpPr>
          <p:spPr bwMode="auto">
            <a:xfrm>
              <a:off x="5448" y="-144"/>
              <a:ext cx="648" cy="576"/>
            </a:xfrm>
            <a:prstGeom prst="rect">
              <a:avLst/>
            </a:prstGeom>
          </p:spPr>
          <p:txBody>
            <a:bodyPr spcFirstLastPara="1" wrap="none" fromWordArt="1">
              <a:prstTxWarp prst="textArchDown">
                <a:avLst>
                  <a:gd name="adj" fmla="val 0"/>
                </a:avLst>
              </a:prstTxWarp>
            </a:bodyPr>
            <a:lstStyle/>
            <a:p>
              <a:pPr algn="ctr"/>
              <a:endParaRPr lang="en-US" sz="3600" kern="10">
                <a:ln w="9525">
                  <a:solidFill>
                    <a:srgbClr val="000000"/>
                  </a:solidFill>
                  <a:round/>
                  <a:headEnd/>
                  <a:tailEnd/>
                </a:ln>
                <a:solidFill>
                  <a:srgbClr val="000000"/>
                </a:solidFill>
                <a:latin typeface="Arial"/>
                <a:cs typeface="Arial"/>
              </a:endParaRPr>
            </a:p>
          </p:txBody>
        </p:sp>
      </p:grpSp>
      <p:sp>
        <p:nvSpPr>
          <p:cNvPr id="27653" name="Rectangle 8"/>
          <p:cNvSpPr>
            <a:spLocks noChangeArrowheads="1"/>
          </p:cNvSpPr>
          <p:nvPr/>
        </p:nvSpPr>
        <p:spPr bwMode="auto">
          <a:xfrm>
            <a:off x="852489" y="849869"/>
            <a:ext cx="5298245" cy="369332"/>
          </a:xfrm>
          <a:prstGeom prst="rect">
            <a:avLst/>
          </a:prstGeom>
          <a:noFill/>
          <a:ln w="9525">
            <a:noFill/>
            <a:miter lim="800000"/>
            <a:headEnd/>
            <a:tailEnd/>
          </a:ln>
        </p:spPr>
        <p:txBody>
          <a:bodyPr wrap="none">
            <a:spAutoFit/>
          </a:bodyPr>
          <a:lstStyle/>
          <a:p>
            <a:pPr marL="114300" indent="-114300" algn="just">
              <a:defRPr/>
            </a:pPr>
            <a:r>
              <a:rPr lang="en-GB" b="1" dirty="0">
                <a:solidFill>
                  <a:srgbClr val="333399"/>
                </a:solidFill>
                <a:latin typeface="Tahoma" panose="020B0604030504040204" pitchFamily="34" charset="0"/>
                <a:ea typeface="Tahoma" panose="020B0604030504040204" pitchFamily="34" charset="0"/>
                <a:cs typeface="Tahoma" panose="020B0604030504040204" pitchFamily="34" charset="0"/>
              </a:rPr>
              <a:t>Date:</a:t>
            </a:r>
            <a:r>
              <a:rPr lang="en-US" b="1" dirty="0">
                <a:solidFill>
                  <a:srgbClr val="333399"/>
                </a:solidFill>
                <a:latin typeface="Tahoma" panose="020B0604030504040204" pitchFamily="34" charset="0"/>
                <a:ea typeface="Tahoma" panose="020B0604030504040204" pitchFamily="34" charset="0"/>
                <a:cs typeface="Tahoma" panose="020B0604030504040204" pitchFamily="34" charset="0"/>
              </a:rPr>
              <a:t> 05.06.2020      Incident title: HiPo#38</a:t>
            </a:r>
          </a:p>
        </p:txBody>
      </p:sp>
    </p:spTree>
    <p:extLst>
      <p:ext uri="{BB962C8B-B14F-4D97-AF65-F5344CB8AC3E}">
        <p14:creationId xmlns:p14="http://schemas.microsoft.com/office/powerpoint/2010/main" val="316198233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809bc6af44041ef507fcb8c845449721">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c6cb684b9f311d0fba83640743edc78d"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anguage xmlns="4880e4f8-4b7d-4bdd-91e3-e10d47036eca">English 1</Language>
    <DocId xmlns="4880e4f8-4b7d-4bdd-91e3-e10d47036eca">92436</DocId>
    <ImageCreateDate xmlns="4880E4F8-4B7D-4BDD-91E3-E10D47036ECA" xsi:nil="true"/>
    <wic_System_Copyright xmlns="http://schemas.microsoft.com/sharepoint/v3/fields"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7D22A82-49CC-462E-ABD6-5FED718D1F4F}"/>
</file>

<file path=customXml/itemProps2.xml><?xml version="1.0" encoding="utf-8"?>
<ds:datastoreItem xmlns:ds="http://schemas.openxmlformats.org/officeDocument/2006/customXml" ds:itemID="{ECEB1FCF-0E89-482E-A62E-598FF58845D8}"/>
</file>

<file path=customXml/itemProps3.xml><?xml version="1.0" encoding="utf-8"?>
<ds:datastoreItem xmlns:ds="http://schemas.openxmlformats.org/officeDocument/2006/customXml" ds:itemID="{5643A46C-72B3-4012-8CB2-E0E23D8B71D1}"/>
</file>

<file path=docProps/app.xml><?xml version="1.0" encoding="utf-8"?>
<Properties xmlns="http://schemas.openxmlformats.org/officeDocument/2006/extended-properties" xmlns:vt="http://schemas.openxmlformats.org/officeDocument/2006/docPropsVTypes">
  <TotalTime>623</TotalTime>
  <Words>606</Words>
  <Application>Microsoft Office PowerPoint</Application>
  <PresentationFormat>Widescreen</PresentationFormat>
  <Paragraphs>51</Paragraphs>
  <Slides>2</Slides>
  <Notes>2</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vt:i4>
      </vt:variant>
    </vt:vector>
  </HeadingPairs>
  <TitlesOfParts>
    <vt:vector size="13" baseType="lpstr">
      <vt:lpstr>Arial</vt:lpstr>
      <vt:lpstr>Calibri</vt:lpstr>
      <vt:lpstr>Calibri Light</vt:lpstr>
      <vt:lpstr>Gill Sans</vt:lpstr>
      <vt:lpstr>Gill Sans Light</vt:lpstr>
      <vt:lpstr>Tahoma</vt:lpstr>
      <vt:lpstr>Times New Roman</vt:lpstr>
      <vt:lpstr>Webdings</vt:lpstr>
      <vt:lpstr>Wingdings</vt:lpstr>
      <vt:lpstr>Office Theme</vt:lpstr>
      <vt:lpstr>Custom Design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nazar@umsoman.com</dc:creator>
  <cp:lastModifiedBy>Al Qasmi, Ibrahim MSE35</cp:lastModifiedBy>
  <cp:revision>101</cp:revision>
  <dcterms:created xsi:type="dcterms:W3CDTF">2018-09-24T07:27:56Z</dcterms:created>
  <dcterms:modified xsi:type="dcterms:W3CDTF">2020-11-03T10:52:44Z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