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340" r:id="rId6"/>
    <p:sldId id="34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8B3"/>
    <a:srgbClr val="2710B0"/>
    <a:srgbClr val="CC330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43" autoAdjust="0"/>
    <p:restoredTop sz="94674"/>
  </p:normalViewPr>
  <p:slideViewPr>
    <p:cSldViewPr snapToGrid="0" snapToObjects="1">
      <p:cViewPr varScale="1">
        <p:scale>
          <a:sx n="100" d="100"/>
          <a:sy n="100" d="100"/>
        </p:scale>
        <p:origin x="108"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04/11/2020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a:t>Ensure all dates and titles are input </a:t>
            </a:r>
          </a:p>
          <a:p>
            <a:endParaRPr lang="en-US" dirty="0"/>
          </a:p>
          <a:p>
            <a:r>
              <a:rPr lang="en-US" dirty="0"/>
              <a:t>A short description should be provided without mentioning names of contractors or</a:t>
            </a:r>
            <a:r>
              <a:rPr lang="en-US" baseline="0" dirty="0"/>
              <a:t> individuals.  You should include, what happened, to who (by job title) and what injuries this resulted in.  Nothing more!</a:t>
            </a:r>
          </a:p>
          <a:p>
            <a:endParaRPr lang="en-US" baseline="0" dirty="0"/>
          </a:p>
          <a:p>
            <a:r>
              <a:rPr lang="en-US" baseline="0" dirty="0"/>
              <a:t>Four to five bullet points highlighting the main findings from the investigation.  Remember the target audience is the front line staff so this should be written in simple terms in a way that everyone can understand.</a:t>
            </a:r>
          </a:p>
          <a:p>
            <a:endParaRPr lang="en-US" baseline="0" dirty="0"/>
          </a:p>
          <a:p>
            <a:r>
              <a:rPr lang="en-US" baseline="0" dirty="0"/>
              <a:t>The strap line should be the main point you want to get across</a:t>
            </a:r>
          </a:p>
          <a:p>
            <a:endParaRPr lang="en-US" baseline="0" dirty="0"/>
          </a:p>
          <a:p>
            <a:r>
              <a:rPr lang="en-US" baseline="0" dirty="0"/>
              <a:t>The images should be self explanatory, what went wrong (if you create a reconstruction please ensure you do not put people at risk) and below how it should be done.   </a:t>
            </a:r>
            <a:endParaRPr lang="en-US" dirty="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a:p>
        </p:txBody>
      </p:sp>
    </p:spTree>
    <p:extLst>
      <p:ext uri="{BB962C8B-B14F-4D97-AF65-F5344CB8AC3E}">
        <p14:creationId xmlns:p14="http://schemas.microsoft.com/office/powerpoint/2010/main" val="1004062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defTabSz="924184">
              <a:defRPr/>
            </a:pPr>
            <a:r>
              <a:rPr lang="en-US" dirty="0"/>
              <a:t>Ensure all dates and titles are input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Imagine you have to audit other companies to see if they could have the same issues.</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These questions should start</a:t>
            </a:r>
            <a:r>
              <a:rPr lang="en-US" baseline="0" dirty="0">
                <a:solidFill>
                  <a:srgbClr val="0033CC"/>
                </a:solidFill>
                <a:latin typeface="Arial" charset="0"/>
                <a:cs typeface="Arial" charset="0"/>
                <a:sym typeface="Wingdings" pitchFamily="2" charset="2"/>
              </a:rPr>
              <a:t> with: Do you ensure…………………?</a:t>
            </a:r>
            <a:endParaRPr lang="en-US" dirty="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a:p>
        </p:txBody>
      </p:sp>
    </p:spTree>
    <p:extLst>
      <p:ext uri="{BB962C8B-B14F-4D97-AF65-F5344CB8AC3E}">
        <p14:creationId xmlns:p14="http://schemas.microsoft.com/office/powerpoint/2010/main" val="3385998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04/11/2020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04/11/2020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04/11/2020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CB20E9-F1D7-4215-B0B8-9261F74C594C}" type="datetime1">
              <a:rPr lang="en-US" smtClean="0"/>
              <a:t>04/11/2020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1570DC-E9CE-47B7-914B-CCCB34812D12}" type="datetime1">
              <a:rPr lang="en-US" smtClean="0"/>
              <a:t>04/11/2020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04/11/2020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8E3E44-24F4-4A1C-800C-6D9ECAE7974B}" type="datetime1">
              <a:rPr lang="en-US" smtClean="0"/>
              <a:t>04/11/2020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7FE653-A0E0-4FB0-90DA-8480B4419788}" type="datetime1">
              <a:rPr lang="en-US" smtClean="0"/>
              <a:t>04/11/2020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447A19-653E-48BE-A95B-6C8310E78F3C}" type="datetime1">
              <a:rPr lang="en-US" smtClean="0"/>
              <a:t>04/11/2020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04/11/2020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04/11/2020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04/11/2020</a:t>
            </a:fld>
            <a:endParaRPr lang="en-US"/>
          </a:p>
        </p:txBody>
      </p:sp>
      <p:sp>
        <p:nvSpPr>
          <p:cNvPr id="5" name="Footer Placeholder 4"/>
          <p:cNvSpPr>
            <a:spLocks noGrp="1"/>
          </p:cNvSpPr>
          <p:nvPr>
            <p:ph type="ftr" sz="quarter" idx="11"/>
          </p:nvPr>
        </p:nvSpPr>
        <p:spPr/>
        <p:txBody>
          <a:bodyPr/>
          <a:lstStyle/>
          <a:p>
            <a:r>
              <a:rPr lang="en-US" smtClean="0"/>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04/11/2020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19217-FA8F-484B-A6C3-2FD273B1E69E}" type="datetime1">
              <a:rPr lang="en-US" smtClean="0"/>
              <a:t>04/11/2020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E998F-5273-455B-8DC4-444548608F7A}" type="datetime1">
              <a:rPr lang="en-US" smtClean="0"/>
              <a:t>04/11/2020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04/11/2020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04/11/2020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04/11/2020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04/11/2020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04/11/2020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04/11/2020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04/11/2020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04/11/2020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V 1 (2020)</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04/11/2020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 1 (2020)</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488026" y="711969"/>
            <a:ext cx="7277308" cy="4970591"/>
          </a:xfrm>
          <a:prstGeom prst="rect">
            <a:avLst/>
          </a:prstGeom>
          <a:noFill/>
          <a:ln w="19050">
            <a:noFill/>
            <a:miter lim="800000"/>
            <a:headEnd/>
            <a:tailEnd/>
          </a:ln>
        </p:spPr>
        <p:txBody>
          <a:bodyPr wrap="square">
            <a:spAutoFit/>
          </a:bodyPr>
          <a:lstStyle/>
          <a:p>
            <a:pPr>
              <a:defRPr/>
            </a:pPr>
            <a:r>
              <a:rPr lang="en-GB" b="1" dirty="0" smtClean="0">
                <a:solidFill>
                  <a:srgbClr val="333399"/>
                </a:solidFill>
                <a:latin typeface="Tahoma" pitchFamily="34" charset="0"/>
              </a:rPr>
              <a:t>Date: 14.06.2020</a:t>
            </a:r>
            <a:r>
              <a:rPr lang="en-US" b="1" dirty="0" smtClean="0">
                <a:solidFill>
                  <a:srgbClr val="333399"/>
                </a:solidFill>
                <a:latin typeface="Tahoma" pitchFamily="34" charset="0"/>
              </a:rPr>
              <a:t>   </a:t>
            </a:r>
            <a:r>
              <a:rPr lang="en-US" b="1" dirty="0">
                <a:solidFill>
                  <a:srgbClr val="333399"/>
                </a:solidFill>
                <a:latin typeface="Tahoma" pitchFamily="34" charset="0"/>
              </a:rPr>
              <a:t>Incident </a:t>
            </a:r>
            <a:r>
              <a:rPr lang="en-US" b="1" dirty="0" smtClean="0">
                <a:solidFill>
                  <a:srgbClr val="333399"/>
                </a:solidFill>
                <a:latin typeface="Tahoma" pitchFamily="34" charset="0"/>
              </a:rPr>
              <a:t>title: HiPo#43</a:t>
            </a:r>
            <a:endParaRPr lang="en-US" b="1" dirty="0">
              <a:solidFill>
                <a:srgbClr val="333399"/>
              </a:solidFill>
              <a:latin typeface="Tahoma" pitchFamily="34" charset="0"/>
            </a:endParaRPr>
          </a:p>
          <a:p>
            <a:pPr marL="114300" indent="-114300" algn="just">
              <a:defRPr/>
            </a:pPr>
            <a:endParaRPr lang="en-US" b="1" dirty="0" smtClean="0">
              <a:solidFill>
                <a:srgbClr val="FF0000"/>
              </a:solidFill>
              <a:latin typeface="Tahoma" pitchFamily="34" charset="0"/>
            </a:endParaRPr>
          </a:p>
          <a:p>
            <a:pPr marL="114300" indent="-114300" algn="just">
              <a:defRPr/>
            </a:pPr>
            <a:r>
              <a:rPr lang="en-US" b="1" dirty="0" smtClean="0">
                <a:solidFill>
                  <a:srgbClr val="FF0000"/>
                </a:solidFill>
                <a:latin typeface="Tahoma" pitchFamily="34" charset="0"/>
              </a:rPr>
              <a:t>What </a:t>
            </a:r>
            <a:r>
              <a:rPr lang="en-US" b="1" dirty="0">
                <a:solidFill>
                  <a:srgbClr val="FF0000"/>
                </a:solidFill>
                <a:latin typeface="Tahoma" pitchFamily="34" charset="0"/>
              </a:rPr>
              <a:t>happened</a:t>
            </a:r>
            <a:r>
              <a:rPr lang="en-US" b="1" dirty="0" smtClean="0">
                <a:solidFill>
                  <a:srgbClr val="FF0000"/>
                </a:solidFill>
                <a:latin typeface="Tahoma" pitchFamily="34" charset="0"/>
              </a:rPr>
              <a:t>?</a:t>
            </a:r>
          </a:p>
          <a:p>
            <a:r>
              <a:rPr lang="en-US" dirty="0" smtClean="0">
                <a:latin typeface="Calibri" panose="020F0502020204030204" pitchFamily="34" charset="0"/>
              </a:rPr>
              <a:t>At </a:t>
            </a:r>
            <a:r>
              <a:rPr lang="en-US" dirty="0">
                <a:latin typeface="Calibri" panose="020F0502020204030204" pitchFamily="34" charset="0"/>
              </a:rPr>
              <a:t>approximately, 01.35 hrs., During running 13 3/8” casing, drilling crew had difficulty to run the casing joint due to down hole restriction. Crew decided to wash down casing joint using circulating head and managed to run 4 joints successfully till they reached last joint to be run when circulating head suddenly disconnected causing swivel joint, circulating hose and circulating head to drop from top of casing joint to rig floor landing near the </a:t>
            </a:r>
            <a:r>
              <a:rPr lang="en-US" strike="sngStrike" dirty="0">
                <a:latin typeface="Calibri" panose="020F0502020204030204" pitchFamily="34" charset="0"/>
              </a:rPr>
              <a:t> </a:t>
            </a:r>
            <a:r>
              <a:rPr lang="en-US" dirty="0">
                <a:latin typeface="Calibri" panose="020F0502020204030204" pitchFamily="34" charset="0"/>
              </a:rPr>
              <a:t>rotary table towards the V Door. </a:t>
            </a:r>
          </a:p>
          <a:p>
            <a:endParaRPr lang="en-US" sz="100" dirty="0"/>
          </a:p>
          <a:p>
            <a:pPr marL="342900" indent="-342900">
              <a:defRPr/>
            </a:pPr>
            <a:endParaRPr lang="en-US" sz="600" dirty="0">
              <a:solidFill>
                <a:srgbClr val="000000"/>
              </a:solidFill>
              <a:latin typeface="Arial" charset="0"/>
            </a:endParaRPr>
          </a:p>
          <a:p>
            <a:pPr marL="114300" indent="-114300" algn="just">
              <a:defRPr/>
            </a:pPr>
            <a:endParaRPr lang="en-US" sz="1600" b="1" dirty="0" smtClean="0">
              <a:solidFill>
                <a:srgbClr val="333399"/>
              </a:solidFill>
              <a:latin typeface="Tahoma" pitchFamily="34" charset="0"/>
            </a:endParaRPr>
          </a:p>
          <a:p>
            <a:pPr marL="114300" indent="-114300" algn="just">
              <a:defRPr/>
            </a:pPr>
            <a:r>
              <a:rPr lang="en-US" sz="1600" b="1" dirty="0" smtClean="0">
                <a:solidFill>
                  <a:srgbClr val="333399"/>
                </a:solidFill>
                <a:latin typeface="Tahoma" pitchFamily="34" charset="0"/>
              </a:rPr>
              <a:t>Your </a:t>
            </a:r>
            <a:r>
              <a:rPr lang="en-US" sz="1600" b="1" dirty="0">
                <a:solidFill>
                  <a:srgbClr val="333399"/>
                </a:solidFill>
                <a:latin typeface="Tahoma" pitchFamily="34" charset="0"/>
              </a:rPr>
              <a:t>learning from this incident</a:t>
            </a:r>
            <a:r>
              <a:rPr lang="en-US" sz="1600" b="1" dirty="0" smtClean="0">
                <a:solidFill>
                  <a:srgbClr val="333399"/>
                </a:solidFill>
                <a:latin typeface="Tahoma" pitchFamily="34" charset="0"/>
              </a:rPr>
              <a:t>..</a:t>
            </a:r>
            <a:endParaRPr lang="en-US" sz="1600" b="1" dirty="0">
              <a:solidFill>
                <a:srgbClr val="333399"/>
              </a:solidFill>
              <a:latin typeface="Tahoma" pitchFamily="34" charset="0"/>
            </a:endParaRPr>
          </a:p>
          <a:p>
            <a:pPr marL="114300" indent="-114300" algn="just">
              <a:defRPr/>
            </a:pPr>
            <a:endParaRPr lang="en-US" sz="200" dirty="0">
              <a:solidFill>
                <a:srgbClr val="000000"/>
              </a:solidFill>
              <a:latin typeface="Arial" charset="0"/>
            </a:endParaRPr>
          </a:p>
          <a:p>
            <a:pPr marL="174625" indent="-174625">
              <a:buFont typeface="Arial" pitchFamily="34" charset="0"/>
              <a:buChar char="•"/>
              <a:defRPr/>
            </a:pPr>
            <a:r>
              <a:rPr lang="en-US" sz="1600" dirty="0">
                <a:latin typeface="Calibri" panose="020F0502020204030204" pitchFamily="34" charset="0"/>
                <a:cs typeface="Tahoma" pitchFamily="34" charset="0"/>
              </a:rPr>
              <a:t>Always ensure two (2) chain tongs are used for makeup circulating head.</a:t>
            </a:r>
          </a:p>
          <a:p>
            <a:pPr marL="174625" indent="-174625">
              <a:buFont typeface="Arial" pitchFamily="34" charset="0"/>
              <a:buChar char="•"/>
              <a:defRPr/>
            </a:pPr>
            <a:r>
              <a:rPr lang="en-US" sz="1600" dirty="0">
                <a:latin typeface="Calibri" panose="020F0502020204030204" pitchFamily="34" charset="0"/>
                <a:cs typeface="Tahoma" pitchFamily="34" charset="0"/>
              </a:rPr>
              <a:t>Always ensure you properly install secondary retention on circulating Assembly.</a:t>
            </a:r>
          </a:p>
          <a:p>
            <a:pPr marL="174625" indent="-174625">
              <a:buFont typeface="Arial" pitchFamily="34" charset="0"/>
              <a:buChar char="•"/>
              <a:defRPr/>
            </a:pPr>
            <a:r>
              <a:rPr lang="en-US" sz="1600" dirty="0">
                <a:latin typeface="Calibri" panose="020F0502020204030204" pitchFamily="34" charset="0"/>
                <a:cs typeface="Tahoma" pitchFamily="34" charset="0"/>
              </a:rPr>
              <a:t>Always ensure your SOP include connection back off </a:t>
            </a:r>
            <a:r>
              <a:rPr lang="en-US" sz="1600" dirty="0" smtClean="0">
                <a:latin typeface="Calibri" panose="020F0502020204030204" pitchFamily="34" charset="0"/>
                <a:cs typeface="Tahoma" pitchFamily="34" charset="0"/>
              </a:rPr>
              <a:t>precautions.</a:t>
            </a:r>
            <a:endParaRPr lang="en-US" sz="1600" dirty="0">
              <a:latin typeface="Calibri" panose="020F0502020204030204" pitchFamily="34" charset="0"/>
              <a:cs typeface="Tahoma" pitchFamily="34" charset="0"/>
            </a:endParaRPr>
          </a:p>
          <a:p>
            <a:pPr marL="174625" indent="-174625">
              <a:buFont typeface="Arial" pitchFamily="34" charset="0"/>
              <a:buChar char="•"/>
              <a:defRPr/>
            </a:pPr>
            <a:r>
              <a:rPr lang="en-US" sz="1600" dirty="0">
                <a:latin typeface="Calibri" panose="020F0502020204030204" pitchFamily="34" charset="0"/>
                <a:cs typeface="Tahoma" pitchFamily="34" charset="0"/>
              </a:rPr>
              <a:t>Always ensure critical tasks are supervised by Tool pusher/ Night </a:t>
            </a:r>
            <a:r>
              <a:rPr lang="en-US" sz="1600" dirty="0" smtClean="0">
                <a:latin typeface="Calibri" panose="020F0502020204030204" pitchFamily="34" charset="0"/>
                <a:cs typeface="Tahoma" pitchFamily="34" charset="0"/>
              </a:rPr>
              <a:t>pusher.</a:t>
            </a:r>
            <a:endParaRPr lang="en-US" sz="1600" dirty="0">
              <a:latin typeface="Calibri" panose="020F0502020204030204" pitchFamily="34" charset="0"/>
              <a:cs typeface="Tahoma" pitchFamily="34" charset="0"/>
            </a:endParaRPr>
          </a:p>
          <a:p>
            <a:pPr marL="174625" indent="-174625">
              <a:buFont typeface="Arial" pitchFamily="34" charset="0"/>
              <a:buChar char="•"/>
              <a:defRPr/>
            </a:pPr>
            <a:r>
              <a:rPr lang="en-US" sz="1600" dirty="0">
                <a:latin typeface="Calibri" panose="020F0502020204030204" pitchFamily="34" charset="0"/>
                <a:cs typeface="Tahoma" pitchFamily="34" charset="0"/>
              </a:rPr>
              <a:t>Always ensure connections are made up to maximum torque.</a:t>
            </a:r>
          </a:p>
          <a:p>
            <a:pPr marL="174625" indent="-174625">
              <a:buFont typeface="Arial" pitchFamily="34" charset="0"/>
              <a:buChar char="•"/>
              <a:defRPr/>
            </a:pPr>
            <a:r>
              <a:rPr lang="en-US" sz="1600" dirty="0">
                <a:latin typeface="Calibri" panose="020F0502020204030204" pitchFamily="34" charset="0"/>
                <a:cs typeface="Tahoma" pitchFamily="34" charset="0"/>
              </a:rPr>
              <a:t>Always ensure dynamic risk are assessed and proper safety controls are in place.</a:t>
            </a:r>
            <a:endParaRPr lang="en-US" sz="1400" dirty="0">
              <a:solidFill>
                <a:srgbClr val="000000"/>
              </a:solidFill>
              <a:latin typeface="Arial" charset="0"/>
            </a:endParaRPr>
          </a:p>
        </p:txBody>
      </p:sp>
      <p:sp>
        <p:nvSpPr>
          <p:cNvPr id="26627" name="Text Box 5"/>
          <p:cNvSpPr txBox="1">
            <a:spLocks noChangeArrowheads="1"/>
          </p:cNvSpPr>
          <p:nvPr/>
        </p:nvSpPr>
        <p:spPr bwMode="auto">
          <a:xfrm>
            <a:off x="7362825" y="1219201"/>
            <a:ext cx="1676400" cy="1006475"/>
          </a:xfrm>
          <a:prstGeom prst="rect">
            <a:avLst/>
          </a:prstGeom>
          <a:noFill/>
          <a:ln w="9525">
            <a:noFill/>
            <a:miter lim="800000"/>
            <a:headEnd/>
            <a:tailEnd/>
          </a:ln>
        </p:spPr>
        <p:txBody>
          <a:bodyPr>
            <a:spAutoFit/>
          </a:bodyPr>
          <a:lstStyle/>
          <a:p>
            <a:pPr>
              <a:spcBef>
                <a:spcPct val="50000"/>
              </a:spcBef>
            </a:pPr>
            <a:endParaRPr lang="en-GB" sz="6000">
              <a:solidFill>
                <a:srgbClr val="FF0000"/>
              </a:solidFill>
              <a:sym typeface="Webdings" pitchFamily="18" charset="2"/>
            </a:endParaRPr>
          </a:p>
        </p:txBody>
      </p:sp>
      <p:sp>
        <p:nvSpPr>
          <p:cNvPr id="26628" name="TextBox 16"/>
          <p:cNvSpPr txBox="1">
            <a:spLocks noChangeArrowheads="1"/>
          </p:cNvSpPr>
          <p:nvPr/>
        </p:nvSpPr>
        <p:spPr bwMode="auto">
          <a:xfrm>
            <a:off x="488026" y="5851329"/>
            <a:ext cx="6628906" cy="338554"/>
          </a:xfrm>
          <a:prstGeom prst="rect">
            <a:avLst/>
          </a:prstGeom>
          <a:solidFill>
            <a:srgbClr val="0070C0"/>
          </a:solidFill>
          <a:ln w="9525">
            <a:noFill/>
            <a:miter lim="800000"/>
            <a:headEnd/>
            <a:tailEnd/>
          </a:ln>
        </p:spPr>
        <p:txBody>
          <a:bodyPr wrap="square">
            <a:spAutoFit/>
          </a:bodyPr>
          <a:lstStyle/>
          <a:p>
            <a:pPr algn="ctr" eaLnBrk="1" hangingPunct="1"/>
            <a:r>
              <a:rPr lang="en-US" sz="1600" b="1" dirty="0">
                <a:solidFill>
                  <a:srgbClr val="FFFF00"/>
                </a:solidFill>
                <a:latin typeface="Tahoma" pitchFamily="34" charset="0"/>
              </a:rPr>
              <a:t>Always Secure Circulating Assembly with Secondary Retention </a:t>
            </a:r>
          </a:p>
        </p:txBody>
      </p:sp>
      <p:sp>
        <p:nvSpPr>
          <p:cNvPr id="16" name="Text Box 12"/>
          <p:cNvSpPr txBox="1">
            <a:spLocks noChangeArrowheads="1"/>
          </p:cNvSpPr>
          <p:nvPr/>
        </p:nvSpPr>
        <p:spPr bwMode="auto">
          <a:xfrm>
            <a:off x="2743200" y="1"/>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pic>
        <p:nvPicPr>
          <p:cNvPr id="2" name="Picture 1">
            <a:extLst>
              <a:ext uri="{FF2B5EF4-FFF2-40B4-BE49-F238E27FC236}">
                <a16:creationId xmlns:a16="http://schemas.microsoft.com/office/drawing/2014/main" id="{E8A2EC55-4872-41B0-982C-E1BC20BF069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56848" y="997743"/>
            <a:ext cx="3222757" cy="2271910"/>
          </a:xfrm>
          <a:prstGeom prst="rect">
            <a:avLst/>
          </a:prstGeom>
        </p:spPr>
      </p:pic>
      <p:pic>
        <p:nvPicPr>
          <p:cNvPr id="3" name="Picture 2">
            <a:extLst>
              <a:ext uri="{FF2B5EF4-FFF2-40B4-BE49-F238E27FC236}">
                <a16:creationId xmlns:a16="http://schemas.microsoft.com/office/drawing/2014/main" id="{E4F509A0-730E-4B29-83C0-C1E32497541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56848" y="3443486"/>
            <a:ext cx="3258517" cy="2257820"/>
          </a:xfrm>
          <a:prstGeom prst="rect">
            <a:avLst/>
          </a:prstGeom>
        </p:spPr>
      </p:pic>
      <p:sp>
        <p:nvSpPr>
          <p:cNvPr id="26634" name="Freeform 132"/>
          <p:cNvSpPr>
            <a:spLocks/>
          </p:cNvSpPr>
          <p:nvPr/>
        </p:nvSpPr>
        <p:spPr bwMode="auto">
          <a:xfrm>
            <a:off x="10687049" y="5130525"/>
            <a:ext cx="762000" cy="5334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a:p>
        </p:txBody>
      </p:sp>
      <p:grpSp>
        <p:nvGrpSpPr>
          <p:cNvPr id="26633" name="Group 131"/>
          <p:cNvGrpSpPr>
            <a:grpSpLocks/>
          </p:cNvGrpSpPr>
          <p:nvPr/>
        </p:nvGrpSpPr>
        <p:grpSpPr bwMode="auto">
          <a:xfrm>
            <a:off x="10687050" y="2690003"/>
            <a:ext cx="609600" cy="544513"/>
            <a:chOff x="3504" y="544"/>
            <a:chExt cx="2287" cy="1855"/>
          </a:xfrm>
        </p:grpSpPr>
        <p:sp>
          <p:nvSpPr>
            <p:cNvPr id="26635" name="Line 129"/>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endParaRPr lang="en-US"/>
            </a:p>
          </p:txBody>
        </p:sp>
        <p:sp>
          <p:nvSpPr>
            <p:cNvPr id="26636" name="Line 130"/>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endParaRPr lang="en-US"/>
            </a:p>
          </p:txBody>
        </p:sp>
      </p:grpSp>
      <p:sp>
        <p:nvSpPr>
          <p:cNvPr id="4" name="Oval 3">
            <a:extLst>
              <a:ext uri="{FF2B5EF4-FFF2-40B4-BE49-F238E27FC236}">
                <a16:creationId xmlns:a16="http://schemas.microsoft.com/office/drawing/2014/main" id="{D2D39DD8-10F9-48B5-97F3-9727B62D6DB2}"/>
              </a:ext>
            </a:extLst>
          </p:cNvPr>
          <p:cNvSpPr/>
          <p:nvPr/>
        </p:nvSpPr>
        <p:spPr bwMode="auto">
          <a:xfrm>
            <a:off x="8934449" y="4029339"/>
            <a:ext cx="1874838" cy="1295400"/>
          </a:xfrm>
          <a:prstGeom prst="ellipse">
            <a:avLst/>
          </a:prstGeom>
          <a:noFill/>
          <a:ln w="19050" cap="flat" cmpd="sng" algn="ctr">
            <a:solidFill>
              <a:srgbClr val="00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Times New Roman" pitchFamily="18" charset="0"/>
            </a:endParaRPr>
          </a:p>
        </p:txBody>
      </p:sp>
      <p:sp>
        <p:nvSpPr>
          <p:cNvPr id="13" name="Rectangle 12"/>
          <p:cNvSpPr>
            <a:spLocks noChangeArrowheads="1"/>
          </p:cNvSpPr>
          <p:nvPr/>
        </p:nvSpPr>
        <p:spPr bwMode="auto">
          <a:xfrm>
            <a:off x="488026" y="6358652"/>
            <a:ext cx="7398674" cy="369332"/>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rgbClr val="0D38B3"/>
                </a:solidFill>
                <a:latin typeface="Arial" panose="020B0604020202020204" pitchFamily="34" charset="0"/>
                <a:cs typeface="Arial" panose="020B0604020202020204" pitchFamily="34" charset="0"/>
              </a:rPr>
              <a:t>Target</a:t>
            </a:r>
            <a:r>
              <a:rPr lang="en-US" b="1" dirty="0" smtClean="0">
                <a:solidFill>
                  <a:srgbClr val="0D38B3"/>
                </a:solidFill>
                <a:latin typeface="+mj-lt"/>
                <a:cs typeface="Calibri" pitchFamily="34" charset="0"/>
              </a:rPr>
              <a:t> </a:t>
            </a:r>
            <a:r>
              <a:rPr lang="en-US" b="1" dirty="0" smtClean="0">
                <a:solidFill>
                  <a:srgbClr val="0D38B3"/>
                </a:solidFill>
                <a:latin typeface="Arial" panose="020B0604020202020204" pitchFamily="34" charset="0"/>
                <a:cs typeface="Arial" panose="020B0604020202020204" pitchFamily="34" charset="0"/>
              </a:rPr>
              <a:t>Audience: </a:t>
            </a:r>
            <a:r>
              <a:rPr lang="en-US" sz="1600" b="1" dirty="0"/>
              <a:t>Drilling, Operations, </a:t>
            </a:r>
            <a:r>
              <a:rPr lang="en-US" sz="1600" b="1" dirty="0" smtClean="0"/>
              <a:t>Logistics, Engineering </a:t>
            </a:r>
            <a:r>
              <a:rPr lang="en-US" sz="1600" b="1" dirty="0"/>
              <a:t>&amp; </a:t>
            </a:r>
            <a:r>
              <a:rPr lang="en-US" sz="1600" b="1" dirty="0" smtClean="0"/>
              <a:t>Construction</a:t>
            </a:r>
            <a:r>
              <a:rPr lang="en-US" b="1" dirty="0" smtClean="0">
                <a:solidFill>
                  <a:srgbClr val="0D38B3"/>
                </a:solidFill>
                <a:latin typeface="+mj-lt"/>
                <a:cs typeface="Calibri" pitchFamily="34" charset="0"/>
              </a:rPr>
              <a:t> </a:t>
            </a:r>
          </a:p>
        </p:txBody>
      </p:sp>
    </p:spTree>
    <p:extLst>
      <p:ext uri="{BB962C8B-B14F-4D97-AF65-F5344CB8AC3E}">
        <p14:creationId xmlns:p14="http://schemas.microsoft.com/office/powerpoint/2010/main" val="7109533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904874" y="1295400"/>
            <a:ext cx="8637551" cy="4062651"/>
          </a:xfrm>
          <a:prstGeom prst="rect">
            <a:avLst/>
          </a:prstGeom>
          <a:noFill/>
          <a:ln w="19050">
            <a:noFill/>
            <a:miter lim="800000"/>
            <a:headEnd/>
            <a:tailEnd/>
          </a:ln>
        </p:spPr>
        <p:txBody>
          <a:bodyPr wrap="square">
            <a:spAutoFit/>
          </a:bodyPr>
          <a:lstStyle/>
          <a:p>
            <a:pPr algn="just" eaLnBrk="1" hangingPunct="1">
              <a:spcBef>
                <a:spcPct val="50000"/>
              </a:spcBef>
              <a:defRPr/>
            </a:pPr>
            <a:endParaRPr lang="en-US" sz="600" dirty="0">
              <a:solidFill>
                <a:srgbClr val="000000"/>
              </a:solidFill>
              <a:latin typeface="Arial" charset="0"/>
            </a:endParaRPr>
          </a:p>
          <a:p>
            <a:pPr marL="173038" indent="-173038">
              <a:defRPr/>
            </a:pPr>
            <a:endParaRPr lang="en-US" sz="600" dirty="0">
              <a:solidFill>
                <a:srgbClr val="000000"/>
              </a:solidFill>
              <a:latin typeface="Arial" charset="0"/>
            </a:endParaRPr>
          </a:p>
          <a:p>
            <a:pPr marL="342900" indent="-342900">
              <a:defRPr/>
            </a:pPr>
            <a:r>
              <a:rPr lang="en-US" sz="1600" b="1" dirty="0">
                <a:solidFill>
                  <a:srgbClr val="FF0000"/>
                </a:solidFill>
                <a:latin typeface="Tahoma" pitchFamily="34" charset="0"/>
              </a:rPr>
              <a:t>As a learning from this incident and ensure continual improvement all contract</a:t>
            </a:r>
          </a:p>
          <a:p>
            <a:pPr marL="342900" indent="-342900">
              <a:defRPr/>
            </a:pPr>
            <a:r>
              <a:rPr lang="en-US" sz="1600" b="1" dirty="0">
                <a:solidFill>
                  <a:srgbClr val="FF0000"/>
                </a:solidFill>
                <a:latin typeface="Tahoma" pitchFamily="34" charset="0"/>
              </a:rPr>
              <a:t>managers must review their HSE HEMP against the questions asked below        </a:t>
            </a:r>
          </a:p>
          <a:p>
            <a:pPr marL="342900" indent="-342900">
              <a:defRPr/>
            </a:pPr>
            <a:endParaRPr lang="en-US" sz="1600" b="1" dirty="0">
              <a:solidFill>
                <a:srgbClr val="FF0000"/>
              </a:solidFill>
              <a:latin typeface="Tahoma" pitchFamily="34" charset="0"/>
            </a:endParaRPr>
          </a:p>
          <a:p>
            <a:pPr marL="342900" indent="-342900">
              <a:defRPr/>
            </a:pPr>
            <a:r>
              <a:rPr lang="en-US" sz="1600" b="1" dirty="0">
                <a:solidFill>
                  <a:srgbClr val="0000FF"/>
                </a:solidFill>
                <a:latin typeface="Tahoma" pitchFamily="34" charset="0"/>
              </a:rPr>
              <a:t>Confirm the following:</a:t>
            </a:r>
            <a:endParaRPr lang="en-US" sz="1600" dirty="0">
              <a:solidFill>
                <a:srgbClr val="0000FF"/>
              </a:solidFill>
              <a:latin typeface="Tahoma" pitchFamily="34" charset="0"/>
            </a:endParaRPr>
          </a:p>
          <a:p>
            <a:pPr marL="342900" indent="-342900">
              <a:defRPr/>
            </a:pPr>
            <a:endParaRPr lang="en-US" sz="1400" dirty="0">
              <a:solidFill>
                <a:srgbClr val="000000"/>
              </a:solidFill>
              <a:latin typeface="Arial" charset="0"/>
            </a:endParaRPr>
          </a:p>
          <a:p>
            <a:pPr marL="342900" indent="-342900">
              <a:buFont typeface="+mj-lt"/>
              <a:buAutoNum type="arabicPeriod"/>
              <a:defRPr/>
            </a:pPr>
            <a:r>
              <a:rPr lang="en-US" dirty="0">
                <a:solidFill>
                  <a:srgbClr val="0033CC"/>
                </a:solidFill>
                <a:latin typeface="+mj-lt"/>
                <a:sym typeface="Wingdings" pitchFamily="2" charset="2"/>
              </a:rPr>
              <a:t>Do you ensure that proper Work planning takes place including preparation and verification of required tools.</a:t>
            </a:r>
          </a:p>
          <a:p>
            <a:pPr marL="342900" indent="-342900">
              <a:buFont typeface="+mj-lt"/>
              <a:buAutoNum type="arabicPeriod"/>
              <a:defRPr/>
            </a:pPr>
            <a:r>
              <a:rPr lang="en-US" dirty="0">
                <a:solidFill>
                  <a:srgbClr val="0033CC"/>
                </a:solidFill>
                <a:latin typeface="+mj-lt"/>
                <a:sym typeface="Wingdings" pitchFamily="2" charset="2"/>
              </a:rPr>
              <a:t>Do you ensure that SOP/ JSA as available or all operations including contingency plans </a:t>
            </a:r>
          </a:p>
          <a:p>
            <a:pPr marL="342900" indent="-342900">
              <a:buFont typeface="+mj-lt"/>
              <a:buAutoNum type="arabicPeriod"/>
              <a:defRPr/>
            </a:pPr>
            <a:r>
              <a:rPr lang="en-US" dirty="0">
                <a:solidFill>
                  <a:srgbClr val="0033CC"/>
                </a:solidFill>
                <a:latin typeface="+mj-lt"/>
                <a:sym typeface="Wingdings" pitchFamily="2" charset="2"/>
              </a:rPr>
              <a:t>Do you ensure that your employees are conducting proper risk assessment whenever SOP is not clear / not available.</a:t>
            </a:r>
          </a:p>
          <a:p>
            <a:pPr marL="342900" indent="-342900">
              <a:buFont typeface="+mj-lt"/>
              <a:buAutoNum type="arabicPeriod"/>
              <a:defRPr/>
            </a:pPr>
            <a:r>
              <a:rPr lang="en-US" dirty="0">
                <a:solidFill>
                  <a:srgbClr val="0033CC"/>
                </a:solidFill>
                <a:latin typeface="+mj-lt"/>
                <a:sym typeface="Wingdings" pitchFamily="2" charset="2"/>
              </a:rPr>
              <a:t>Do you ensure that all Dynamic and Static Drop Object Prevention requirements are followed by your respective team.</a:t>
            </a:r>
          </a:p>
          <a:p>
            <a:pPr eaLnBrk="1" hangingPunct="1">
              <a:defRPr/>
            </a:pPr>
            <a:endParaRPr lang="en-US" sz="1400" dirty="0">
              <a:solidFill>
                <a:srgbClr val="0033CC"/>
              </a:solidFill>
              <a:latin typeface="+mj-lt"/>
              <a:sym typeface="Wingdings" pitchFamily="2" charset="2"/>
            </a:endParaRPr>
          </a:p>
          <a:p>
            <a:pPr marL="342900" indent="-342900">
              <a:defRPr/>
            </a:pPr>
            <a:endParaRPr lang="en-US" sz="1000" i="1" dirty="0">
              <a:solidFill>
                <a:srgbClr val="0033CC"/>
              </a:solidFill>
              <a:latin typeface="+mj-lt"/>
              <a:sym typeface="Wingdings" pitchFamily="2" charset="2"/>
            </a:endParaRPr>
          </a:p>
          <a:p>
            <a:pPr marL="342900" indent="-342900">
              <a:defRPr/>
            </a:pPr>
            <a:r>
              <a:rPr lang="en-US" sz="1000" i="1" dirty="0">
                <a:solidFill>
                  <a:srgbClr val="0033CC"/>
                </a:solidFill>
                <a:latin typeface="+mj-lt"/>
                <a:sym typeface="Wingdings" pitchFamily="2" charset="2"/>
              </a:rPr>
              <a:t>* If the answer is NO to any of the above questions please ensure you take action to correct this finding. </a:t>
            </a:r>
            <a:endParaRPr lang="en-US" sz="1400" dirty="0">
              <a:solidFill>
                <a:srgbClr val="000000"/>
              </a:solidFill>
              <a:latin typeface="Arial" charset="0"/>
            </a:endParaRPr>
          </a:p>
          <a:p>
            <a:pPr marL="173038" indent="-173038">
              <a:buFont typeface="Arial" pitchFamily="34" charset="0"/>
              <a:buChar char="•"/>
              <a:defRPr/>
            </a:pPr>
            <a:endParaRPr lang="en-US" sz="800" dirty="0">
              <a:solidFill>
                <a:srgbClr val="000000"/>
              </a:solidFill>
              <a:latin typeface="Arial" charset="0"/>
            </a:endParaRPr>
          </a:p>
        </p:txBody>
      </p:sp>
      <p:grpSp>
        <p:nvGrpSpPr>
          <p:cNvPr id="27651" name="Group 9"/>
          <p:cNvGrpSpPr>
            <a:grpSpLocks/>
          </p:cNvGrpSpPr>
          <p:nvPr/>
        </p:nvGrpSpPr>
        <p:grpSpPr bwMode="auto">
          <a:xfrm>
            <a:off x="1536701"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a:solidFill>
                  <a:srgbClr val="000000"/>
                </a:solidFill>
                <a:latin typeface="Arial" charset="0"/>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27653" name="Rectangle 8"/>
          <p:cNvSpPr>
            <a:spLocks noChangeArrowheads="1"/>
          </p:cNvSpPr>
          <p:nvPr/>
        </p:nvSpPr>
        <p:spPr bwMode="auto">
          <a:xfrm>
            <a:off x="904875" y="926068"/>
            <a:ext cx="8534400" cy="369332"/>
          </a:xfrm>
          <a:prstGeom prst="rect">
            <a:avLst/>
          </a:prstGeom>
          <a:noFill/>
          <a:ln w="9525">
            <a:noFill/>
            <a:miter lim="800000"/>
            <a:headEnd/>
            <a:tailEnd/>
          </a:ln>
        </p:spPr>
        <p:txBody>
          <a:bodyPr wrap="square">
            <a:spAutoFit/>
          </a:bodyPr>
          <a:lstStyle/>
          <a:p>
            <a:pPr>
              <a:defRPr/>
            </a:pPr>
            <a:r>
              <a:rPr lang="en-GB" b="1" dirty="0">
                <a:solidFill>
                  <a:srgbClr val="333399"/>
                </a:solidFill>
                <a:latin typeface="Tahoma" pitchFamily="34" charset="0"/>
              </a:rPr>
              <a:t>Date</a:t>
            </a:r>
            <a:r>
              <a:rPr lang="en-GB" b="1" dirty="0" smtClean="0">
                <a:solidFill>
                  <a:srgbClr val="333399"/>
                </a:solidFill>
                <a:latin typeface="Tahoma" pitchFamily="34" charset="0"/>
              </a:rPr>
              <a:t>: 14.06.2020</a:t>
            </a:r>
            <a:r>
              <a:rPr lang="en-US" b="1" dirty="0" smtClean="0">
                <a:solidFill>
                  <a:srgbClr val="333399"/>
                </a:solidFill>
                <a:latin typeface="Tahoma" pitchFamily="34" charset="0"/>
              </a:rPr>
              <a:t>   </a:t>
            </a:r>
            <a:r>
              <a:rPr lang="en-US" b="1" dirty="0">
                <a:solidFill>
                  <a:srgbClr val="333399"/>
                </a:solidFill>
                <a:latin typeface="Tahoma" pitchFamily="34" charset="0"/>
              </a:rPr>
              <a:t>Incident title: HiPo#43</a:t>
            </a:r>
          </a:p>
        </p:txBody>
      </p:sp>
    </p:spTree>
    <p:extLst>
      <p:ext uri="{BB962C8B-B14F-4D97-AF65-F5344CB8AC3E}">
        <p14:creationId xmlns:p14="http://schemas.microsoft.com/office/powerpoint/2010/main" val="42601355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92439</DocId>
    <ImageCreateDate xmlns="4880E4F8-4B7D-4BDD-91E3-E10D47036ECA"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69EDA84-CB88-4A79-B6EE-5EB3F47346F7}"/>
</file>

<file path=customXml/itemProps2.xml><?xml version="1.0" encoding="utf-8"?>
<ds:datastoreItem xmlns:ds="http://schemas.openxmlformats.org/officeDocument/2006/customXml" ds:itemID="{ECEB1FCF-0E89-482E-A62E-598FF58845D8}"/>
</file>

<file path=customXml/itemProps3.xml><?xml version="1.0" encoding="utf-8"?>
<ds:datastoreItem xmlns:ds="http://schemas.openxmlformats.org/officeDocument/2006/customXml" ds:itemID="{5643A46C-72B3-4012-8CB2-E0E23D8B71D1}"/>
</file>

<file path=docProps/app.xml><?xml version="1.0" encoding="utf-8"?>
<Properties xmlns="http://schemas.openxmlformats.org/officeDocument/2006/extended-properties" xmlns:vt="http://schemas.openxmlformats.org/officeDocument/2006/docPropsVTypes">
  <TotalTime>652</TotalTime>
  <Words>536</Words>
  <Application>Microsoft Office PowerPoint</Application>
  <PresentationFormat>Widescreen</PresentationFormat>
  <Paragraphs>52</Paragraphs>
  <Slides>2</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vt:i4>
      </vt:variant>
    </vt:vector>
  </HeadingPairs>
  <TitlesOfParts>
    <vt:vector size="13" baseType="lpstr">
      <vt:lpstr>Arial</vt:lpstr>
      <vt:lpstr>Calibri</vt:lpstr>
      <vt:lpstr>Calibri Light</vt:lpstr>
      <vt:lpstr>Gill Sans</vt:lpstr>
      <vt:lpstr>Gill Sans Light</vt:lpstr>
      <vt:lpstr>Tahoma</vt:lpstr>
      <vt:lpstr>Times New Roman</vt:lpstr>
      <vt:lpstr>Webdings</vt:lpstr>
      <vt:lpstr>Wingdings</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Qasmi, Ibrahim MSE35</cp:lastModifiedBy>
  <cp:revision>106</cp:revision>
  <dcterms:created xsi:type="dcterms:W3CDTF">2018-09-24T07:27:56Z</dcterms:created>
  <dcterms:modified xsi:type="dcterms:W3CDTF">2020-11-04T04:42:04Z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