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6" r:id="rId6"/>
    <p:sldId id="3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HSE\My Documents\Downloads\20200707_073827_001.jpg">
            <a:extLst>
              <a:ext uri="{FF2B5EF4-FFF2-40B4-BE49-F238E27FC236}">
                <a16:creationId xmlns:a16="http://schemas.microsoft.com/office/drawing/2014/main" id="{0D9FB7EA-0077-4B8B-92A6-CAEEA9E4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232" y="3324233"/>
            <a:ext cx="3600818" cy="2553640"/>
          </a:xfrm>
          <a:prstGeom prst="rect">
            <a:avLst/>
          </a:prstGeom>
          <a:noFill/>
        </p:spPr>
      </p:pic>
      <p:pic>
        <p:nvPicPr>
          <p:cNvPr id="17" name="Picture 16" descr="C:\Documents and Settings\HSE\My Documents\Downloads\IMG-20200707-WA0003 (1).jpg">
            <a:extLst>
              <a:ext uri="{FF2B5EF4-FFF2-40B4-BE49-F238E27FC236}">
                <a16:creationId xmlns:a16="http://schemas.microsoft.com/office/drawing/2014/main" id="{4E1F1EFD-2E41-4970-B9A1-3FB90DFC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817783"/>
            <a:ext cx="3610756" cy="2271983"/>
          </a:xfrm>
          <a:prstGeom prst="rect">
            <a:avLst/>
          </a:prstGeom>
          <a:noFill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836961"/>
            <a:ext cx="7400925" cy="47859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LTI#12,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Ankle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 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16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Technician was rolling the pipes in industrial doubling yard by using a crow </a:t>
            </a: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bar. while rolling the pipe, the unsecured pipe from behind him slid and </a:t>
            </a:r>
          </a:p>
          <a:p>
            <a:pPr marL="342900" indent="-342900">
              <a:defRPr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rested on his right leg causing ankle fracture.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Tahoma" pitchFamily="34" charset="0"/>
              </a:rPr>
              <a:t>Always following the correct safe material handling method.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Tahoma" pitchFamily="34" charset="0"/>
              </a:rPr>
              <a:t>Always consult supervisor before carrying out </a:t>
            </a:r>
            <a:r>
              <a:rPr lang="en-GB" sz="1600" dirty="0" smtClean="0">
                <a:cs typeface="Tahoma" pitchFamily="34" charset="0"/>
              </a:rPr>
              <a:t>activity.</a:t>
            </a:r>
            <a:endParaRPr lang="en-GB" sz="1600" dirty="0"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itchFamily="34" charset="0"/>
              </a:rPr>
              <a:t>Always ensure proper support provided in between pipes in pipe stacking </a:t>
            </a:r>
            <a:r>
              <a:rPr lang="en-US" sz="1600" dirty="0" smtClean="0">
                <a:cs typeface="Calibri" pitchFamily="34" charset="0"/>
              </a:rPr>
              <a:t>rack.</a:t>
            </a:r>
            <a:endParaRPr lang="en-US" sz="1600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Ensure </a:t>
            </a:r>
            <a:r>
              <a:rPr lang="en-US" sz="1600" dirty="0">
                <a:cs typeface="Calibri" pitchFamily="34" charset="0"/>
              </a:rPr>
              <a:t>you identify all hazards before starting a </a:t>
            </a:r>
            <a:r>
              <a:rPr lang="en-US" sz="1600" dirty="0" smtClean="0">
                <a:cs typeface="Calibri" pitchFamily="34" charset="0"/>
              </a:rPr>
              <a:t>task.</a:t>
            </a:r>
            <a:endParaRPr lang="en-US" sz="1600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discuss all hazards during TBT and mark TRIC Card.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Supervisor to discuss the hazards and risks specific to the activity and ensure crew is familiar with the precautions.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  </a:t>
            </a:r>
            <a:endParaRPr lang="en-US" sz="1600" dirty="0">
              <a:solidFill>
                <a:srgbClr val="FF0000"/>
              </a:solidFill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1500" y="5604651"/>
            <a:ext cx="6125504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potential “line of fire’’ scenarios in HSE meetings.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384836" y="2491923"/>
            <a:ext cx="324564" cy="456558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1319919" y="5354369"/>
            <a:ext cx="440916" cy="383348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6267420"/>
            <a:ext cx="7508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91172" y="1391493"/>
            <a:ext cx="9618067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1) Do you  ensure  that your supervisors engage workforce in planning the work  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2) Do you  ensure  that the method statement is available and used for right task ?</a:t>
            </a: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 </a:t>
            </a:r>
            <a:endParaRPr lang="en-GB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3) Do you ensure  that crew conducting dynamic risk review effectively 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4) Do you ensure that management discuss BBS data and how site are analysing near miss event?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5) Does the management encourage two way discussion in HSE meetings?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rgbClr val="0033CC"/>
                </a:solidFill>
                <a:latin typeface="+mj-lt"/>
                <a:sym typeface="Wingdings" pitchFamily="2" charset="2"/>
              </a:rPr>
              <a:t>6) Do Auditors question workforce during L3 audits to understand the improvement by LFIs?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91172" y="905718"/>
            <a:ext cx="709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30.06.2020      Incident title : LTI#12, R Ankle Injury </a:t>
            </a:r>
          </a:p>
        </p:txBody>
      </p:sp>
    </p:spTree>
    <p:extLst>
      <p:ext uri="{BB962C8B-B14F-4D97-AF65-F5344CB8AC3E}">
        <p14:creationId xmlns:p14="http://schemas.microsoft.com/office/powerpoint/2010/main" val="153596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F1471C4-6A26-4911-A416-DA56295F6ADC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520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116</cp:revision>
  <dcterms:created xsi:type="dcterms:W3CDTF">2018-09-24T07:27:56Z</dcterms:created>
  <dcterms:modified xsi:type="dcterms:W3CDTF">2020-11-04T05:57:32Z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