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26" r:id="rId6"/>
    <p:sldId id="32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96950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276">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804507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256833" y="716827"/>
            <a:ext cx="8715717" cy="5278368"/>
          </a:xfrm>
          <a:prstGeom prst="rect">
            <a:avLst/>
          </a:prstGeom>
          <a:noFill/>
          <a:ln w="19050">
            <a:noFill/>
            <a:miter lim="800000"/>
            <a:headEnd/>
            <a:tailEnd/>
          </a:ln>
        </p:spPr>
        <p:txBody>
          <a:bodyPr wrap="square">
            <a:spAutoFit/>
          </a:bodyPr>
          <a:lstStyle/>
          <a:p>
            <a:pPr marL="114300" indent="-114300" algn="just">
              <a:defRPr/>
            </a:pPr>
            <a:r>
              <a:rPr lang="en-GB" b="1" dirty="0" smtClean="0">
                <a:solidFill>
                  <a:srgbClr val="333399"/>
                </a:solidFill>
                <a:latin typeface="Tahoma" pitchFamily="34" charset="0"/>
              </a:rPr>
              <a:t>    Date</a:t>
            </a:r>
            <a:r>
              <a:rPr lang="en-GB" b="1" dirty="0">
                <a:solidFill>
                  <a:srgbClr val="333399"/>
                </a:solidFill>
                <a:latin typeface="Tahoma" pitchFamily="34" charset="0"/>
              </a:rPr>
              <a:t>: </a:t>
            </a:r>
            <a:r>
              <a:rPr lang="en-GB" b="1" dirty="0" smtClean="0">
                <a:solidFill>
                  <a:srgbClr val="333399"/>
                </a:solidFill>
                <a:latin typeface="Tahoma" pitchFamily="34" charset="0"/>
              </a:rPr>
              <a:t>16.06.2020</a:t>
            </a:r>
            <a:r>
              <a:rPr lang="en-US" b="1" dirty="0" smtClean="0">
                <a:solidFill>
                  <a:srgbClr val="333399"/>
                </a:solidFill>
                <a:latin typeface="Tahoma" pitchFamily="34" charset="0"/>
              </a:rPr>
              <a:t>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HiPo#46</a:t>
            </a:r>
            <a:endParaRPr lang="en-US" b="1" dirty="0">
              <a:solidFill>
                <a:srgbClr val="33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sz="1600" b="1" dirty="0" smtClean="0">
                <a:solidFill>
                  <a:srgbClr val="FF0000"/>
                </a:solidFill>
                <a:latin typeface="Tahoma" pitchFamily="34" charset="0"/>
              </a:rPr>
              <a:t>     </a:t>
            </a:r>
            <a:r>
              <a:rPr lang="en-US" b="1" dirty="0" smtClean="0">
                <a:solidFill>
                  <a:srgbClr val="FF0000"/>
                </a:solidFill>
                <a:latin typeface="Tahoma" pitchFamily="34" charset="0"/>
              </a:rPr>
              <a:t>What </a:t>
            </a:r>
            <a:r>
              <a:rPr lang="en-US" b="1" dirty="0">
                <a:solidFill>
                  <a:srgbClr val="FF0000"/>
                </a:solidFill>
                <a:latin typeface="Tahoma" pitchFamily="34" charset="0"/>
              </a:rPr>
              <a:t>happened?</a:t>
            </a:r>
            <a:endParaRPr lang="en-US" dirty="0">
              <a:solidFill>
                <a:srgbClr val="FF0000"/>
              </a:solidFill>
              <a:latin typeface="Tahoma" pitchFamily="34" charset="0"/>
            </a:endParaRPr>
          </a:p>
          <a:p>
            <a:pPr marL="342900" indent="-342900">
              <a:defRPr/>
            </a:pPr>
            <a:r>
              <a:rPr lang="en-US" sz="1050" dirty="0" smtClean="0"/>
              <a:t>	</a:t>
            </a:r>
            <a:r>
              <a:rPr lang="en-US" dirty="0" smtClean="0"/>
              <a:t>At </a:t>
            </a:r>
            <a:r>
              <a:rPr lang="en-US" dirty="0"/>
              <a:t>approximately 02:06 AM on 16th June 2020 during making </a:t>
            </a:r>
            <a:r>
              <a:rPr lang="en-US" dirty="0" smtClean="0"/>
              <a:t>connection, Roustabout </a:t>
            </a:r>
            <a:r>
              <a:rPr lang="en-US" dirty="0"/>
              <a:t>(winch operator) was lifting the DP from the catwalk and floor crew heard a noise from air winch subsequently the Roustabout stopped the winching and applied the brake. Whilst checking the winch the crew found that the lever operated on-off switch which engages or disengages the gear (quick release) is being moved slightly into mid position. Driller put the lever to “off” position instead of “on” position and asked the Roustabout to operate the winch. When the Roustabout release the brake to continue winching, </a:t>
            </a:r>
            <a:r>
              <a:rPr lang="en-US" dirty="0" smtClean="0"/>
              <a:t>the </a:t>
            </a:r>
            <a:r>
              <a:rPr lang="en-US" dirty="0"/>
              <a:t>Drill pipe slid back to catwalk with winch line. </a:t>
            </a:r>
            <a:endParaRPr lang="en-US" dirty="0">
              <a:solidFill>
                <a:srgbClr val="000000"/>
              </a:solidFill>
            </a:endParaRPr>
          </a:p>
          <a:p>
            <a:pPr marL="342900" indent="-342900">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 </a:t>
            </a:r>
            <a:r>
              <a:rPr lang="en-US" sz="1600" b="1" dirty="0" smtClean="0">
                <a:solidFill>
                  <a:srgbClr val="333399"/>
                </a:solidFill>
                <a:latin typeface="Tahoma" pitchFamily="34" charset="0"/>
              </a:rPr>
              <a:t>   </a:t>
            </a:r>
          </a:p>
          <a:p>
            <a:pPr marL="114300" indent="-114300" algn="just">
              <a:defRPr/>
            </a:pPr>
            <a:r>
              <a:rPr lang="en-US" sz="1600" b="1" dirty="0">
                <a:solidFill>
                  <a:srgbClr val="333399"/>
                </a:solidFill>
                <a:latin typeface="Tahoma" pitchFamily="34" charset="0"/>
              </a:rPr>
              <a:t> </a:t>
            </a:r>
            <a:r>
              <a:rPr lang="en-US" sz="1600" b="1" dirty="0" smtClean="0">
                <a:solidFill>
                  <a:srgbClr val="333399"/>
                </a:solidFill>
                <a:latin typeface="Tahoma" pitchFamily="34" charset="0"/>
              </a:rPr>
              <a:t>    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1600" dirty="0" smtClean="0">
              <a:solidFill>
                <a:srgbClr val="FF0000"/>
              </a:solidFill>
              <a:cs typeface="Tahoma" pitchFamily="34" charset="0"/>
            </a:endParaRPr>
          </a:p>
          <a:p>
            <a:pPr marL="285750" indent="-285750" algn="l">
              <a:buFont typeface="Arial" panose="020B0604020202020204" pitchFamily="34" charset="0"/>
              <a:buChar char="•"/>
              <a:defRPr/>
            </a:pPr>
            <a:r>
              <a:rPr lang="en-US" sz="1600" dirty="0" smtClean="0">
                <a:solidFill>
                  <a:srgbClr val="000000"/>
                </a:solidFill>
              </a:rPr>
              <a:t>Always ensure competent and experienced personnel are operating the winch. </a:t>
            </a:r>
          </a:p>
          <a:p>
            <a:pPr marL="285750" indent="-285750" algn="l">
              <a:buFont typeface="Arial" panose="020B0604020202020204" pitchFamily="34" charset="0"/>
              <a:buChar char="•"/>
              <a:defRPr/>
            </a:pPr>
            <a:r>
              <a:rPr lang="en-US" sz="1600" dirty="0" smtClean="0">
                <a:solidFill>
                  <a:srgbClr val="000000"/>
                </a:solidFill>
              </a:rPr>
              <a:t>Always ensure adequate training is provided to the crew on operating the winch.</a:t>
            </a:r>
          </a:p>
          <a:p>
            <a:pPr marL="285750" indent="-285750" algn="l">
              <a:buFont typeface="Arial" panose="020B0604020202020204" pitchFamily="34" charset="0"/>
              <a:buChar char="•"/>
              <a:defRPr/>
            </a:pPr>
            <a:r>
              <a:rPr lang="en-US" sz="1600" dirty="0" smtClean="0">
                <a:solidFill>
                  <a:srgbClr val="000000"/>
                </a:solidFill>
              </a:rPr>
              <a:t>Always ensure SOP covers the quick release hazard of winch.</a:t>
            </a:r>
          </a:p>
          <a:p>
            <a:pPr marL="285750" indent="-285750" algn="l">
              <a:buFont typeface="Arial" panose="020B0604020202020204" pitchFamily="34" charset="0"/>
              <a:buChar char="•"/>
              <a:defRPr/>
            </a:pPr>
            <a:r>
              <a:rPr lang="en-US" sz="1600" dirty="0" smtClean="0">
                <a:solidFill>
                  <a:srgbClr val="000000"/>
                </a:solidFill>
              </a:rPr>
              <a:t>Always ensure locking mechanism is instal</a:t>
            </a:r>
            <a:r>
              <a:rPr lang="en-US" sz="1600" dirty="0" smtClean="0"/>
              <a:t>led on the winch switch to prevent accidental movement. </a:t>
            </a:r>
          </a:p>
          <a:p>
            <a:pPr marL="285750" indent="-285750" algn="l">
              <a:buFont typeface="Arial" panose="020B0604020202020204" pitchFamily="34" charset="0"/>
              <a:buChar char="•"/>
              <a:defRPr/>
            </a:pPr>
            <a:r>
              <a:rPr lang="en-US" sz="1600" dirty="0" smtClean="0"/>
              <a:t>Never operate any control switches without knowing its function. </a:t>
            </a:r>
          </a:p>
          <a:p>
            <a:pPr marL="285750" indent="-285750">
              <a:buFont typeface="Arial" panose="020B0604020202020204" pitchFamily="34" charset="0"/>
              <a:buChar char="•"/>
              <a:defRPr/>
            </a:pPr>
            <a:endParaRPr lang="en-US" sz="1200" dirty="0">
              <a:solidFill>
                <a:srgbClr val="000000"/>
              </a:solidFill>
              <a:latin typeface="Arial" charset="0"/>
            </a:endParaRPr>
          </a:p>
          <a:p>
            <a:pPr marL="119063" indent="-119063">
              <a:defRPr/>
            </a:pPr>
            <a:endParaRPr lang="en-US" sz="1400" dirty="0">
              <a:solidFill>
                <a:srgbClr val="000000"/>
              </a:solidFill>
              <a:latin typeface="Arial" charset="0"/>
            </a:endParaRPr>
          </a:p>
        </p:txBody>
      </p:sp>
      <p:sp>
        <p:nvSpPr>
          <p:cNvPr id="26628" name="TextBox 16"/>
          <p:cNvSpPr txBox="1">
            <a:spLocks noChangeArrowheads="1"/>
          </p:cNvSpPr>
          <p:nvPr/>
        </p:nvSpPr>
        <p:spPr bwMode="auto">
          <a:xfrm>
            <a:off x="410709" y="5727354"/>
            <a:ext cx="6473337" cy="338554"/>
          </a:xfrm>
          <a:prstGeom prst="rect">
            <a:avLst/>
          </a:prstGeom>
          <a:solidFill>
            <a:srgbClr val="0070C0"/>
          </a:solidFill>
          <a:ln w="9525">
            <a:noFill/>
            <a:miter lim="800000"/>
            <a:headEnd/>
            <a:tailEnd/>
          </a:ln>
        </p:spPr>
        <p:txBody>
          <a:bodyPr wrap="square">
            <a:spAutoFit/>
          </a:bodyPr>
          <a:lstStyle/>
          <a:p>
            <a:pPr eaLnBrk="1" hangingPunct="1"/>
            <a:r>
              <a:rPr lang="en-US" sz="1600" b="1" dirty="0">
                <a:solidFill>
                  <a:srgbClr val="FFFF00"/>
                </a:solidFill>
                <a:latin typeface="Tahoma" pitchFamily="34" charset="0"/>
              </a:rPr>
              <a:t>Always ensure the trained personnel are operating the winch</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17" name="Picture 16"/>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8858249" y="1011944"/>
            <a:ext cx="3038315" cy="2007482"/>
          </a:xfrm>
          <a:prstGeom prst="rect">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858249" y="3527686"/>
            <a:ext cx="3093043" cy="2014306"/>
          </a:xfrm>
          <a:prstGeom prst="rect">
            <a:avLst/>
          </a:prstGeom>
        </p:spPr>
      </p:pic>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68878" y="2342427"/>
            <a:ext cx="627686" cy="6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68878" y="4859070"/>
            <a:ext cx="687079" cy="68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a:spLocks noChangeArrowheads="1"/>
          </p:cNvSpPr>
          <p:nvPr/>
        </p:nvSpPr>
        <p:spPr bwMode="auto">
          <a:xfrm>
            <a:off x="372567" y="6290312"/>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a:t>
            </a:r>
            <a:r>
              <a:rPr lang="en-US" sz="1600" b="1" dirty="0" smtClean="0"/>
              <a:t>, Operation</a:t>
            </a:r>
            <a:r>
              <a:rPr lang="en-US" sz="1600" b="1" dirty="0"/>
              <a:t>, Engineering, Exploration &amp; 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116986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05516" y="1270518"/>
            <a:ext cx="8351838" cy="4493538"/>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dirty="0">
              <a:solidFill>
                <a:srgbClr val="000000"/>
              </a:solidFill>
              <a:latin typeface="+mj-lt"/>
            </a:endParaRPr>
          </a:p>
          <a:p>
            <a:pPr marL="342900" indent="-342900">
              <a:buFont typeface="+mj-lt"/>
              <a:buAutoNum type="arabicPeriod"/>
              <a:defRPr/>
            </a:pPr>
            <a:r>
              <a:rPr lang="en-US" dirty="0">
                <a:solidFill>
                  <a:srgbClr val="0033CC"/>
                </a:solidFill>
                <a:latin typeface="+mj-lt"/>
              </a:rPr>
              <a:t>Do you ensure competent and experienced personnel are operating the winch?</a:t>
            </a:r>
            <a:endParaRPr lang="en-US" dirty="0">
              <a:solidFill>
                <a:srgbClr val="0033CC"/>
              </a:solidFill>
              <a:latin typeface="+mj-lt"/>
              <a:sym typeface="Wingdings" pitchFamily="2" charset="2"/>
            </a:endParaRPr>
          </a:p>
          <a:p>
            <a:pPr marL="342900" indent="-342900">
              <a:buFont typeface="+mj-lt"/>
              <a:buAutoNum type="arabicPeriod"/>
              <a:defRPr/>
            </a:pPr>
            <a:r>
              <a:rPr lang="en-US" dirty="0">
                <a:solidFill>
                  <a:srgbClr val="0033CC"/>
                </a:solidFill>
                <a:latin typeface="+mj-lt"/>
              </a:rPr>
              <a:t>Do you ensure adequate training is provided to the crew on operating the winch?</a:t>
            </a:r>
            <a:endParaRPr lang="en-US" dirty="0">
              <a:solidFill>
                <a:srgbClr val="0033CC"/>
              </a:solidFill>
              <a:latin typeface="+mj-lt"/>
              <a:sym typeface="Wingdings" pitchFamily="2" charset="2"/>
            </a:endParaRPr>
          </a:p>
          <a:p>
            <a:pPr marL="342900" indent="-342900">
              <a:buFont typeface="+mj-lt"/>
              <a:buAutoNum type="arabicPeriod"/>
              <a:defRPr/>
            </a:pPr>
            <a:r>
              <a:rPr lang="en-US" dirty="0">
                <a:solidFill>
                  <a:srgbClr val="0033CC"/>
                </a:solidFill>
                <a:latin typeface="+mj-lt"/>
              </a:rPr>
              <a:t>Do you ensure SOP covers the full operation hazard of winch?</a:t>
            </a:r>
            <a:endParaRPr lang="en-US" dirty="0">
              <a:solidFill>
                <a:srgbClr val="0033CC"/>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a:t>
            </a:r>
            <a:r>
              <a:rPr lang="en-US" dirty="0">
                <a:solidFill>
                  <a:srgbClr val="0033CC"/>
                </a:solidFill>
                <a:latin typeface="+mj-lt"/>
              </a:rPr>
              <a:t>ensure locking mechanism is installed on the winch switch to prevent accidental movement</a:t>
            </a:r>
            <a:r>
              <a:rPr lang="en-US" dirty="0" smtClean="0">
                <a:solidFill>
                  <a:srgbClr val="0033CC"/>
                </a:solidFill>
                <a:latin typeface="+mj-lt"/>
              </a:rPr>
              <a:t>?</a:t>
            </a:r>
          </a:p>
          <a:p>
            <a:pPr>
              <a:defRPr/>
            </a:pPr>
            <a:endParaRPr lang="en-US"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05516" y="901186"/>
            <a:ext cx="53655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 16.06.2020</a:t>
            </a:r>
            <a:r>
              <a:rPr lang="en-US" b="1" dirty="0">
                <a:solidFill>
                  <a:srgbClr val="333399"/>
                </a:solidFill>
                <a:latin typeface="Tahoma" pitchFamily="34" charset="0"/>
              </a:rPr>
              <a:t>       Incident title: HiPo#46</a:t>
            </a:r>
          </a:p>
        </p:txBody>
      </p:sp>
    </p:spTree>
    <p:extLst>
      <p:ext uri="{BB962C8B-B14F-4D97-AF65-F5344CB8AC3E}">
        <p14:creationId xmlns:p14="http://schemas.microsoft.com/office/powerpoint/2010/main" val="308003767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92454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BEE93062-900B-44C8-85F4-2CDECDF78B1A}"/>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534</TotalTime>
  <Words>549</Words>
  <Application>Microsoft Office PowerPoint</Application>
  <PresentationFormat>Widescreen</PresentationFormat>
  <Paragraphs>52</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92</cp:revision>
  <dcterms:created xsi:type="dcterms:W3CDTF">2018-09-24T07:27:56Z</dcterms:created>
  <dcterms:modified xsi:type="dcterms:W3CDTF">2020-11-08T10:52:41Z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