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29" r:id="rId6"/>
    <p:sldId id="33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3" autoAdjust="0"/>
    <p:restoredTop sz="94674"/>
  </p:normalViewPr>
  <p:slideViewPr>
    <p:cSldViewPr snapToGrid="0" snapToObjects="1">
      <p:cViewPr varScale="1">
        <p:scale>
          <a:sx n="100" d="100"/>
          <a:sy n="100" d="100"/>
        </p:scale>
        <p:origin x="10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08/11/2020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3712142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326386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08/11/2020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08/11/2020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08/11/2020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08/11/2020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08/11/2020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08/11/2020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08/11/2020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08/11/2020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08/11/2020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08/11/2020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08/11/2020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08/11/2020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08/11/2020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08/11/2020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420638" y="683609"/>
            <a:ext cx="8581665" cy="5147563"/>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itchFamily="34" charset="0"/>
              </a:rPr>
              <a:t>Date: </a:t>
            </a:r>
            <a:r>
              <a:rPr lang="en-GB" b="1" dirty="0" smtClean="0">
                <a:solidFill>
                  <a:srgbClr val="333399"/>
                </a:solidFill>
                <a:latin typeface="Tahoma" pitchFamily="34" charset="0"/>
              </a:rPr>
              <a:t>18.06.2020</a:t>
            </a:r>
            <a:r>
              <a:rPr lang="en-US" b="1" dirty="0" smtClean="0">
                <a:solidFill>
                  <a:srgbClr val="333399"/>
                </a:solidFill>
                <a:latin typeface="Tahoma" pitchFamily="34" charset="0"/>
              </a:rPr>
              <a:t>       </a:t>
            </a:r>
            <a:r>
              <a:rPr lang="en-US" b="1" dirty="0">
                <a:solidFill>
                  <a:srgbClr val="333399"/>
                </a:solidFill>
                <a:latin typeface="Tahoma" pitchFamily="34" charset="0"/>
              </a:rPr>
              <a:t>Incident title: </a:t>
            </a:r>
            <a:r>
              <a:rPr lang="en-US" b="1" dirty="0" smtClean="0">
                <a:solidFill>
                  <a:srgbClr val="333399"/>
                </a:solidFill>
                <a:latin typeface="Tahoma" pitchFamily="34" charset="0"/>
              </a:rPr>
              <a:t>HiPo#47</a:t>
            </a:r>
            <a:endParaRPr lang="en-GB" b="1" dirty="0" smtClean="0">
              <a:solidFill>
                <a:srgbClr val="333399"/>
              </a:solidFill>
              <a:latin typeface="Tahoma" pitchFamily="34" charset="0"/>
            </a:endParaRPr>
          </a:p>
          <a:p>
            <a:pPr marL="114300" indent="-114300" algn="just">
              <a:defRPr/>
            </a:pPr>
            <a:endParaRPr lang="en-US" b="1" dirty="0">
              <a:solidFill>
                <a:srgbClr val="FF0000"/>
              </a:solidFill>
              <a:latin typeface="Tahoma" pitchFamily="34" charset="0"/>
            </a:endParaRPr>
          </a:p>
          <a:p>
            <a:pPr marL="114300" indent="-114300" algn="just">
              <a:defRPr/>
            </a:pPr>
            <a:r>
              <a:rPr lang="en-US" b="1" dirty="0">
                <a:solidFill>
                  <a:srgbClr val="FF0000"/>
                </a:solidFill>
                <a:latin typeface="Tahoma" pitchFamily="34" charset="0"/>
              </a:rPr>
              <a:t>What happened?</a:t>
            </a:r>
          </a:p>
          <a:p>
            <a:pPr algn="just"/>
            <a:r>
              <a:rPr lang="en-US" dirty="0" smtClean="0">
                <a:latin typeface="Calibri" panose="020F0502020204030204" pitchFamily="34" charset="0"/>
              </a:rPr>
              <a:t>On </a:t>
            </a:r>
            <a:r>
              <a:rPr lang="en-US" dirty="0">
                <a:latin typeface="Calibri" panose="020F0502020204030204" pitchFamily="34" charset="0"/>
              </a:rPr>
              <a:t>18 June 2020, operation was RIH and wash down 13 3/8” CSG, last two 2m from shoe depth, observed sudden shoot in press and lost circulation. After confirming that DAS </a:t>
            </a:r>
            <a:r>
              <a:rPr lang="en-US" dirty="0" err="1">
                <a:latin typeface="Calibri" panose="020F0502020204030204" pitchFamily="34" charset="0"/>
              </a:rPr>
              <a:t>laflure</a:t>
            </a:r>
            <a:r>
              <a:rPr lang="en-US" dirty="0">
                <a:latin typeface="Calibri" panose="020F0502020204030204" pitchFamily="34" charset="0"/>
              </a:rPr>
              <a:t> has failed, decided to break the joint and lay down joint using circulation sub. While attempting to break with power tong, operator gave signal to wench operator (FM) to p/up tong. Driller though signal was given to him &amp; attempt to P/up </a:t>
            </a:r>
            <a:r>
              <a:rPr lang="en-US" dirty="0" err="1">
                <a:latin typeface="Calibri" panose="020F0502020204030204" pitchFamily="34" charset="0"/>
              </a:rPr>
              <a:t>csg</a:t>
            </a:r>
            <a:r>
              <a:rPr lang="en-US" dirty="0">
                <a:latin typeface="Calibri" panose="020F0502020204030204" pitchFamily="34" charset="0"/>
              </a:rPr>
              <a:t> joint ahead of time (joint was still not disconnected). Results in having o/pull on Single Joint Elevator (SJE) where Shackle (1” size) between Swivel and slings got deformed/ disconnected and fall on rig floor, close to Draw work around 4.5m from rotary. Luckily, DAS operator moved just before SJE and two slings drop and rest on power tong. No injuries. </a:t>
            </a:r>
          </a:p>
          <a:p>
            <a:pPr marL="342900" indent="-342900">
              <a:defRPr/>
            </a:pPr>
            <a:endParaRPr lang="en-US" sz="1050" dirty="0">
              <a:solidFill>
                <a:srgbClr val="000000"/>
              </a:solidFill>
              <a:latin typeface="Arial" pitchFamily="34" charset="0"/>
            </a:endParaRPr>
          </a:p>
          <a:p>
            <a:pPr marL="114300" indent="-114300" algn="just">
              <a:defRPr/>
            </a:pPr>
            <a:r>
              <a:rPr lang="en-US" sz="1600" b="1" dirty="0" smtClean="0">
                <a:solidFill>
                  <a:srgbClr val="333399"/>
                </a:solidFill>
                <a:latin typeface="Tahoma" pitchFamily="34" charset="0"/>
              </a:rPr>
              <a:t>Your </a:t>
            </a:r>
            <a:r>
              <a:rPr lang="en-US" sz="1600" b="1" dirty="0">
                <a:solidFill>
                  <a:srgbClr val="333399"/>
                </a:solidFill>
                <a:latin typeface="Tahoma" pitchFamily="34" charset="0"/>
              </a:rPr>
              <a:t>learning from this incident..</a:t>
            </a:r>
          </a:p>
          <a:p>
            <a:pPr marL="114300" indent="-114300" algn="just">
              <a:defRPr/>
            </a:pPr>
            <a:endParaRPr lang="en-US" sz="600" dirty="0">
              <a:solidFill>
                <a:srgbClr val="000000"/>
              </a:solidFill>
              <a:latin typeface="Arial" charset="0"/>
            </a:endParaRPr>
          </a:p>
          <a:p>
            <a:pPr marL="285750" indent="-285750" algn="just">
              <a:buFont typeface="Arial" panose="020B0604020202020204" pitchFamily="34" charset="0"/>
              <a:buChar char="•"/>
            </a:pPr>
            <a:r>
              <a:rPr lang="en-US" sz="1600" dirty="0">
                <a:latin typeface="Calibri" panose="020F0502020204030204" pitchFamily="34" charset="0"/>
              </a:rPr>
              <a:t>Always maintain proper communication &amp; clear signaling even when perceived operational risk is pushing you to act quickly.</a:t>
            </a:r>
          </a:p>
          <a:p>
            <a:pPr marL="285750" indent="-285750" algn="just">
              <a:buFont typeface="Arial" panose="020B0604020202020204" pitchFamily="34" charset="0"/>
              <a:buChar char="•"/>
            </a:pPr>
            <a:r>
              <a:rPr lang="en-US" sz="1600" dirty="0">
                <a:latin typeface="Calibri" panose="020F0502020204030204" pitchFamily="34" charset="0"/>
              </a:rPr>
              <a:t>Always ensure your casing joint is fully backout before instructing to pickup on draw </a:t>
            </a:r>
            <a:r>
              <a:rPr lang="en-US" sz="1600" dirty="0" smtClean="0">
                <a:latin typeface="Calibri" panose="020F0502020204030204" pitchFamily="34" charset="0"/>
              </a:rPr>
              <a:t>works.</a:t>
            </a:r>
            <a:endParaRPr lang="en-US" sz="1600" dirty="0">
              <a:latin typeface="Calibri" panose="020F0502020204030204" pitchFamily="34" charset="0"/>
            </a:endParaRPr>
          </a:p>
          <a:p>
            <a:pPr marL="285750" lvl="0" indent="-285750" algn="just">
              <a:buFont typeface="Arial" panose="020B0604020202020204" pitchFamily="34" charset="0"/>
              <a:buChar char="•"/>
            </a:pPr>
            <a:r>
              <a:rPr lang="en-US" sz="1600" dirty="0">
                <a:latin typeface="Calibri" panose="020F0502020204030204" pitchFamily="34" charset="0"/>
              </a:rPr>
              <a:t>Always ensure the driller re-sets the upper weight indicator limit before laying down casing. </a:t>
            </a:r>
          </a:p>
          <a:p>
            <a:pPr marL="285750" lvl="0" indent="-285750" algn="just">
              <a:buFont typeface="Arial" panose="020B0604020202020204" pitchFamily="34" charset="0"/>
              <a:buChar char="•"/>
            </a:pPr>
            <a:r>
              <a:rPr lang="en-US" sz="1600" dirty="0">
                <a:latin typeface="Calibri" panose="020F0502020204030204" pitchFamily="34" charset="0"/>
              </a:rPr>
              <a:t>Always ensure to respect no-go </a:t>
            </a:r>
            <a:r>
              <a:rPr lang="en-US" sz="1600" dirty="0" smtClean="0">
                <a:latin typeface="Calibri" panose="020F0502020204030204" pitchFamily="34" charset="0"/>
              </a:rPr>
              <a:t>zone.</a:t>
            </a:r>
            <a:endParaRPr lang="en-US" sz="1600" dirty="0">
              <a:latin typeface="Calibri" panose="020F0502020204030204" pitchFamily="34" charset="0"/>
            </a:endParaRP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490970" y="5868667"/>
            <a:ext cx="5594890" cy="369332"/>
          </a:xfrm>
          <a:prstGeom prst="rect">
            <a:avLst/>
          </a:prstGeom>
          <a:solidFill>
            <a:srgbClr val="0070C0"/>
          </a:solidFill>
          <a:ln w="9525">
            <a:noFill/>
            <a:miter lim="800000"/>
            <a:headEnd/>
            <a:tailEnd/>
          </a:ln>
        </p:spPr>
        <p:txBody>
          <a:bodyPr wrap="square">
            <a:spAutoFit/>
          </a:bodyPr>
          <a:lstStyle/>
          <a:p>
            <a:pPr algn="ctr"/>
            <a:r>
              <a:rPr lang="en-US" dirty="0">
                <a:solidFill>
                  <a:srgbClr val="FFFF00"/>
                </a:solidFill>
                <a:latin typeface="Calibri" panose="020F0502020204030204" pitchFamily="34" charset="0"/>
                <a:cs typeface="Calibri" panose="020F0502020204030204" pitchFamily="34" charset="0"/>
              </a:rPr>
              <a:t>Always maintain proper communication &amp; clear signaling</a:t>
            </a:r>
            <a:endParaRPr lang="en-US" b="1" dirty="0">
              <a:solidFill>
                <a:srgbClr val="FFFF00"/>
              </a:solidFill>
              <a:latin typeface="Calibri" panose="020F0502020204030204" pitchFamily="34" charset="0"/>
              <a:cs typeface="Calibri" panose="020F0502020204030204" pitchFamily="34" charset="0"/>
            </a:endParaRP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sp>
        <p:nvSpPr>
          <p:cNvPr id="23" name="Text Placeholder 4">
            <a:extLst>
              <a:ext uri="{FF2B5EF4-FFF2-40B4-BE49-F238E27FC236}">
                <a16:creationId xmlns:a16="http://schemas.microsoft.com/office/drawing/2014/main" id="{B282BE4A-7D1E-40C0-B8AA-00953E0280B9}"/>
              </a:ext>
            </a:extLst>
          </p:cNvPr>
          <p:cNvSpPr txBox="1">
            <a:spLocks/>
          </p:cNvSpPr>
          <p:nvPr/>
        </p:nvSpPr>
        <p:spPr>
          <a:xfrm>
            <a:off x="9285889" y="2639945"/>
            <a:ext cx="2476500" cy="30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1050" dirty="0">
                <a:solidFill>
                  <a:prstClr val="black"/>
                </a:solidFill>
                <a:latin typeface="Calibri" panose="020F0502020204030204" pitchFamily="34" charset="0"/>
              </a:rPr>
              <a:t>Shackle stripped out and dropped in front of draw work </a:t>
            </a:r>
          </a:p>
        </p:txBody>
      </p:sp>
      <p:sp>
        <p:nvSpPr>
          <p:cNvPr id="24" name="Text Placeholder 4">
            <a:extLst>
              <a:ext uri="{FF2B5EF4-FFF2-40B4-BE49-F238E27FC236}">
                <a16:creationId xmlns:a16="http://schemas.microsoft.com/office/drawing/2014/main" id="{ADB6B0D3-4D80-4B62-B323-33298ECCFDB9}"/>
              </a:ext>
            </a:extLst>
          </p:cNvPr>
          <p:cNvSpPr txBox="1">
            <a:spLocks/>
          </p:cNvSpPr>
          <p:nvPr/>
        </p:nvSpPr>
        <p:spPr>
          <a:xfrm>
            <a:off x="9468646" y="5384940"/>
            <a:ext cx="2476500" cy="304800"/>
          </a:xfrm>
          <a:prstGeom prst="rect">
            <a:avLst/>
          </a:prstGeom>
        </p:spPr>
        <p:txBody>
          <a:bodyPr anchor="ctr"/>
          <a:lstStyle>
            <a:lvl1pPr marL="342900" indent="-342900" algn="r" defTabSz="914400" rtl="0" eaLnBrk="1" latinLnBrk="0" hangingPunct="1">
              <a:spcBef>
                <a:spcPct val="20000"/>
              </a:spcBef>
              <a:buFont typeface="Arial" pitchFamily="34" charset="0"/>
              <a:buNone/>
              <a:defRPr sz="11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en-US" sz="1050" i="0" dirty="0">
                <a:latin typeface="Calibri" panose="020F0502020204030204" pitchFamily="34" charset="0"/>
              </a:rPr>
              <a:t>Always maintain proper communication &amp; clear signaling</a:t>
            </a:r>
            <a:endParaRPr lang="en-US" sz="1050" i="0" dirty="0">
              <a:solidFill>
                <a:prstClr val="black"/>
              </a:solidFill>
              <a:latin typeface="Calibri" panose="020F0502020204030204" pitchFamily="34" charset="0"/>
            </a:endParaRPr>
          </a:p>
        </p:txBody>
      </p:sp>
      <p:pic>
        <p:nvPicPr>
          <p:cNvPr id="15" name="Picture 14">
            <a:extLst>
              <a:ext uri="{FF2B5EF4-FFF2-40B4-BE49-F238E27FC236}">
                <a16:creationId xmlns:a16="http://schemas.microsoft.com/office/drawing/2014/main" id="{598A2524-EEBA-48B7-B6EB-DF12DFF848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8588" y="683609"/>
            <a:ext cx="3011105" cy="1899722"/>
          </a:xfrm>
          <a:prstGeom prst="rect">
            <a:avLst/>
          </a:prstGeom>
        </p:spPr>
      </p:pic>
      <p:grpSp>
        <p:nvGrpSpPr>
          <p:cNvPr id="25" name="Group 131">
            <a:extLst>
              <a:ext uri="{FF2B5EF4-FFF2-40B4-BE49-F238E27FC236}">
                <a16:creationId xmlns:a16="http://schemas.microsoft.com/office/drawing/2014/main" id="{2956C1D1-A8B1-4F47-993D-AECBA9C7C976}"/>
              </a:ext>
            </a:extLst>
          </p:cNvPr>
          <p:cNvGrpSpPr>
            <a:grpSpLocks/>
          </p:cNvGrpSpPr>
          <p:nvPr/>
        </p:nvGrpSpPr>
        <p:grpSpPr bwMode="auto">
          <a:xfrm>
            <a:off x="11540256" y="823537"/>
            <a:ext cx="336550" cy="544513"/>
            <a:chOff x="3504" y="544"/>
            <a:chExt cx="2287" cy="1855"/>
          </a:xfrm>
        </p:grpSpPr>
        <p:sp>
          <p:nvSpPr>
            <p:cNvPr id="26" name="Line 129">
              <a:extLst>
                <a:ext uri="{FF2B5EF4-FFF2-40B4-BE49-F238E27FC236}">
                  <a16:creationId xmlns:a16="http://schemas.microsoft.com/office/drawing/2014/main" id="{E4082430-E282-4EAE-9BD9-0C758D07D540}"/>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7" name="Line 130">
              <a:extLst>
                <a:ext uri="{FF2B5EF4-FFF2-40B4-BE49-F238E27FC236}">
                  <a16:creationId xmlns:a16="http://schemas.microsoft.com/office/drawing/2014/main" id="{7123025A-710B-4BC3-8DB6-E44BBCB193FE}"/>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pic>
        <p:nvPicPr>
          <p:cNvPr id="14" name="Picture 13">
            <a:extLst>
              <a:ext uri="{FF2B5EF4-FFF2-40B4-BE49-F238E27FC236}">
                <a16:creationId xmlns:a16="http://schemas.microsoft.com/office/drawing/2014/main" id="{967A2271-F395-422F-B370-708DCE03D9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5274" y="3236786"/>
            <a:ext cx="2934419" cy="1982638"/>
          </a:xfrm>
          <a:prstGeom prst="rect">
            <a:avLst/>
          </a:prstGeom>
        </p:spPr>
      </p:pic>
      <p:sp>
        <p:nvSpPr>
          <p:cNvPr id="17" name="Rectangle 16"/>
          <p:cNvSpPr>
            <a:spLocks noChangeArrowheads="1"/>
          </p:cNvSpPr>
          <p:nvPr/>
        </p:nvSpPr>
        <p:spPr bwMode="auto">
          <a:xfrm>
            <a:off x="372567" y="6366764"/>
            <a:ext cx="8599983"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smtClean="0">
                <a:solidFill>
                  <a:srgbClr val="0D38B3"/>
                </a:solidFill>
                <a:latin typeface="+mj-lt"/>
                <a:cs typeface="Calibri" pitchFamily="34" charset="0"/>
              </a:rPr>
              <a:t> </a:t>
            </a:r>
            <a:r>
              <a:rPr lang="en-US" sz="2000" b="1" dirty="0" smtClean="0">
                <a:solidFill>
                  <a:srgbClr val="0D38B3"/>
                </a:solidFill>
                <a:latin typeface="Arial" panose="020B0604020202020204" pitchFamily="34" charset="0"/>
                <a:cs typeface="Arial" panose="020B0604020202020204" pitchFamily="34" charset="0"/>
              </a:rPr>
              <a:t>Audience: </a:t>
            </a:r>
            <a:r>
              <a:rPr lang="en-US" sz="1600" b="1" dirty="0"/>
              <a:t>Drilling, Logistics, Operation, Engineering, Exploration &amp; construction </a:t>
            </a:r>
            <a:endParaRPr lang="en-US" sz="1600" b="1" dirty="0" smtClean="0">
              <a:solidFill>
                <a:srgbClr val="0D38B3"/>
              </a:solidFill>
              <a:latin typeface="+mj-lt"/>
              <a:cs typeface="Calibri" pitchFamily="34" charset="0"/>
            </a:endParaRPr>
          </a:p>
        </p:txBody>
      </p:sp>
    </p:spTree>
    <p:extLst>
      <p:ext uri="{BB962C8B-B14F-4D97-AF65-F5344CB8AC3E}">
        <p14:creationId xmlns:p14="http://schemas.microsoft.com/office/powerpoint/2010/main" val="3354494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179845" y="1244045"/>
            <a:ext cx="9992979" cy="3539430"/>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US" dirty="0">
                <a:solidFill>
                  <a:srgbClr val="0033CC"/>
                </a:solidFill>
                <a:latin typeface="+mj-lt"/>
                <a:sym typeface="Wingdings" pitchFamily="2" charset="2"/>
              </a:rPr>
              <a:t>Do you ensure effective dynamic risk review during TBTs &amp; adequate task supervision? </a:t>
            </a:r>
          </a:p>
          <a:p>
            <a:pPr marL="342900" indent="-342900">
              <a:buFont typeface="+mj-lt"/>
              <a:buAutoNum type="arabicPeriod"/>
              <a:defRPr/>
            </a:pPr>
            <a:r>
              <a:rPr lang="en-US" dirty="0">
                <a:solidFill>
                  <a:srgbClr val="0033CC"/>
                </a:solidFill>
                <a:latin typeface="+mj-lt"/>
                <a:sym typeface="Wingdings" pitchFamily="2" charset="2"/>
              </a:rPr>
              <a:t>Do you ensure regular update of operating standard &amp; procedure ?</a:t>
            </a:r>
          </a:p>
          <a:p>
            <a:pPr marL="342900" indent="-342900">
              <a:buFont typeface="+mj-lt"/>
              <a:buAutoNum type="arabicPeriod"/>
              <a:defRPr/>
            </a:pPr>
            <a:r>
              <a:rPr lang="en-US" dirty="0">
                <a:solidFill>
                  <a:srgbClr val="0033CC"/>
                </a:solidFill>
                <a:latin typeface="+mj-lt"/>
                <a:sym typeface="Wingdings" pitchFamily="2" charset="2"/>
              </a:rPr>
              <a:t>Do you ensure effective communication while carrying out critical operation? </a:t>
            </a:r>
          </a:p>
          <a:p>
            <a:pPr marL="342900" indent="-342900">
              <a:buFont typeface="+mj-lt"/>
              <a:buAutoNum type="arabicPeriod"/>
              <a:defRPr/>
            </a:pPr>
            <a:r>
              <a:rPr lang="en-US" dirty="0">
                <a:solidFill>
                  <a:srgbClr val="0033CC"/>
                </a:solidFill>
                <a:latin typeface="+mj-lt"/>
                <a:sym typeface="Wingdings" pitchFamily="2" charset="2"/>
              </a:rPr>
              <a:t>Do you ensure a</a:t>
            </a:r>
            <a:r>
              <a:rPr lang="en-US" dirty="0">
                <a:solidFill>
                  <a:srgbClr val="0033CC"/>
                </a:solidFill>
                <a:latin typeface="+mj-lt"/>
              </a:rPr>
              <a:t>lways to confirm casing joint is completely disconnected before P/U with SJE?</a:t>
            </a:r>
          </a:p>
          <a:p>
            <a:pPr marL="342900" indent="-342900">
              <a:buFont typeface="+mj-lt"/>
              <a:buAutoNum type="arabicPeriod"/>
              <a:defRPr/>
            </a:pPr>
            <a:endParaRPr lang="en-US" sz="1400" dirty="0">
              <a:solidFill>
                <a:schemeClr val="accent2"/>
              </a:solidFill>
              <a:latin typeface="Calibri" panose="020F0502020204030204" pitchFamily="34" charset="0"/>
            </a:endParaRPr>
          </a:p>
          <a:p>
            <a:pPr marL="342900" indent="-342900">
              <a:buFont typeface="+mj-lt"/>
              <a:buAutoNum type="arabicPeriod"/>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marL="119063" indent="-119063">
              <a:buFontTx/>
              <a:buChar char="•"/>
              <a:defRPr/>
            </a:pPr>
            <a:endParaRPr lang="en-US" sz="1400" dirty="0">
              <a:solidFill>
                <a:srgbClr val="0033CC"/>
              </a:solidFill>
              <a:latin typeface="+mj-lt"/>
              <a:sym typeface="Wingdings" pitchFamily="2" charset="2"/>
            </a:endParaRPr>
          </a:p>
          <a:p>
            <a:pPr marL="119063" indent="-119063">
              <a:defRPr/>
            </a:pPr>
            <a:r>
              <a:rPr lang="en-US" sz="1400" dirty="0">
                <a:solidFill>
                  <a:srgbClr val="0033CC"/>
                </a:solidFill>
                <a:latin typeface="+mj-lt"/>
                <a:sym typeface="Wingdings" pitchFamily="2" charset="2"/>
              </a:rPr>
              <a:t>	</a:t>
            </a:r>
            <a:endParaRPr lang="en-US" sz="800" dirty="0">
              <a:solidFill>
                <a:srgbClr val="000000"/>
              </a:solidFill>
              <a:latin typeface="Arial" charset="0"/>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1179846" y="874713"/>
            <a:ext cx="5365571"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333399"/>
                </a:solidFill>
                <a:latin typeface="Tahoma" pitchFamily="34" charset="0"/>
              </a:rPr>
              <a:t>Date: 18.06.2020</a:t>
            </a:r>
            <a:r>
              <a:rPr lang="en-US" b="1" dirty="0">
                <a:solidFill>
                  <a:srgbClr val="333399"/>
                </a:solidFill>
                <a:latin typeface="Tahoma" pitchFamily="34" charset="0"/>
              </a:rPr>
              <a:t>       Incident title: HiPo#47</a:t>
            </a:r>
            <a:endParaRPr lang="en-GB" b="1" dirty="0">
              <a:solidFill>
                <a:srgbClr val="333399"/>
              </a:solidFill>
              <a:latin typeface="Tahoma" pitchFamily="34" charset="0"/>
            </a:endParaRPr>
          </a:p>
        </p:txBody>
      </p:sp>
    </p:spTree>
    <p:extLst>
      <p:ext uri="{BB962C8B-B14F-4D97-AF65-F5344CB8AC3E}">
        <p14:creationId xmlns:p14="http://schemas.microsoft.com/office/powerpoint/2010/main" val="1269569182"/>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92455</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725436F2-193D-4D41-BA67-5CB2ACF444ED}"/>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540</TotalTime>
  <Words>593</Words>
  <Application>Microsoft Office PowerPoint</Application>
  <PresentationFormat>Widescreen</PresentationFormat>
  <Paragraphs>52</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Arial</vt:lpstr>
      <vt:lpstr>Calibri</vt:lpstr>
      <vt:lpstr>Calibri Light</vt:lpstr>
      <vt:lpstr>Gill Sans</vt:lpstr>
      <vt:lpstr>Gill Sans Light</vt:lpstr>
      <vt:lpstr>Tahoma</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92</cp:revision>
  <dcterms:created xsi:type="dcterms:W3CDTF">2018-09-24T07:27:56Z</dcterms:created>
  <dcterms:modified xsi:type="dcterms:W3CDTF">2020-11-08T11:08:34Z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