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60" r:id="rId5"/>
  </p:sldMasterIdLst>
  <p:notesMasterIdLst>
    <p:notesMasterId r:id="rId8"/>
  </p:notesMasterIdLst>
  <p:sldIdLst>
    <p:sldId id="335" r:id="rId6"/>
    <p:sldId id="336"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D38B3"/>
    <a:srgbClr val="2710B0"/>
    <a:srgbClr val="CC3300"/>
    <a:srgbClr val="16942A"/>
    <a:srgbClr val="24A316"/>
    <a:srgbClr val="FDD600"/>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43" autoAdjust="0"/>
    <p:restoredTop sz="94674"/>
  </p:normalViewPr>
  <p:slideViewPr>
    <p:cSldViewPr snapToGrid="0" snapToObjects="1">
      <p:cViewPr varScale="1">
        <p:scale>
          <a:sx n="100" d="100"/>
          <a:sy n="100" d="100"/>
        </p:scale>
        <p:origin x="7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theme" Target="theme/theme1.xml"/><Relationship Id="rId5" Type="http://schemas.openxmlformats.org/officeDocument/2006/relationships/slideMaster" Target="slideMasters/slideMaster2.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E6CC15C-7088-4C08-B145-E35BDB57786C}" type="datetimeFigureOut">
              <a:rPr lang="en-US" smtClean="0"/>
              <a:t>08/11/2020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906F0F-6AA3-414C-870B-3468ED710CFE}" type="slidenum">
              <a:rPr lang="en-US" smtClean="0"/>
              <a:t>‹#›</a:t>
            </a:fld>
            <a:endParaRPr lang="en-US"/>
          </a:p>
        </p:txBody>
      </p:sp>
    </p:spTree>
    <p:extLst>
      <p:ext uri="{BB962C8B-B14F-4D97-AF65-F5344CB8AC3E}">
        <p14:creationId xmlns:p14="http://schemas.microsoft.com/office/powerpoint/2010/main" val="39654191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a:ln/>
        </p:spPr>
      </p:sp>
      <p:sp>
        <p:nvSpPr>
          <p:cNvPr id="51203" name="Notes Placeholder 2"/>
          <p:cNvSpPr>
            <a:spLocks noGrp="1"/>
          </p:cNvSpPr>
          <p:nvPr>
            <p:ph type="body" idx="1"/>
          </p:nvPr>
        </p:nvSpPr>
        <p:spPr>
          <a:noFill/>
          <a:ln/>
        </p:spPr>
        <p:txBody>
          <a:bodyPr/>
          <a:lstStyle/>
          <a:p>
            <a:r>
              <a:rPr lang="en-US" dirty="0"/>
              <a:t>Ensure all dates and titles are input </a:t>
            </a:r>
          </a:p>
          <a:p>
            <a:endParaRPr lang="en-US" dirty="0"/>
          </a:p>
          <a:p>
            <a:r>
              <a:rPr lang="en-US" dirty="0"/>
              <a:t>A short description should be provided without mentioning names of contractors or</a:t>
            </a:r>
            <a:r>
              <a:rPr lang="en-US" baseline="0" dirty="0"/>
              <a:t> individuals.  You should include, what happened, to who (by job title) and what injuries this resulted in.  Nothing more!</a:t>
            </a:r>
          </a:p>
          <a:p>
            <a:endParaRPr lang="en-US" baseline="0" dirty="0"/>
          </a:p>
          <a:p>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baseline="0" dirty="0"/>
          </a:p>
          <a:p>
            <a:r>
              <a:rPr lang="en-US" baseline="0" dirty="0"/>
              <a:t>The strap line should be the main point you want to get across</a:t>
            </a:r>
          </a:p>
          <a:p>
            <a:endParaRPr lang="en-US" baseline="0" dirty="0"/>
          </a:p>
          <a:p>
            <a:r>
              <a:rPr lang="en-US" baseline="0" dirty="0"/>
              <a:t>The images should be self explanatory, what went wrong (if you create a reconstruction please ensure you do not put people at risk) and below how it should be done.   </a:t>
            </a:r>
            <a:endParaRPr lang="en-US" dirty="0"/>
          </a:p>
        </p:txBody>
      </p:sp>
      <p:sp>
        <p:nvSpPr>
          <p:cNvPr id="51204" name="Slide Number Placeholder 3"/>
          <p:cNvSpPr>
            <a:spLocks noGrp="1"/>
          </p:cNvSpPr>
          <p:nvPr>
            <p:ph type="sldNum" sz="quarter" idx="5"/>
          </p:nvPr>
        </p:nvSpPr>
        <p:spPr>
          <a:noFill/>
        </p:spPr>
        <p:txBody>
          <a:bodyPr/>
          <a:lstStyle/>
          <a:p>
            <a:fld id="{D5138CA7-92E6-41FD-A1B7-5ABDE6F17714}" type="slidenum">
              <a:rPr lang="en-US" smtClean="0"/>
              <a:pPr/>
              <a:t>1</a:t>
            </a:fld>
            <a:endParaRPr lang="en-US"/>
          </a:p>
        </p:txBody>
      </p:sp>
    </p:spTree>
    <p:extLst>
      <p:ext uri="{BB962C8B-B14F-4D97-AF65-F5344CB8AC3E}">
        <p14:creationId xmlns:p14="http://schemas.microsoft.com/office/powerpoint/2010/main" val="197281477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a:t>Ensure all dates and titles are input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Make a list of closed questions (only ‘yes’ or ‘no’ as an answer) to ask others if they have the same issues based on the management or HSE-MS failings or shortfalls identified in the investigation. </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Imagine you have to audit other companies to see if they could have the same issues.</a:t>
            </a:r>
          </a:p>
          <a:p>
            <a:endParaRPr lang="en-US" dirty="0">
              <a:solidFill>
                <a:srgbClr val="0033CC"/>
              </a:solidFill>
              <a:latin typeface="Arial" charset="0"/>
              <a:cs typeface="Arial" charset="0"/>
              <a:sym typeface="Wingdings" pitchFamily="2" charset="2"/>
            </a:endParaRPr>
          </a:p>
          <a:p>
            <a:r>
              <a:rPr lang="en-US" dirty="0">
                <a:solidFill>
                  <a:srgbClr val="0033CC"/>
                </a:solidFill>
                <a:latin typeface="Arial" charset="0"/>
                <a:cs typeface="Arial" charset="0"/>
                <a:sym typeface="Wingdings" pitchFamily="2" charset="2"/>
              </a:rPr>
              <a:t>These questions should start</a:t>
            </a:r>
            <a:r>
              <a:rPr lang="en-US" baseline="0" dirty="0">
                <a:solidFill>
                  <a:srgbClr val="0033CC"/>
                </a:solidFill>
                <a:latin typeface="Arial" charset="0"/>
                <a:cs typeface="Arial" charset="0"/>
                <a:sym typeface="Wingdings" pitchFamily="2" charset="2"/>
              </a:rPr>
              <a:t> with: Do you ensure…………………?</a:t>
            </a:r>
            <a:endParaRPr lang="en-US" dirty="0">
              <a:latin typeface="Arial" charset="0"/>
              <a:cs typeface="Arial" charset="0"/>
            </a:endParaRPr>
          </a:p>
        </p:txBody>
      </p:sp>
      <p:sp>
        <p:nvSpPr>
          <p:cNvPr id="52228" name="Slide Number Placeholder 3"/>
          <p:cNvSpPr>
            <a:spLocks noGrp="1"/>
          </p:cNvSpPr>
          <p:nvPr>
            <p:ph type="sldNum" sz="quarter" idx="5"/>
          </p:nvPr>
        </p:nvSpPr>
        <p:spPr>
          <a:noFill/>
        </p:spPr>
        <p:txBody>
          <a:bodyPr/>
          <a:lstStyle/>
          <a:p>
            <a:fld id="{E6B2BACC-5893-4478-93DA-688A131F8366}" type="slidenum">
              <a:rPr lang="en-US" smtClean="0"/>
              <a:pPr/>
              <a:t>2</a:t>
            </a:fld>
            <a:endParaRPr lang="en-US"/>
          </a:p>
        </p:txBody>
      </p:sp>
    </p:spTree>
    <p:extLst>
      <p:ext uri="{BB962C8B-B14F-4D97-AF65-F5344CB8AC3E}">
        <p14:creationId xmlns:p14="http://schemas.microsoft.com/office/powerpoint/2010/main" val="24084100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00A81E8-6622-4A49-9FF2-EB24B86713DF}"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96146D2-AFA6-4972-98EA-669A7C4EF4C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244A6E8-E675-402B-A2BD-D7D9A0B28C11}"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FCB20E9-F1D7-4215-B0B8-9261F74C594C}"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4580629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C1570DC-E9CE-47B7-914B-CCCB34812D12}"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11047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BA37381-7ED1-4560-9CFE-229A02541128}"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9727118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E8E3E44-24F4-4A1C-800C-6D9ECAE7974B}"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30744313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47FE653-A0E0-4FB0-90DA-8480B4419788}"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759071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447A19-653E-48BE-A95B-6C8310E78F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517016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DD3962-B721-4373-9C98-9475965557BA}"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355824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10BEC87-D7C3-4B74-BBDD-829DC775F8F0}"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0824515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E2D58F9-0DED-40AE-A7F2-D2F56296859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dirty="0"/>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E468802C-26DD-484F-B80D-C1016ACAF724}"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14919617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A119217-FA8F-484B-A6C3-2FD273B1E69E}"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9585658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16E998F-5273-455B-8DC4-444548608F7A}"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C9892A39-D243-415A-9FE5-C98C567C9402}" type="slidenum">
              <a:rPr lang="en-US" smtClean="0"/>
              <a:t>‹#›</a:t>
            </a:fld>
            <a:endParaRPr lang="en-US"/>
          </a:p>
        </p:txBody>
      </p:sp>
    </p:spTree>
    <p:extLst>
      <p:ext uri="{BB962C8B-B14F-4D97-AF65-F5344CB8AC3E}">
        <p14:creationId xmlns:p14="http://schemas.microsoft.com/office/powerpoint/2010/main" val="2029019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EF2CA95-DD1B-4F67-8C36-13F320194810}" type="datetime1">
              <a:rPr lang="en-US" smtClean="0"/>
              <a:t>08/11/2020</a:t>
            </a:fld>
            <a:endParaRPr lang="en-US"/>
          </a:p>
        </p:txBody>
      </p:sp>
      <p:sp>
        <p:nvSpPr>
          <p:cNvPr id="5" name="Footer Placeholder 4"/>
          <p:cNvSpPr>
            <a:spLocks noGrp="1"/>
          </p:cNvSpPr>
          <p:nvPr>
            <p:ph type="ftr" sz="quarter" idx="11"/>
          </p:nvPr>
        </p:nvSpPr>
        <p:spPr/>
        <p:txBody>
          <a:bodyPr/>
          <a:lstStyle/>
          <a:p>
            <a:r>
              <a:rPr lang="en-US" smtClean="0"/>
              <a:t>V 1 (2020)</a:t>
            </a:r>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68C7674-DBA0-440A-8265-C49A3552B907}"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79AF15A-1620-45AF-A5BF-538FE3A47A7A}" type="datetime1">
              <a:rPr lang="en-US" smtClean="0"/>
              <a:t>08/11/2020</a:t>
            </a:fld>
            <a:endParaRPr lang="en-US"/>
          </a:p>
        </p:txBody>
      </p:sp>
      <p:sp>
        <p:nvSpPr>
          <p:cNvPr id="8" name="Footer Placeholder 7"/>
          <p:cNvSpPr>
            <a:spLocks noGrp="1"/>
          </p:cNvSpPr>
          <p:nvPr>
            <p:ph type="ftr" sz="quarter" idx="11"/>
          </p:nvPr>
        </p:nvSpPr>
        <p:spPr/>
        <p:txBody>
          <a:bodyPr/>
          <a:lstStyle/>
          <a:p>
            <a:r>
              <a:rPr lang="en-US" smtClean="0"/>
              <a:t>V 1 (2020)</a:t>
            </a:r>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424A1C8-634E-467E-BB69-93B0A13CDE3C}" type="datetime1">
              <a:rPr lang="en-US" smtClean="0"/>
              <a:t>08/11/2020</a:t>
            </a:fld>
            <a:endParaRPr lang="en-US"/>
          </a:p>
        </p:txBody>
      </p:sp>
      <p:sp>
        <p:nvSpPr>
          <p:cNvPr id="4" name="Footer Placeholder 3"/>
          <p:cNvSpPr>
            <a:spLocks noGrp="1"/>
          </p:cNvSpPr>
          <p:nvPr>
            <p:ph type="ftr" sz="quarter" idx="11"/>
          </p:nvPr>
        </p:nvSpPr>
        <p:spPr/>
        <p:txBody>
          <a:bodyPr/>
          <a:lstStyle/>
          <a:p>
            <a:r>
              <a:rPr lang="en-US" smtClean="0"/>
              <a:t>V 1 (2020)</a:t>
            </a:r>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15EAE86-4E98-45D3-976A-F4279866EDBF}" type="datetime1">
              <a:rPr lang="en-US" smtClean="0"/>
              <a:t>08/11/2020</a:t>
            </a:fld>
            <a:endParaRPr lang="en-US"/>
          </a:p>
        </p:txBody>
      </p:sp>
      <p:sp>
        <p:nvSpPr>
          <p:cNvPr id="3" name="Footer Placeholder 2"/>
          <p:cNvSpPr>
            <a:spLocks noGrp="1"/>
          </p:cNvSpPr>
          <p:nvPr>
            <p:ph type="ftr" sz="quarter" idx="11"/>
          </p:nvPr>
        </p:nvSpPr>
        <p:spPr/>
        <p:txBody>
          <a:bodyPr/>
          <a:lstStyle/>
          <a:p>
            <a:r>
              <a:rPr lang="en-US" smtClean="0"/>
              <a:t>V 1 (2020)</a:t>
            </a:r>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DCD8C93D-2470-45CB-B76C-8928E4B4B22A}"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5EDC80C-0517-4D4D-B5C2-CBC9DB2DDDD2}" type="datetime1">
              <a:rPr lang="en-US" smtClean="0"/>
              <a:t>08/11/2020</a:t>
            </a:fld>
            <a:endParaRPr lang="en-US"/>
          </a:p>
        </p:txBody>
      </p:sp>
      <p:sp>
        <p:nvSpPr>
          <p:cNvPr id="6" name="Footer Placeholder 5"/>
          <p:cNvSpPr>
            <a:spLocks noGrp="1"/>
          </p:cNvSpPr>
          <p:nvPr>
            <p:ph type="ftr" sz="quarter" idx="11"/>
          </p:nvPr>
        </p:nvSpPr>
        <p:spPr/>
        <p:txBody>
          <a:bodyPr/>
          <a:lstStyle/>
          <a:p>
            <a:r>
              <a:rPr lang="en-US" smtClean="0"/>
              <a:t>V 1 (2020)</a:t>
            </a:r>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D87E80-01D6-44AC-917B-580F775AE8DF}"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V 1 (2020)</a:t>
            </a:r>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6F3A31-3D00-4E8B-A67B-CA580072632E}" type="datetime1">
              <a:rPr lang="en-US" smtClean="0"/>
              <a:t>08/11/2020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V 1 (2020)</a:t>
            </a: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892A39-D243-415A-9FE5-C98C567C9402}" type="slidenum">
              <a:rPr lang="en-US" smtClean="0"/>
              <a:t>‹#›</a:t>
            </a:fld>
            <a:endParaRPr lang="en-US"/>
          </a:p>
        </p:txBody>
      </p:sp>
    </p:spTree>
    <p:extLst>
      <p:ext uri="{BB962C8B-B14F-4D97-AF65-F5344CB8AC3E}">
        <p14:creationId xmlns:p14="http://schemas.microsoft.com/office/powerpoint/2010/main" val="227420352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6.jpeg"/><Relationship Id="rId5" Type="http://schemas.microsoft.com/office/2007/relationships/hdphoto" Target="../media/hdphoto1.wdp"/><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373327" y="633416"/>
            <a:ext cx="8856509" cy="5986254"/>
          </a:xfrm>
          <a:prstGeom prst="rect">
            <a:avLst/>
          </a:prstGeom>
          <a:noFill/>
          <a:ln w="19050">
            <a:noFill/>
            <a:miter lim="800000"/>
            <a:headEnd/>
            <a:tailEnd/>
          </a:ln>
        </p:spPr>
        <p:txBody>
          <a:bodyPr wrap="square">
            <a:spAutoFit/>
          </a:bodyPr>
          <a:lstStyle/>
          <a:p>
            <a:pPr marL="114300" indent="-114300" algn="just">
              <a:defRPr/>
            </a:pPr>
            <a:r>
              <a:rPr lang="en-GB" b="1" dirty="0" smtClean="0">
                <a:solidFill>
                  <a:srgbClr val="333399"/>
                </a:solidFill>
                <a:latin typeface="Tahoma" pitchFamily="34" charset="0"/>
              </a:rPr>
              <a:t>Date</a:t>
            </a:r>
            <a:r>
              <a:rPr lang="en-GB" b="1" dirty="0">
                <a:solidFill>
                  <a:srgbClr val="333399"/>
                </a:solidFill>
                <a:latin typeface="Tahoma" pitchFamily="34" charset="0"/>
              </a:rPr>
              <a:t>: 28.08.2020</a:t>
            </a:r>
            <a:r>
              <a:rPr lang="en-US" b="1" dirty="0">
                <a:solidFill>
                  <a:srgbClr val="333399"/>
                </a:solidFill>
                <a:latin typeface="Tahoma" pitchFamily="34" charset="0"/>
              </a:rPr>
              <a:t>       Incident </a:t>
            </a:r>
            <a:r>
              <a:rPr lang="en-US" b="1" dirty="0" smtClean="0">
                <a:solidFill>
                  <a:srgbClr val="333399"/>
                </a:solidFill>
                <a:latin typeface="Tahoma" pitchFamily="34" charset="0"/>
              </a:rPr>
              <a:t>title: HiPo#53</a:t>
            </a:r>
            <a:endParaRPr lang="en-US" b="1" dirty="0">
              <a:solidFill>
                <a:srgbClr val="FF0000"/>
              </a:solidFill>
              <a:latin typeface="Tahoma" pitchFamily="34" charset="0"/>
            </a:endParaRPr>
          </a:p>
          <a:p>
            <a:pPr marL="114300" indent="-114300" algn="just">
              <a:defRPr/>
            </a:pPr>
            <a:endParaRPr lang="en-US" sz="1600" b="1" dirty="0" smtClean="0">
              <a:solidFill>
                <a:srgbClr val="FF0000"/>
              </a:solidFill>
              <a:latin typeface="Tahoma" pitchFamily="34" charset="0"/>
            </a:endParaRPr>
          </a:p>
          <a:p>
            <a:pPr marL="114300" indent="-114300" algn="just">
              <a:defRPr/>
            </a:pPr>
            <a:r>
              <a:rPr lang="en-US" sz="2400" b="1" dirty="0" smtClean="0">
                <a:solidFill>
                  <a:srgbClr val="FF0000"/>
                </a:solidFill>
              </a:rPr>
              <a:t>What </a:t>
            </a:r>
            <a:r>
              <a:rPr lang="en-US" sz="2400" b="1" dirty="0">
                <a:solidFill>
                  <a:srgbClr val="FF0000"/>
                </a:solidFill>
              </a:rPr>
              <a:t>happened?</a:t>
            </a:r>
            <a:endParaRPr lang="en-US" sz="2400" dirty="0">
              <a:solidFill>
                <a:srgbClr val="FF0000"/>
              </a:solidFill>
            </a:endParaRPr>
          </a:p>
          <a:p>
            <a:pPr indent="-342900">
              <a:defRPr/>
            </a:pPr>
            <a:r>
              <a:rPr lang="en-US" sz="1700" dirty="0" smtClean="0">
                <a:solidFill>
                  <a:srgbClr val="000000"/>
                </a:solidFill>
              </a:rPr>
              <a:t>On </a:t>
            </a:r>
            <a:r>
              <a:rPr lang="en-US" sz="1700" dirty="0">
                <a:solidFill>
                  <a:srgbClr val="000000"/>
                </a:solidFill>
              </a:rPr>
              <a:t>28th July 2020. Operation: Replacing TDS wash pipe from stabbing board level. At </a:t>
            </a:r>
            <a:r>
              <a:rPr lang="en-US" sz="1700" dirty="0" smtClean="0">
                <a:solidFill>
                  <a:srgbClr val="000000"/>
                </a:solidFill>
              </a:rPr>
              <a:t>10:43hrs, Derrick man </a:t>
            </a:r>
            <a:r>
              <a:rPr lang="en-US" sz="1700" dirty="0">
                <a:solidFill>
                  <a:srgbClr val="000000"/>
                </a:solidFill>
              </a:rPr>
              <a:t>(DM) placed the wash pipe wrench in position and gave signal to the driller to rotate in controlled manner to change the wrench orientation to allow access for hammering. DM and FLM moved out of the Line of fire. During the rotation for alignment, the wrench slipped from wash pipe hammer union and came off due to the failure of the secondary retention and fell on the rig floor inside the controlled red zone. . Height of the fall of wrench is 5 meters and the weight of the wrench is Approx. 7Kg. No Injury to person reported and no damage to property. </a:t>
            </a:r>
          </a:p>
          <a:p>
            <a:pPr marL="342900" indent="-342900">
              <a:defRPr/>
            </a:pPr>
            <a:endParaRPr lang="en-US" sz="1050" dirty="0">
              <a:solidFill>
                <a:srgbClr val="000000"/>
              </a:solidFill>
              <a:latin typeface="Arial" pitchFamily="34" charset="0"/>
            </a:endParaRPr>
          </a:p>
          <a:p>
            <a:pPr marL="342900" indent="-342900">
              <a:defRPr/>
            </a:pPr>
            <a:endParaRPr lang="en-US" sz="1050" dirty="0">
              <a:solidFill>
                <a:srgbClr val="000000"/>
              </a:solidFill>
              <a:latin typeface="Arial" pitchFamily="34" charset="0"/>
            </a:endParaRPr>
          </a:p>
          <a:p>
            <a:pPr marL="114300" indent="-114300" algn="just">
              <a:defRPr/>
            </a:pPr>
            <a:r>
              <a:rPr lang="en-US" sz="1600" b="1" dirty="0">
                <a:solidFill>
                  <a:srgbClr val="333399"/>
                </a:solidFill>
                <a:latin typeface="Tahoma" pitchFamily="34" charset="0"/>
              </a:rPr>
              <a:t>Your learning from this incident..</a:t>
            </a:r>
          </a:p>
          <a:p>
            <a:pPr marL="114300" indent="-114300" algn="just">
              <a:defRPr/>
            </a:pPr>
            <a:endParaRPr lang="en-US" sz="600" dirty="0">
              <a:solidFill>
                <a:srgbClr val="000000"/>
              </a:solidFill>
              <a:latin typeface="Arial" charset="0"/>
            </a:endParaRPr>
          </a:p>
          <a:p>
            <a:pPr marL="171450" indent="-171450">
              <a:lnSpc>
                <a:spcPts val="1700"/>
              </a:lnSpc>
              <a:buFont typeface="Arial" panose="020B0604020202020204" pitchFamily="34" charset="0"/>
              <a:buChar char="•"/>
              <a:defRPr/>
            </a:pPr>
            <a:r>
              <a:rPr lang="en-US" sz="1600" dirty="0" smtClean="0">
                <a:cs typeface="Tahoma" pitchFamily="34" charset="0"/>
              </a:rPr>
              <a:t> Always </a:t>
            </a:r>
            <a:r>
              <a:rPr lang="en-US" sz="1600" dirty="0">
                <a:cs typeface="Tahoma" pitchFamily="34" charset="0"/>
              </a:rPr>
              <a:t>use screw type carabiner (double lock mechanism) for working at height – secondary retention slings. </a:t>
            </a:r>
          </a:p>
          <a:p>
            <a:pPr marL="171450" indent="-171450">
              <a:lnSpc>
                <a:spcPts val="1700"/>
              </a:lnSpc>
              <a:buFont typeface="Arial" panose="020B0604020202020204" pitchFamily="34" charset="0"/>
              <a:buChar char="•"/>
              <a:defRPr/>
            </a:pPr>
            <a:r>
              <a:rPr lang="en-US" sz="1600" dirty="0">
                <a:cs typeface="Tahoma" pitchFamily="34" charset="0"/>
              </a:rPr>
              <a:t>Ensure  that no rotation of the TDS to aligned the hammer nut when wrench installed.</a:t>
            </a:r>
          </a:p>
          <a:p>
            <a:pPr marL="171450" indent="-171450">
              <a:lnSpc>
                <a:spcPts val="1700"/>
              </a:lnSpc>
              <a:buFont typeface="Arial" panose="020B0604020202020204" pitchFamily="34" charset="0"/>
              <a:buChar char="•"/>
              <a:defRPr/>
            </a:pPr>
            <a:r>
              <a:rPr lang="en-US" sz="1600" dirty="0">
                <a:cs typeface="Tahoma" pitchFamily="34" charset="0"/>
              </a:rPr>
              <a:t>Ensure DROPS focal point always inspect the tools and verify the tools used are correct, prior to taking it to height.</a:t>
            </a:r>
          </a:p>
          <a:p>
            <a:pPr marL="171450" indent="-171450">
              <a:lnSpc>
                <a:spcPts val="1700"/>
              </a:lnSpc>
              <a:buFont typeface="Arial" panose="020B0604020202020204" pitchFamily="34" charset="0"/>
              <a:buChar char="•"/>
              <a:defRPr/>
            </a:pPr>
            <a:r>
              <a:rPr lang="en-US" sz="1600" dirty="0">
                <a:cs typeface="Tahoma" pitchFamily="34" charset="0"/>
              </a:rPr>
              <a:t>Ensure non-compliant DROPS tools are not kept inside DROPS toolbox.</a:t>
            </a:r>
          </a:p>
          <a:p>
            <a:pPr marL="171450" indent="-171450">
              <a:lnSpc>
                <a:spcPts val="1700"/>
              </a:lnSpc>
              <a:buFont typeface="Arial" panose="020B0604020202020204" pitchFamily="34" charset="0"/>
              <a:buChar char="•"/>
              <a:defRPr/>
            </a:pPr>
            <a:r>
              <a:rPr lang="en-US" sz="1600" dirty="0">
                <a:cs typeface="Tahoma" pitchFamily="34" charset="0"/>
              </a:rPr>
              <a:t>Always ensure, In case of doubt, STOP and consult the base management for further advice</a:t>
            </a:r>
            <a:r>
              <a:rPr lang="en-US" sz="1600" dirty="0">
                <a:solidFill>
                  <a:schemeClr val="accent2"/>
                </a:solidFill>
                <a:cs typeface="Tahoma" pitchFamily="34" charset="0"/>
              </a:rPr>
              <a:t>.</a:t>
            </a:r>
          </a:p>
          <a:p>
            <a:pPr marL="171450" indent="-171450">
              <a:lnSpc>
                <a:spcPts val="1700"/>
              </a:lnSpc>
              <a:buFont typeface="Arial" panose="020B0604020202020204" pitchFamily="34" charset="0"/>
              <a:buChar char="•"/>
              <a:defRPr/>
            </a:pPr>
            <a:r>
              <a:rPr lang="en-US" sz="1600" dirty="0">
                <a:cs typeface="Tahoma" pitchFamily="34" charset="0"/>
              </a:rPr>
              <a:t>Always follow the plan/RA devised during the planning/TBT stage. </a:t>
            </a:r>
          </a:p>
          <a:p>
            <a:pPr eaLnBrk="1" hangingPunct="1">
              <a:buFont typeface="Arial" pitchFamily="34" charset="0"/>
              <a:buChar char="•"/>
              <a:defRPr/>
            </a:pPr>
            <a:endParaRPr lang="en-US" sz="1050" dirty="0">
              <a:solidFill>
                <a:srgbClr val="FF0000"/>
              </a:solidFill>
              <a:latin typeface="Arial" charset="0"/>
              <a:cs typeface="Tahoma" pitchFamily="34" charset="0"/>
            </a:endParaRPr>
          </a:p>
          <a:p>
            <a:pPr eaLnBrk="1" hangingPunct="1">
              <a:defRPr/>
            </a:pPr>
            <a:endParaRPr lang="en-US" sz="1050" dirty="0">
              <a:solidFill>
                <a:srgbClr val="FF0000"/>
              </a:solidFill>
              <a:latin typeface="Arial" charset="0"/>
              <a:cs typeface="Tahoma" pitchFamily="34" charset="0"/>
            </a:endParaRPr>
          </a:p>
          <a:p>
            <a:pPr marL="119063" indent="-119063">
              <a:defRPr/>
            </a:pPr>
            <a:endParaRPr lang="en-US" sz="1400" dirty="0">
              <a:solidFill>
                <a:srgbClr val="000000"/>
              </a:solidFill>
              <a:latin typeface="Arial" charset="0"/>
            </a:endParaRPr>
          </a:p>
        </p:txBody>
      </p:sp>
      <p:sp>
        <p:nvSpPr>
          <p:cNvPr id="26627" name="Text Box 5"/>
          <p:cNvSpPr txBox="1">
            <a:spLocks noChangeArrowheads="1"/>
          </p:cNvSpPr>
          <p:nvPr/>
        </p:nvSpPr>
        <p:spPr bwMode="auto">
          <a:xfrm>
            <a:off x="7362825" y="1219201"/>
            <a:ext cx="1676400" cy="1006475"/>
          </a:xfrm>
          <a:prstGeom prst="rect">
            <a:avLst/>
          </a:prstGeom>
          <a:noFill/>
          <a:ln w="9525">
            <a:noFill/>
            <a:miter lim="800000"/>
            <a:headEnd/>
            <a:tailEnd/>
          </a:ln>
        </p:spPr>
        <p:txBody>
          <a:bodyPr>
            <a:spAutoFit/>
          </a:bodyPr>
          <a:lstStyle/>
          <a:p>
            <a:pPr>
              <a:spcBef>
                <a:spcPct val="50000"/>
              </a:spcBef>
            </a:pPr>
            <a:endParaRPr lang="en-GB" sz="6000">
              <a:solidFill>
                <a:srgbClr val="FF0000"/>
              </a:solidFill>
              <a:sym typeface="Webdings" pitchFamily="18" charset="2"/>
            </a:endParaRPr>
          </a:p>
        </p:txBody>
      </p:sp>
      <p:sp>
        <p:nvSpPr>
          <p:cNvPr id="26628" name="TextBox 16"/>
          <p:cNvSpPr txBox="1">
            <a:spLocks noChangeArrowheads="1"/>
          </p:cNvSpPr>
          <p:nvPr/>
        </p:nvSpPr>
        <p:spPr bwMode="auto">
          <a:xfrm>
            <a:off x="285654" y="5934671"/>
            <a:ext cx="8934449" cy="338554"/>
          </a:xfrm>
          <a:prstGeom prst="rect">
            <a:avLst/>
          </a:prstGeom>
          <a:solidFill>
            <a:srgbClr val="0070C0"/>
          </a:solidFill>
          <a:ln w="9525">
            <a:noFill/>
            <a:miter lim="800000"/>
            <a:headEnd/>
            <a:tailEnd/>
          </a:ln>
        </p:spPr>
        <p:txBody>
          <a:bodyPr wrap="square">
            <a:spAutoFit/>
          </a:bodyPr>
          <a:lstStyle/>
          <a:p>
            <a:pPr algn="ctr" eaLnBrk="1" hangingPunct="1"/>
            <a:r>
              <a:rPr lang="en-US" sz="1600" b="1" dirty="0">
                <a:solidFill>
                  <a:srgbClr val="FFFF00"/>
                </a:solidFill>
                <a:latin typeface="Tahoma" pitchFamily="34" charset="0"/>
              </a:rPr>
              <a:t>Always use correct retention tools at height and never rotate wash pipe with wrench. </a:t>
            </a:r>
          </a:p>
        </p:txBody>
      </p:sp>
      <p:sp>
        <p:nvSpPr>
          <p:cNvPr id="16" name="Text Box 12"/>
          <p:cNvSpPr txBox="1">
            <a:spLocks noChangeArrowheads="1"/>
          </p:cNvSpPr>
          <p:nvPr/>
        </p:nvSpPr>
        <p:spPr bwMode="auto">
          <a:xfrm>
            <a:off x="2743200" y="1"/>
            <a:ext cx="7056438" cy="646113"/>
          </a:xfrm>
          <a:prstGeom prst="rect">
            <a:avLst/>
          </a:prstGeom>
          <a:noFill/>
          <a:ln w="9525">
            <a:noFill/>
            <a:miter lim="800000"/>
            <a:headEnd/>
            <a:tailEnd/>
          </a:ln>
        </p:spPr>
        <p:txBody>
          <a:bodyPr>
            <a:spAutoFit/>
          </a:bodyPr>
          <a:lstStyle/>
          <a:p>
            <a:pPr algn="ctr">
              <a:defRPr/>
            </a:pPr>
            <a:r>
              <a:rPr lang="en-GB" sz="3600" b="1" dirty="0">
                <a:latin typeface="+mj-lt"/>
              </a:rPr>
              <a:t>PDO Second Alert</a:t>
            </a:r>
          </a:p>
        </p:txBody>
      </p:sp>
      <p:pic>
        <p:nvPicPr>
          <p:cNvPr id="20" name="Picture 19" descr="A picture containing indoor, sitting, table, bicycle&#10;&#10;Description automatically generated">
            <a:extLst>
              <a:ext uri="{FF2B5EF4-FFF2-40B4-BE49-F238E27FC236}">
                <a16:creationId xmlns:a16="http://schemas.microsoft.com/office/drawing/2014/main" id="{021BB5DB-A587-412F-8F82-92F2087AD95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07986" y="3179462"/>
            <a:ext cx="2669943" cy="2003904"/>
          </a:xfrm>
          <a:prstGeom prst="rect">
            <a:avLst/>
          </a:prstGeom>
          <a:ln w="6350">
            <a:solidFill>
              <a:sysClr val="windowText" lastClr="000000"/>
            </a:solidFill>
          </a:ln>
        </p:spPr>
      </p:pic>
      <p:sp>
        <p:nvSpPr>
          <p:cNvPr id="21" name="TextBox 20">
            <a:extLst>
              <a:ext uri="{FF2B5EF4-FFF2-40B4-BE49-F238E27FC236}">
                <a16:creationId xmlns:a16="http://schemas.microsoft.com/office/drawing/2014/main" id="{994A46AC-0F58-4271-A54F-D0F7598348B4}"/>
              </a:ext>
            </a:extLst>
          </p:cNvPr>
          <p:cNvSpPr txBox="1"/>
          <p:nvPr/>
        </p:nvSpPr>
        <p:spPr>
          <a:xfrm>
            <a:off x="9317509" y="5183366"/>
            <a:ext cx="2669944" cy="600164"/>
          </a:xfrm>
          <a:prstGeom prst="rect">
            <a:avLst/>
          </a:prstGeom>
          <a:solidFill>
            <a:sysClr val="window" lastClr="FFFFFF"/>
          </a:solidFill>
          <a:ln w="9525" cap="flat" cmpd="sng" algn="ctr">
            <a:solidFill>
              <a:srgbClr val="92D050"/>
            </a:solidFill>
            <a:prstDash val="solid"/>
          </a:ln>
          <a:effectLst>
            <a:outerShdw blurRad="40000" dist="23000" dir="5400000" rotWithShape="0">
              <a:srgbClr val="000000">
                <a:alpha val="35000"/>
              </a:srgbClr>
            </a:outerShdw>
          </a:effectLst>
        </p:spPr>
        <p:txBody>
          <a:bodyPr wrap="square" rtlCol="0">
            <a:spAutoFit/>
          </a:bodyPr>
          <a:lstStyle/>
          <a:p>
            <a:pPr algn="ctr">
              <a:defRPr/>
            </a:pPr>
            <a:r>
              <a:rPr lang="en-US" sz="1100" kern="0" dirty="0">
                <a:solidFill>
                  <a:prstClr val="black"/>
                </a:solidFill>
                <a:latin typeface="Calibri"/>
                <a:cs typeface="Arial" panose="020B0604020202020204" pitchFamily="34" charset="0"/>
              </a:rPr>
              <a:t>Correct type of secondary retention sling with screw type carabiner – Double locking mechanism</a:t>
            </a:r>
          </a:p>
        </p:txBody>
      </p:sp>
      <p:sp>
        <p:nvSpPr>
          <p:cNvPr id="22" name="Freeform 132">
            <a:extLst>
              <a:ext uri="{FF2B5EF4-FFF2-40B4-BE49-F238E27FC236}">
                <a16:creationId xmlns:a16="http://schemas.microsoft.com/office/drawing/2014/main" id="{31A42225-6EC4-4BE2-A642-8AE2A91602C6}"/>
              </a:ext>
            </a:extLst>
          </p:cNvPr>
          <p:cNvSpPr>
            <a:spLocks/>
          </p:cNvSpPr>
          <p:nvPr/>
        </p:nvSpPr>
        <p:spPr bwMode="auto">
          <a:xfrm>
            <a:off x="11433056" y="4419336"/>
            <a:ext cx="457200" cy="457200"/>
          </a:xfrm>
          <a:custGeom>
            <a:avLst/>
            <a:gdLst>
              <a:gd name="T0" fmla="*/ 0 w 1336"/>
              <a:gd name="T1" fmla="*/ 2147483647 h 888"/>
              <a:gd name="T2" fmla="*/ 2147483647 w 1336"/>
              <a:gd name="T3" fmla="*/ 2147483647 h 888"/>
              <a:gd name="T4" fmla="*/ 2147483647 w 1336"/>
              <a:gd name="T5" fmla="*/ 0 h 888"/>
              <a:gd name="T6" fmla="*/ 0 60000 65536"/>
              <a:gd name="T7" fmla="*/ 0 60000 65536"/>
              <a:gd name="T8" fmla="*/ 0 60000 65536"/>
              <a:gd name="T9" fmla="*/ 0 w 1336"/>
              <a:gd name="T10" fmla="*/ 0 h 888"/>
              <a:gd name="T11" fmla="*/ 1336 w 1336"/>
              <a:gd name="T12" fmla="*/ 888 h 888"/>
            </a:gdLst>
            <a:ahLst/>
            <a:cxnLst>
              <a:cxn ang="T6">
                <a:pos x="T0" y="T1"/>
              </a:cxn>
              <a:cxn ang="T7">
                <a:pos x="T2" y="T3"/>
              </a:cxn>
              <a:cxn ang="T8">
                <a:pos x="T4" y="T5"/>
              </a:cxn>
            </a:cxnLst>
            <a:rect l="T9" t="T10" r="T11" b="T12"/>
            <a:pathLst>
              <a:path w="1336" h="888">
                <a:moveTo>
                  <a:pt x="0" y="600"/>
                </a:moveTo>
                <a:lnTo>
                  <a:pt x="312" y="888"/>
                </a:lnTo>
                <a:lnTo>
                  <a:pt x="1336" y="0"/>
                </a:lnTo>
              </a:path>
            </a:pathLst>
          </a:custGeom>
          <a:noFill/>
          <a:ln w="133350">
            <a:solidFill>
              <a:srgbClr val="00FF00"/>
            </a:solidFill>
            <a:round/>
            <a:headEnd/>
            <a:tailEnd/>
          </a:ln>
        </p:spPr>
        <p:txBody>
          <a:bodyPr/>
          <a:lstStyle/>
          <a:p>
            <a:endParaRPr lang="en-US">
              <a:solidFill>
                <a:prstClr val="black"/>
              </a:solidFill>
              <a:latin typeface="Calibri"/>
            </a:endParaRPr>
          </a:p>
        </p:txBody>
      </p:sp>
      <p:sp>
        <p:nvSpPr>
          <p:cNvPr id="14" name="TextBox 27">
            <a:extLst>
              <a:ext uri="{FF2B5EF4-FFF2-40B4-BE49-F238E27FC236}">
                <a16:creationId xmlns:a16="http://schemas.microsoft.com/office/drawing/2014/main" id="{DB986584-88FE-4916-9809-82AF6E249B55}"/>
              </a:ext>
            </a:extLst>
          </p:cNvPr>
          <p:cNvSpPr txBox="1"/>
          <p:nvPr/>
        </p:nvSpPr>
        <p:spPr>
          <a:xfrm>
            <a:off x="9276718" y="2510569"/>
            <a:ext cx="2720380" cy="600164"/>
          </a:xfrm>
          <a:prstGeom prst="rect">
            <a:avLst/>
          </a:prstGeom>
          <a:solidFill>
            <a:sysClr val="window" lastClr="FFFFFF"/>
          </a:solidFill>
          <a:ln w="9525" cap="flat" cmpd="sng" algn="ctr">
            <a:solidFill>
              <a:srgbClr val="C0504D">
                <a:shade val="95000"/>
                <a:satMod val="105000"/>
              </a:srgbClr>
            </a:solidFill>
            <a:prstDash val="solid"/>
          </a:ln>
          <a:effectLst>
            <a:outerShdw blurRad="40000" dist="23000" dir="5400000" rotWithShape="0">
              <a:srgbClr val="000000">
                <a:alpha val="35000"/>
              </a:srgbClr>
            </a:outerShdw>
          </a:effectLst>
        </p:spPr>
        <p:txBody>
          <a:bodyPr wrap="square" rtlCol="0">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1100" kern="0" dirty="0">
                <a:solidFill>
                  <a:sysClr val="windowText" lastClr="000000"/>
                </a:solidFill>
                <a:latin typeface="Calibri"/>
                <a:cs typeface="Arial" panose="020B0604020202020204" pitchFamily="34" charset="0"/>
              </a:rPr>
              <a:t>Wrong type of secondary retention sling used for securing tools at height – Single action carabiners</a:t>
            </a:r>
            <a:endParaRPr lang="en-US" sz="1100" kern="0" dirty="0">
              <a:solidFill>
                <a:sysClr val="window" lastClr="FFFFFF"/>
              </a:solidFill>
              <a:latin typeface="Calibri"/>
              <a:cs typeface="Arial" panose="020B0604020202020204" pitchFamily="34" charset="0"/>
            </a:endParaRPr>
          </a:p>
        </p:txBody>
      </p:sp>
      <p:pic>
        <p:nvPicPr>
          <p:cNvPr id="17" name="Picture 16">
            <a:extLst>
              <a:ext uri="{FF2B5EF4-FFF2-40B4-BE49-F238E27FC236}">
                <a16:creationId xmlns:a16="http://schemas.microsoft.com/office/drawing/2014/main" id="{E3AB7577-D23A-4B21-B778-A4DED38282EB}"/>
              </a:ext>
            </a:extLst>
          </p:cNvPr>
          <p:cNvPicPr/>
          <p:nvPr/>
        </p:nvPicPr>
        <p:blipFill rotWithShape="1">
          <a:blip r:embed="rId4" cstate="print">
            <a:extLst>
              <a:ext uri="{BEBA8EAE-BF5A-486C-A8C5-ECC9F3942E4B}">
                <a14:imgProps xmlns:a14="http://schemas.microsoft.com/office/drawing/2010/main">
                  <a14:imgLayer r:embed="rId5">
                    <a14:imgEffect>
                      <a14:brightnessContrast bright="40000"/>
                    </a14:imgEffect>
                  </a14:imgLayer>
                </a14:imgProps>
              </a:ext>
              <a:ext uri="{28A0092B-C50C-407E-A947-70E740481C1C}">
                <a14:useLocalDpi xmlns:a14="http://schemas.microsoft.com/office/drawing/2010/main"/>
              </a:ext>
            </a:extLst>
          </a:blip>
          <a:srcRect t="20069"/>
          <a:stretch/>
        </p:blipFill>
        <p:spPr bwMode="auto">
          <a:xfrm rot="5400000">
            <a:off x="9625758" y="171649"/>
            <a:ext cx="2022300" cy="2701089"/>
          </a:xfrm>
          <a:prstGeom prst="rect">
            <a:avLst/>
          </a:prstGeom>
          <a:noFill/>
          <a:ln>
            <a:noFill/>
          </a:ln>
          <a:extLst>
            <a:ext uri="{53640926-AAD7-44D8-BBD7-CCE9431645EC}">
              <a14:shadowObscured xmlns:a14="http://schemas.microsoft.com/office/drawing/2010/main"/>
            </a:ext>
          </a:extLst>
        </p:spPr>
      </p:pic>
      <p:sp>
        <p:nvSpPr>
          <p:cNvPr id="18" name="Oval 17">
            <a:extLst>
              <a:ext uri="{FF2B5EF4-FFF2-40B4-BE49-F238E27FC236}">
                <a16:creationId xmlns:a16="http://schemas.microsoft.com/office/drawing/2014/main" id="{C34EAD9F-A6A7-4A7E-BEBE-D0862A88EE0C}"/>
              </a:ext>
            </a:extLst>
          </p:cNvPr>
          <p:cNvSpPr/>
          <p:nvPr/>
        </p:nvSpPr>
        <p:spPr>
          <a:xfrm>
            <a:off x="9577386" y="1228299"/>
            <a:ext cx="914400" cy="914400"/>
          </a:xfrm>
          <a:prstGeom prst="ellipse">
            <a:avLst/>
          </a:prstGeom>
          <a:noFill/>
          <a:ln w="38100" cap="flat" cmpd="sng" algn="ctr">
            <a:solidFill>
              <a:srgbClr val="00B050"/>
            </a:solidFill>
            <a:prstDash val="solid"/>
          </a:ln>
          <a:effectLst/>
        </p:spPr>
        <p:txBody>
          <a:bodyPr rtlCol="0" anchor="ctr"/>
          <a:lstStyle/>
          <a:p>
            <a:pPr algn="ctr">
              <a:defRPr/>
            </a:pPr>
            <a:endParaRPr lang="en-GB" kern="0">
              <a:solidFill>
                <a:prstClr val="white"/>
              </a:solidFill>
              <a:latin typeface="Calibri"/>
            </a:endParaRPr>
          </a:p>
        </p:txBody>
      </p:sp>
      <p:cxnSp>
        <p:nvCxnSpPr>
          <p:cNvPr id="19" name="Straight Connector 18">
            <a:extLst>
              <a:ext uri="{FF2B5EF4-FFF2-40B4-BE49-F238E27FC236}">
                <a16:creationId xmlns:a16="http://schemas.microsoft.com/office/drawing/2014/main" id="{883D0EB5-22D1-4DC7-8552-1C7BDD4FC94F}"/>
              </a:ext>
            </a:extLst>
          </p:cNvPr>
          <p:cNvCxnSpPr>
            <a:cxnSpLocks/>
            <a:stCxn id="18" idx="0"/>
          </p:cNvCxnSpPr>
          <p:nvPr/>
        </p:nvCxnSpPr>
        <p:spPr>
          <a:xfrm flipV="1">
            <a:off x="10034586" y="511041"/>
            <a:ext cx="1108432" cy="717258"/>
          </a:xfrm>
          <a:prstGeom prst="line">
            <a:avLst/>
          </a:prstGeom>
          <a:noFill/>
          <a:ln w="28575" cap="flat" cmpd="sng" algn="ctr">
            <a:solidFill>
              <a:srgbClr val="FF0000"/>
            </a:solidFill>
            <a:prstDash val="solid"/>
          </a:ln>
          <a:effectLst/>
        </p:spPr>
      </p:cxnSp>
      <p:pic>
        <p:nvPicPr>
          <p:cNvPr id="28" name="Picture 27">
            <a:extLst>
              <a:ext uri="{FF2B5EF4-FFF2-40B4-BE49-F238E27FC236}">
                <a16:creationId xmlns:a16="http://schemas.microsoft.com/office/drawing/2014/main" id="{89F10B3A-E19E-4EA6-A1C7-203DB565428B}"/>
              </a:ext>
            </a:extLst>
          </p:cNvPr>
          <p:cNvPicPr/>
          <p:nvPr/>
        </p:nvPicPr>
        <p:blipFill>
          <a:blip r:embed="rId6" cstate="email">
            <a:extLst>
              <a:ext uri="{28A0092B-C50C-407E-A947-70E740481C1C}">
                <a14:useLocalDpi xmlns:a14="http://schemas.microsoft.com/office/drawing/2010/main"/>
              </a:ext>
            </a:extLst>
          </a:blip>
          <a:srcRect/>
          <a:stretch>
            <a:fillRect/>
          </a:stretch>
        </p:blipFill>
        <p:spPr bwMode="auto">
          <a:xfrm>
            <a:off x="11006876" y="323057"/>
            <a:ext cx="1085111" cy="931305"/>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9" name="Picture 28">
            <a:extLst>
              <a:ext uri="{FF2B5EF4-FFF2-40B4-BE49-F238E27FC236}">
                <a16:creationId xmlns:a16="http://schemas.microsoft.com/office/drawing/2014/main" id="{380EEAE8-300A-42DC-8397-3DF10E1119D4}"/>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1658108" y="928047"/>
            <a:ext cx="176799" cy="323116"/>
          </a:xfrm>
          <a:prstGeom prst="rect">
            <a:avLst/>
          </a:prstGeom>
        </p:spPr>
      </p:pic>
      <p:cxnSp>
        <p:nvCxnSpPr>
          <p:cNvPr id="30" name="Straight Connector 29">
            <a:extLst>
              <a:ext uri="{FF2B5EF4-FFF2-40B4-BE49-F238E27FC236}">
                <a16:creationId xmlns:a16="http://schemas.microsoft.com/office/drawing/2014/main" id="{BFE5556D-50C8-40A4-B99C-7FE1EC6CC412}"/>
              </a:ext>
            </a:extLst>
          </p:cNvPr>
          <p:cNvCxnSpPr>
            <a:cxnSpLocks/>
          </p:cNvCxnSpPr>
          <p:nvPr/>
        </p:nvCxnSpPr>
        <p:spPr>
          <a:xfrm flipV="1">
            <a:off x="10377072" y="1228299"/>
            <a:ext cx="1457834" cy="750432"/>
          </a:xfrm>
          <a:prstGeom prst="line">
            <a:avLst/>
          </a:prstGeom>
          <a:noFill/>
          <a:ln w="28575" cap="flat" cmpd="sng" algn="ctr">
            <a:solidFill>
              <a:srgbClr val="FF0000"/>
            </a:solidFill>
            <a:prstDash val="solid"/>
          </a:ln>
          <a:effectLst/>
        </p:spPr>
      </p:cxnSp>
      <p:sp>
        <p:nvSpPr>
          <p:cNvPr id="23" name="Rectangle 22"/>
          <p:cNvSpPr>
            <a:spLocks noChangeArrowheads="1"/>
          </p:cNvSpPr>
          <p:nvPr/>
        </p:nvSpPr>
        <p:spPr bwMode="auto">
          <a:xfrm>
            <a:off x="326445" y="6392783"/>
            <a:ext cx="8599983" cy="400110"/>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000" b="1" dirty="0">
                <a:solidFill>
                  <a:srgbClr val="0D38B3"/>
                </a:solidFill>
                <a:latin typeface="Arial" panose="020B0604020202020204" pitchFamily="34" charset="0"/>
                <a:cs typeface="Arial" panose="020B0604020202020204" pitchFamily="34" charset="0"/>
              </a:rPr>
              <a:t>Target</a:t>
            </a:r>
            <a:r>
              <a:rPr lang="en-US" sz="2000" b="1" dirty="0" smtClean="0">
                <a:solidFill>
                  <a:srgbClr val="0D38B3"/>
                </a:solidFill>
                <a:latin typeface="+mj-lt"/>
                <a:cs typeface="Calibri" pitchFamily="34" charset="0"/>
              </a:rPr>
              <a:t> </a:t>
            </a:r>
            <a:r>
              <a:rPr lang="en-US" sz="2000" b="1" dirty="0" smtClean="0">
                <a:solidFill>
                  <a:srgbClr val="0D38B3"/>
                </a:solidFill>
                <a:latin typeface="Arial" panose="020B0604020202020204" pitchFamily="34" charset="0"/>
                <a:cs typeface="Arial" panose="020B0604020202020204" pitchFamily="34" charset="0"/>
              </a:rPr>
              <a:t>Audience: </a:t>
            </a:r>
            <a:r>
              <a:rPr lang="en-US" sz="1600" b="1" dirty="0"/>
              <a:t>Drilling</a:t>
            </a:r>
            <a:r>
              <a:rPr lang="en-US" sz="1600" b="1"/>
              <a:t>, </a:t>
            </a:r>
            <a:r>
              <a:rPr lang="en-US" sz="1600" b="1" smtClean="0"/>
              <a:t>Logistics</a:t>
            </a:r>
            <a:r>
              <a:rPr lang="en-US" sz="1600" b="1"/>
              <a:t> </a:t>
            </a:r>
            <a:r>
              <a:rPr lang="en-US" sz="1600" b="1" smtClean="0"/>
              <a:t>&amp; </a:t>
            </a:r>
            <a:r>
              <a:rPr lang="en-US" sz="1600" b="1" dirty="0"/>
              <a:t>construction </a:t>
            </a:r>
            <a:endParaRPr lang="en-US" sz="1600" b="1" dirty="0" smtClean="0">
              <a:solidFill>
                <a:srgbClr val="0D38B3"/>
              </a:solidFill>
              <a:latin typeface="+mj-lt"/>
              <a:cs typeface="Calibri" pitchFamily="34" charset="0"/>
            </a:endParaRPr>
          </a:p>
        </p:txBody>
      </p:sp>
    </p:spTree>
    <p:extLst>
      <p:ext uri="{BB962C8B-B14F-4D97-AF65-F5344CB8AC3E}">
        <p14:creationId xmlns:p14="http://schemas.microsoft.com/office/powerpoint/2010/main" val="1433157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ext Box 2"/>
          <p:cNvSpPr txBox="1">
            <a:spLocks noChangeArrowheads="1"/>
          </p:cNvSpPr>
          <p:nvPr/>
        </p:nvSpPr>
        <p:spPr bwMode="auto">
          <a:xfrm>
            <a:off x="1057274" y="1110795"/>
            <a:ext cx="9953625" cy="6401753"/>
          </a:xfrm>
          <a:prstGeom prst="rect">
            <a:avLst/>
          </a:prstGeom>
          <a:noFill/>
          <a:ln w="19050">
            <a:noFill/>
            <a:miter lim="800000"/>
            <a:headEnd/>
            <a:tailEnd/>
          </a:ln>
        </p:spPr>
        <p:txBody>
          <a:bodyPr wrap="square">
            <a:spAutoFit/>
          </a:bodyPr>
          <a:lstStyle/>
          <a:p>
            <a:pPr algn="just" eaLnBrk="1" hangingPunct="1">
              <a:spcBef>
                <a:spcPct val="50000"/>
              </a:spcBef>
              <a:defRPr/>
            </a:pPr>
            <a:endParaRPr lang="en-US" sz="600" dirty="0">
              <a:solidFill>
                <a:srgbClr val="000000"/>
              </a:solidFill>
              <a:latin typeface="Arial" charset="0"/>
            </a:endParaRPr>
          </a:p>
          <a:p>
            <a:pPr marL="173038" indent="-173038">
              <a:defRPr/>
            </a:pPr>
            <a:endParaRPr lang="en-US" sz="600" dirty="0">
              <a:solidFill>
                <a:srgbClr val="000000"/>
              </a:solidFill>
              <a:latin typeface="Arial" charset="0"/>
            </a:endParaRPr>
          </a:p>
          <a:p>
            <a:pPr marL="342900" indent="-342900">
              <a:defRPr/>
            </a:pPr>
            <a:r>
              <a:rPr lang="en-US" sz="1600" b="1" dirty="0">
                <a:solidFill>
                  <a:srgbClr val="FF0000"/>
                </a:solidFill>
                <a:latin typeface="Tahoma" pitchFamily="34" charset="0"/>
              </a:rPr>
              <a:t>As a learning from this incident and ensure continual improvement all contract</a:t>
            </a:r>
          </a:p>
          <a:p>
            <a:pPr marL="342900" indent="-342900">
              <a:defRPr/>
            </a:pPr>
            <a:r>
              <a:rPr lang="en-US" sz="1600" b="1" dirty="0">
                <a:solidFill>
                  <a:srgbClr val="FF0000"/>
                </a:solidFill>
                <a:latin typeface="Tahoma" pitchFamily="34" charset="0"/>
              </a:rPr>
              <a:t>managers must review their HSE HEMP against the questions asked below        </a:t>
            </a:r>
          </a:p>
          <a:p>
            <a:pPr marL="342900" indent="-342900">
              <a:defRPr/>
            </a:pPr>
            <a:endParaRPr lang="en-US" sz="1600" b="1" dirty="0">
              <a:solidFill>
                <a:srgbClr val="FF0000"/>
              </a:solidFill>
              <a:latin typeface="Tahoma" pitchFamily="34" charset="0"/>
            </a:endParaRPr>
          </a:p>
          <a:p>
            <a:pPr marL="342900" indent="-342900">
              <a:defRPr/>
            </a:pPr>
            <a:r>
              <a:rPr lang="en-US" sz="1600" b="1" dirty="0">
                <a:solidFill>
                  <a:srgbClr val="0000FF"/>
                </a:solidFill>
                <a:latin typeface="Tahoma" pitchFamily="34" charset="0"/>
              </a:rPr>
              <a:t>Confirm the following:</a:t>
            </a:r>
            <a:endParaRPr lang="en-US" sz="1600" dirty="0">
              <a:solidFill>
                <a:srgbClr val="0000FF"/>
              </a:solidFill>
              <a:latin typeface="Tahoma" pitchFamily="34" charset="0"/>
            </a:endParaRPr>
          </a:p>
          <a:p>
            <a:pPr>
              <a:defRPr/>
            </a:pPr>
            <a:endParaRPr lang="en-US"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Do you ensure your  Rig Management (Toolpusher)  intervein and address unsafe behavior and unsafe practices?</a:t>
            </a:r>
          </a:p>
          <a:p>
            <a:pPr marL="342900" indent="-342900">
              <a:buFont typeface="+mj-lt"/>
              <a:buAutoNum type="arabicPeriod"/>
              <a:defRPr/>
            </a:pPr>
            <a:endParaRPr lang="en-US"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Do you ensure that TDS never rotated to aligned the hammer nut when wrench installed?</a:t>
            </a:r>
          </a:p>
          <a:p>
            <a:pPr marL="342900" indent="-342900">
              <a:buFont typeface="+mj-lt"/>
              <a:buAutoNum type="arabicPeriod"/>
              <a:defRPr/>
            </a:pPr>
            <a:endParaRPr lang="en-US"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Do you ensure non-compliant DROPS tools are not kept inside DROPS toolbox?</a:t>
            </a:r>
          </a:p>
          <a:p>
            <a:pPr marL="342900" indent="-342900">
              <a:buFont typeface="+mj-lt"/>
              <a:buAutoNum type="arabicPeriod"/>
              <a:defRPr/>
            </a:pPr>
            <a:endParaRPr lang="en-US"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Do you ensure that the plan/RA revised during the planning/TBT stage and followed?</a:t>
            </a:r>
          </a:p>
          <a:p>
            <a:pPr marL="342900" indent="-342900">
              <a:buFont typeface="+mj-lt"/>
              <a:buAutoNum type="arabicPeriod"/>
              <a:defRPr/>
            </a:pPr>
            <a:endParaRPr lang="en-US" dirty="0">
              <a:solidFill>
                <a:srgbClr val="0D38B3"/>
              </a:solidFill>
              <a:latin typeface="+mj-lt"/>
              <a:sym typeface="Wingdings" pitchFamily="2" charset="2"/>
            </a:endParaRPr>
          </a:p>
          <a:p>
            <a:pPr marL="342900" indent="-342900">
              <a:buFont typeface="+mj-lt"/>
              <a:buAutoNum type="arabicPeriod"/>
              <a:defRPr/>
            </a:pPr>
            <a:r>
              <a:rPr lang="en-US" dirty="0">
                <a:solidFill>
                  <a:srgbClr val="0D38B3"/>
                </a:solidFill>
                <a:latin typeface="+mj-lt"/>
                <a:sym typeface="Wingdings" pitchFamily="2" charset="2"/>
              </a:rPr>
              <a:t>Do you ensure that the DROPS focal point always inspect the tools and ensure the tools used are correct, prior to taking it to height?</a:t>
            </a: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endParaRPr lang="en-US" sz="1000" i="1" dirty="0">
              <a:solidFill>
                <a:srgbClr val="0033CC"/>
              </a:solidFill>
              <a:latin typeface="+mj-lt"/>
              <a:sym typeface="Wingdings" pitchFamily="2" charset="2"/>
            </a:endParaRPr>
          </a:p>
          <a:p>
            <a:pPr marL="342900" indent="-342900">
              <a:defRPr/>
            </a:pPr>
            <a:r>
              <a:rPr lang="en-US" sz="1000" i="1" dirty="0">
                <a:solidFill>
                  <a:srgbClr val="0033CC"/>
                </a:solidFill>
                <a:latin typeface="+mj-lt"/>
                <a:sym typeface="Wingdings" pitchFamily="2" charset="2"/>
              </a:rPr>
              <a:t>* If the answer is NO to any of the above questions please ensure you take action to correct this finding. </a:t>
            </a:r>
          </a:p>
          <a:p>
            <a:pPr marL="119063" indent="-119063">
              <a:buFontTx/>
              <a:buChar char="•"/>
              <a:defRPr/>
            </a:pPr>
            <a:endParaRPr lang="en-US" sz="1400" dirty="0">
              <a:solidFill>
                <a:srgbClr val="0033CC"/>
              </a:solidFill>
              <a:latin typeface="+mj-lt"/>
              <a:sym typeface="Wingdings" pitchFamily="2" charset="2"/>
            </a:endParaRPr>
          </a:p>
          <a:p>
            <a:pPr marL="119063" indent="-119063">
              <a:defRPr/>
            </a:pPr>
            <a:r>
              <a:rPr lang="en-US" sz="1400" dirty="0">
                <a:solidFill>
                  <a:srgbClr val="0033CC"/>
                </a:solidFill>
                <a:latin typeface="+mj-lt"/>
                <a:sym typeface="Wingdings" pitchFamily="2" charset="2"/>
              </a:rPr>
              <a:t>	</a:t>
            </a:r>
          </a:p>
          <a:p>
            <a:pPr marL="119063" indent="-119063">
              <a:buFontTx/>
              <a:buChar char="•"/>
              <a:defRPr/>
            </a:pPr>
            <a:endParaRPr lang="en-US" sz="1400" dirty="0">
              <a:solidFill>
                <a:srgbClr val="000000"/>
              </a:solidFill>
              <a:latin typeface="Arial" charset="0"/>
            </a:endParaRPr>
          </a:p>
          <a:p>
            <a:pPr marL="119063" indent="-119063">
              <a:defRPr/>
            </a:pPr>
            <a:endParaRPr lang="en-US" sz="1400" dirty="0">
              <a:solidFill>
                <a:srgbClr val="000000"/>
              </a:solidFill>
              <a:latin typeface="Arial" charset="0"/>
            </a:endParaRPr>
          </a:p>
          <a:p>
            <a:pPr marL="173038" indent="-173038">
              <a:buFont typeface="Arial" pitchFamily="34" charset="0"/>
              <a:buChar char="•"/>
              <a:defRPr/>
            </a:pPr>
            <a:endParaRPr lang="en-US" sz="800" dirty="0">
              <a:solidFill>
                <a:srgbClr val="000000"/>
              </a:solidFill>
              <a:latin typeface="Arial" charset="0"/>
            </a:endParaRPr>
          </a:p>
        </p:txBody>
      </p:sp>
      <p:grpSp>
        <p:nvGrpSpPr>
          <p:cNvPr id="27651" name="Group 9"/>
          <p:cNvGrpSpPr>
            <a:grpSpLocks/>
          </p:cNvGrpSpPr>
          <p:nvPr/>
        </p:nvGrpSpPr>
        <p:grpSpPr bwMode="auto">
          <a:xfrm>
            <a:off x="1536701" y="-228600"/>
            <a:ext cx="8920163" cy="990600"/>
            <a:chOff x="9" y="-144"/>
            <a:chExt cx="6087" cy="624"/>
          </a:xfrm>
        </p:grpSpPr>
        <p:sp>
          <p:nvSpPr>
            <p:cNvPr id="27654" name="Rectangle 8"/>
            <p:cNvSpPr>
              <a:spLocks noChangeArrowheads="1"/>
            </p:cNvSpPr>
            <p:nvPr/>
          </p:nvSpPr>
          <p:spPr bwMode="auto">
            <a:xfrm>
              <a:off x="288" y="144"/>
              <a:ext cx="5184" cy="336"/>
            </a:xfrm>
            <a:prstGeom prst="rect">
              <a:avLst/>
            </a:prstGeom>
            <a:noFill/>
            <a:ln w="9525">
              <a:noFill/>
              <a:miter lim="800000"/>
              <a:headEnd/>
              <a:tailEnd/>
            </a:ln>
          </p:spPr>
          <p:txBody>
            <a:bodyPr anchor="ctr"/>
            <a:lstStyle/>
            <a:p>
              <a:pPr algn="ctr" eaLnBrk="1" hangingPunct="1"/>
              <a:endParaRPr lang="en-GB" sz="2000">
                <a:solidFill>
                  <a:srgbClr val="000000"/>
                </a:solidFill>
                <a:latin typeface="Arial" charset="0"/>
              </a:endParaRPr>
            </a:p>
          </p:txBody>
        </p:sp>
        <p:sp>
          <p:nvSpPr>
            <p:cNvPr id="17414" name="Text Box 12"/>
            <p:cNvSpPr txBox="1">
              <a:spLocks noChangeArrowheads="1"/>
            </p:cNvSpPr>
            <p:nvPr/>
          </p:nvSpPr>
          <p:spPr bwMode="auto">
            <a:xfrm>
              <a:off x="676" y="0"/>
              <a:ext cx="4815" cy="407"/>
            </a:xfrm>
            <a:prstGeom prst="rect">
              <a:avLst/>
            </a:prstGeom>
            <a:noFill/>
            <a:ln w="9525">
              <a:noFill/>
              <a:miter lim="800000"/>
              <a:headEnd/>
              <a:tailEnd/>
            </a:ln>
          </p:spPr>
          <p:txBody>
            <a:bodyPr>
              <a:spAutoFit/>
            </a:bodyPr>
            <a:lstStyle/>
            <a:p>
              <a:pPr algn="ctr">
                <a:defRPr/>
              </a:pPr>
              <a:r>
                <a:rPr lang="en-GB" sz="3600" b="1" dirty="0">
                  <a:latin typeface="+mj-lt"/>
                </a:rPr>
                <a:t>Management self audit </a:t>
              </a:r>
            </a:p>
          </p:txBody>
        </p:sp>
        <p:sp>
          <p:nvSpPr>
            <p:cNvPr id="27656" name="Text Box 13"/>
            <p:cNvSpPr txBox="1">
              <a:spLocks noChangeArrowheads="1"/>
            </p:cNvSpPr>
            <p:nvPr/>
          </p:nvSpPr>
          <p:spPr bwMode="auto">
            <a:xfrm>
              <a:off x="9" y="0"/>
              <a:ext cx="1144" cy="174"/>
            </a:xfrm>
            <a:prstGeom prst="rect">
              <a:avLst/>
            </a:prstGeom>
            <a:noFill/>
            <a:ln w="19050">
              <a:noFill/>
              <a:miter lim="800000"/>
              <a:headEnd/>
              <a:tailEnd/>
            </a:ln>
          </p:spPr>
          <p:txBody>
            <a:bodyPr>
              <a:spAutoFit/>
            </a:bodyPr>
            <a:lstStyle/>
            <a:p>
              <a:pPr algn="ctr">
                <a:spcBef>
                  <a:spcPct val="10000"/>
                </a:spcBef>
              </a:pPr>
              <a:endParaRPr lang="en-GB" sz="1200" b="1">
                <a:solidFill>
                  <a:srgbClr val="000000"/>
                </a:solidFill>
                <a:latin typeface="Arial" charset="0"/>
              </a:endParaRPr>
            </a:p>
          </p:txBody>
        </p:sp>
        <p:sp>
          <p:nvSpPr>
            <p:cNvPr id="27657" name="WordArt 14"/>
            <p:cNvSpPr>
              <a:spLocks noChangeArrowheads="1" noChangeShapeType="1" noTextEdit="1"/>
            </p:cNvSpPr>
            <p:nvPr/>
          </p:nvSpPr>
          <p:spPr bwMode="auto">
            <a:xfrm>
              <a:off x="5448" y="-144"/>
              <a:ext cx="648" cy="576"/>
            </a:xfrm>
            <a:prstGeom prst="rect">
              <a:avLst/>
            </a:prstGeom>
          </p:spPr>
          <p:txBody>
            <a:bodyPr spcFirstLastPara="1" wrap="none" fromWordArt="1">
              <a:prstTxWarp prst="textArchDown">
                <a:avLst>
                  <a:gd name="adj" fmla="val 0"/>
                </a:avLst>
              </a:prstTxWarp>
            </a:bodyPr>
            <a:lstStyle/>
            <a:p>
              <a:pPr algn="ctr"/>
              <a:endParaRPr lang="en-US" sz="3600" kern="10">
                <a:ln w="9525">
                  <a:solidFill>
                    <a:srgbClr val="000000"/>
                  </a:solidFill>
                  <a:round/>
                  <a:headEnd/>
                  <a:tailEnd/>
                </a:ln>
                <a:solidFill>
                  <a:srgbClr val="000000"/>
                </a:solidFill>
                <a:latin typeface="Arial"/>
                <a:cs typeface="Arial"/>
              </a:endParaRPr>
            </a:p>
          </p:txBody>
        </p:sp>
      </p:grpSp>
      <p:sp>
        <p:nvSpPr>
          <p:cNvPr id="27653" name="Rectangle 8"/>
          <p:cNvSpPr>
            <a:spLocks noChangeArrowheads="1"/>
          </p:cNvSpPr>
          <p:nvPr/>
        </p:nvSpPr>
        <p:spPr bwMode="auto">
          <a:xfrm>
            <a:off x="1057275" y="816076"/>
            <a:ext cx="5365571" cy="369332"/>
          </a:xfrm>
          <a:prstGeom prst="rect">
            <a:avLst/>
          </a:prstGeom>
          <a:noFill/>
          <a:ln w="9525">
            <a:noFill/>
            <a:miter lim="800000"/>
            <a:headEnd/>
            <a:tailEnd/>
          </a:ln>
        </p:spPr>
        <p:txBody>
          <a:bodyPr wrap="none">
            <a:spAutoFit/>
          </a:bodyPr>
          <a:lstStyle/>
          <a:p>
            <a:pPr marL="114300" indent="-114300" algn="just">
              <a:defRPr/>
            </a:pPr>
            <a:r>
              <a:rPr lang="en-GB" b="1" dirty="0">
                <a:solidFill>
                  <a:srgbClr val="333399"/>
                </a:solidFill>
                <a:latin typeface="Tahoma" pitchFamily="34" charset="0"/>
              </a:rPr>
              <a:t>Date: 28.08.2020</a:t>
            </a:r>
            <a:r>
              <a:rPr lang="en-US" b="1" dirty="0">
                <a:solidFill>
                  <a:srgbClr val="333399"/>
                </a:solidFill>
                <a:latin typeface="Tahoma" pitchFamily="34" charset="0"/>
              </a:rPr>
              <a:t>       Incident title: HiPo#53</a:t>
            </a:r>
            <a:endParaRPr lang="en-US" b="1" dirty="0">
              <a:solidFill>
                <a:srgbClr val="FF0000"/>
              </a:solidFill>
              <a:latin typeface="Tahoma" pitchFamily="34" charset="0"/>
            </a:endParaRPr>
          </a:p>
        </p:txBody>
      </p:sp>
    </p:spTree>
    <p:extLst>
      <p:ext uri="{BB962C8B-B14F-4D97-AF65-F5344CB8AC3E}">
        <p14:creationId xmlns:p14="http://schemas.microsoft.com/office/powerpoint/2010/main" val="107699536"/>
      </p:ext>
    </p:extLst>
  </p:cSld>
  <p:clrMapOvr>
    <a:masterClrMapping/>
  </p:clrMapOvr>
</p:sld>
</file>

<file path=ppt/theme/theme1.xml><?xml version="1.0" encoding="utf-8"?>
<a:theme xmlns:a="http://schemas.openxmlformats.org/drawingml/2006/main" name="Office Them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Image" ma:contentTypeID="0x0101009148F5A04DDD49CBA7127AADA5FB792B00AADE34325A8B49CDA8BB4DB53328F214009C4067D375EDA046866D1CFD34BA6725" ma:contentTypeVersion="4" ma:contentTypeDescription="Upload an image." ma:contentTypeScope="" ma:versionID="809bc6af44041ef507fcb8c845449721">
  <xsd:schema xmlns:xsd="http://www.w3.org/2001/XMLSchema" xmlns:xs="http://www.w3.org/2001/XMLSchema" xmlns:p="http://schemas.microsoft.com/office/2006/metadata/properties" xmlns:ns1="http://schemas.microsoft.com/sharepoint/v3" xmlns:ns2="4880E4F8-4B7D-4BDD-91E3-E10D47036ECA" xmlns:ns3="http://schemas.microsoft.com/sharepoint/v3/fields" xmlns:ns4="4880e4f8-4b7d-4bdd-91e3-e10d47036eca" xmlns:ns5="9d51eac6-a7d5-47f5-a119-63d146adb134" targetNamespace="http://schemas.microsoft.com/office/2006/metadata/properties" ma:root="true" ma:fieldsID="c6cb684b9f311d0fba83640743edc78d" ns1:_="" ns2:_="" ns3:_="" ns4:_="" ns5:_="">
    <xsd:import namespace="http://schemas.microsoft.com/sharepoint/v3"/>
    <xsd:import namespace="4880E4F8-4B7D-4BDD-91E3-E10D47036ECA"/>
    <xsd:import namespace="http://schemas.microsoft.com/sharepoint/v3/fields"/>
    <xsd:import namespace="4880e4f8-4b7d-4bdd-91e3-e10d47036eca"/>
    <xsd:import namespace="9d51eac6-a7d5-47f5-a119-63d146adb134"/>
    <xsd:element name="properties">
      <xsd:complexType>
        <xsd:sequence>
          <xsd:element name="documentManagement">
            <xsd:complexType>
              <xsd:all>
                <xsd:element ref="ns1:FileRef" minOccurs="0"/>
                <xsd:element ref="ns1:File_x0020_Type" minOccurs="0"/>
                <xsd:element ref="ns1:HTML_x0020_File_x0020_Type" minOccurs="0"/>
                <xsd:element ref="ns1:FSObjType" minOccurs="0"/>
                <xsd:element ref="ns2:ThumbnailExists" minOccurs="0"/>
                <xsd:element ref="ns2:PreviewExists" minOccurs="0"/>
                <xsd:element ref="ns2:ImageWidth" minOccurs="0"/>
                <xsd:element ref="ns2:ImageHeight" minOccurs="0"/>
                <xsd:element ref="ns2:ImageCreateDate" minOccurs="0"/>
                <xsd:element ref="ns3:wic_System_Copyright" minOccurs="0"/>
                <xsd:element ref="ns4:Language" minOccurs="0"/>
                <xsd:element ref="ns4:DocId" minOccurs="0"/>
                <xsd:element ref="ns5: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FileRef" ma:index="8" nillable="true" ma:displayName="URL Path" ma:hidden="true" ma:list="Docs" ma:internalName="FileRef" ma:readOnly="true" ma:showField="FullUrl">
      <xsd:simpleType>
        <xsd:restriction base="dms:Lookup"/>
      </xsd:simpleType>
    </xsd:element>
    <xsd:element name="File_x0020_Type" ma:index="9" nillable="true" ma:displayName="File Type" ma:hidden="true" ma:internalName="File_x0020_Type" ma:readOnly="true">
      <xsd:simpleType>
        <xsd:restriction base="dms:Text"/>
      </xsd:simpleType>
    </xsd:element>
    <xsd:element name="HTML_x0020_File_x0020_Type" ma:index="10" nillable="true" ma:displayName="HTML File Type" ma:hidden="true" ma:internalName="HTML_x0020_File_x0020_Type" ma:readOnly="true">
      <xsd:simpleType>
        <xsd:restriction base="dms:Text"/>
      </xsd:simpleType>
    </xsd:element>
    <xsd:element name="FSObjType" ma:index="11" nillable="true" ma:displayName="Item Type" ma:hidden="true" ma:list="Docs" ma:internalName="FSObjType" ma:readOnly="true" ma:showField="FSType">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ThumbnailExists" ma:index="18" nillable="true" ma:displayName="Thumbnail Exists" ma:default="FALSE" ma:hidden="true" ma:internalName="ThumbnailExists" ma:readOnly="true">
      <xsd:simpleType>
        <xsd:restriction base="dms:Boolean"/>
      </xsd:simpleType>
    </xsd:element>
    <xsd:element name="PreviewExists" ma:index="19" nillable="true" ma:displayName="Preview Exists" ma:default="FALSE" ma:hidden="true" ma:internalName="PreviewExists" ma:readOnly="true">
      <xsd:simpleType>
        <xsd:restriction base="dms:Boolean"/>
      </xsd:simpleType>
    </xsd:element>
    <xsd:element name="ImageWidth" ma:index="20" nillable="true" ma:displayName="Width" ma:internalName="ImageWidth" ma:readOnly="true">
      <xsd:simpleType>
        <xsd:restriction base="dms:Unknown"/>
      </xsd:simpleType>
    </xsd:element>
    <xsd:element name="ImageHeight" ma:index="22" nillable="true" ma:displayName="Height" ma:internalName="ImageHeight" ma:readOnly="true">
      <xsd:simpleType>
        <xsd:restriction base="dms:Unknown"/>
      </xsd:simpleType>
    </xsd:element>
    <xsd:element name="ImageCreateDate" ma:index="25" nillable="true" ma:displayName="Date Picture Taken" ma:format="DateTime" ma:hidden="true" ma:internalName="ImageCreateDat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26" nillable="true" ma:displayName="Copyright" ma:internalName="wic_System_Copyright">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880e4f8-4b7d-4bdd-91e3-e10d47036eca" elementFormDefault="qualified">
    <xsd:import namespace="http://schemas.microsoft.com/office/2006/documentManagement/types"/>
    <xsd:import namespace="http://schemas.microsoft.com/office/infopath/2007/PartnerControls"/>
    <xsd:element name="Language" ma:index="27" nillable="true" ma:displayName="Language" ma:default="English 1" ma:format="Dropdown" ma:internalName="Language">
      <xsd:simpleType>
        <xsd:restriction base="dms:Choice">
          <xsd:enumeration value="English 1"/>
          <xsd:enumeration value="English 2"/>
          <xsd:enumeration value="Arabic 1"/>
          <xsd:enumeration value="Arabic 2"/>
          <xsd:enumeration value="Hindi 1"/>
          <xsd:enumeration value="Hindi 2"/>
          <xsd:enumeration value="Malayalam 1"/>
          <xsd:enumeration value="Malayalam 2"/>
        </xsd:restriction>
      </xsd:simpleType>
    </xsd:element>
    <xsd:element name="DocId" ma:index="28" nillable="true" ma:displayName="DocId" ma:list="{9de017a3-70b4-41a0-b3a1-4f7a098545da}" ma:internalName="DocId" ma:showField="ID" ma:web="9d51eac6-a7d5-47f5-a119-63d146adb134">
      <xsd:simpleType>
        <xsd:restriction base="dms:Lookup"/>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2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24" ma:displayName="Author"/>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ma:index="23" ma:displayName="Comments"/>
        <xsd:element name="keywords" minOccurs="0" maxOccurs="1" type="xsd:string" ma:index="14"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anguage xmlns="4880e4f8-4b7d-4bdd-91e3-e10d47036eca">English 1</Language>
    <DocId xmlns="4880e4f8-4b7d-4bdd-91e3-e10d47036eca">92460</DocId>
    <ImageCreateDate xmlns="4880E4F8-4B7D-4BDD-91E3-E10D47036ECA" xsi:nil="true"/>
    <wic_System_Copyright xmlns="http://schemas.microsoft.com/sharepoint/v3/fields" xsi:nil="true"/>
  </documentManagement>
</p:properties>
</file>

<file path=customXml/itemProps1.xml><?xml version="1.0" encoding="utf-8"?>
<ds:datastoreItem xmlns:ds="http://schemas.openxmlformats.org/officeDocument/2006/customXml" ds:itemID="{1916383D-B3A7-41B7-A4CE-D1CB0122D1EC}"/>
</file>

<file path=customXml/itemProps2.xml><?xml version="1.0" encoding="utf-8"?>
<ds:datastoreItem xmlns:ds="http://schemas.openxmlformats.org/officeDocument/2006/customXml" ds:itemID="{5643A46C-72B3-4012-8CB2-E0E23D8B71D1}"/>
</file>

<file path=customXml/itemProps3.xml><?xml version="1.0" encoding="utf-8"?>
<ds:datastoreItem xmlns:ds="http://schemas.openxmlformats.org/officeDocument/2006/customXml" ds:itemID="{ECEB1FCF-0E89-482E-A62E-598FF58845D8}"/>
</file>

<file path=docProps/app.xml><?xml version="1.0" encoding="utf-8"?>
<Properties xmlns="http://schemas.openxmlformats.org/officeDocument/2006/extended-properties" xmlns:vt="http://schemas.openxmlformats.org/officeDocument/2006/docPropsVTypes">
  <TotalTime>552</TotalTime>
  <Words>659</Words>
  <Application>Microsoft Office PowerPoint</Application>
  <PresentationFormat>Widescreen</PresentationFormat>
  <Paragraphs>63</Paragraphs>
  <Slides>2</Slides>
  <Notes>2</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vt:i4>
      </vt:variant>
    </vt:vector>
  </HeadingPairs>
  <TitlesOfParts>
    <vt:vector size="12" baseType="lpstr">
      <vt:lpstr>Arial</vt:lpstr>
      <vt:lpstr>Calibri</vt:lpstr>
      <vt:lpstr>Calibri Light</vt:lpstr>
      <vt:lpstr>Gill Sans</vt:lpstr>
      <vt:lpstr>Gill Sans Light</vt:lpstr>
      <vt:lpstr>Tahoma</vt:lpstr>
      <vt:lpstr>Webdings</vt:lpstr>
      <vt:lpstr>Wingdings</vt:lpstr>
      <vt:lpstr>Office Theme</vt:lpstr>
      <vt:lpstr>Custom Design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Al Qasmi, Ibrahim MSE35</cp:lastModifiedBy>
  <cp:revision>95</cp:revision>
  <dcterms:created xsi:type="dcterms:W3CDTF">2018-09-24T07:27:56Z</dcterms:created>
  <dcterms:modified xsi:type="dcterms:W3CDTF">2020-11-08T10:08:06Z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0x0101009148F5A04DDD49CBA7127AADA5FB792B00AADE34325A8B49CDA8BB4DB53328F214009C4067D375EDA046866D1CFD34BA6725</vt:lpwstr>
  </property>
</Properties>
</file>