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8"/>
  </p:notesMasterIdLst>
  <p:sldIdLst>
    <p:sldId id="335" r:id="rId6"/>
    <p:sldId id="336"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38B3"/>
    <a:srgbClr val="2710B0"/>
    <a:srgbClr val="CC3300"/>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843" autoAdjust="0"/>
    <p:restoredTop sz="94674"/>
  </p:normalViewPr>
  <p:slideViewPr>
    <p:cSldViewPr snapToGrid="0" snapToObjects="1">
      <p:cViewPr varScale="1">
        <p:scale>
          <a:sx n="100" d="100"/>
          <a:sy n="100" d="100"/>
        </p:scale>
        <p:origin x="108"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09/11/2020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smtClean="0"/>
              <a:t>Ensure all dates and titles are input </a:t>
            </a:r>
          </a:p>
          <a:p>
            <a:endParaRPr lang="en-US" dirty="0" smtClean="0"/>
          </a:p>
          <a:p>
            <a:r>
              <a:rPr lang="en-US" dirty="0" smtClean="0"/>
              <a:t>A short description should be provided without mentioning names of contractors or</a:t>
            </a:r>
            <a:r>
              <a:rPr lang="en-US" baseline="0" dirty="0" smtClean="0"/>
              <a:t> individuals.  You should include, what happened, to who (by job title) and what injuries this resulted in.  Nothing more!</a:t>
            </a:r>
          </a:p>
          <a:p>
            <a:endParaRPr lang="en-US" baseline="0" dirty="0" smtClean="0"/>
          </a:p>
          <a:p>
            <a:r>
              <a:rPr lang="en-US" baseline="0" dirty="0" smtClean="0"/>
              <a:t>Four to five bullet points highlighting the main findings from the investigation.  Remember the target audience is the front line staff so this should be written in simple terms in a way that everyone can understand.</a:t>
            </a:r>
          </a:p>
          <a:p>
            <a:endParaRPr lang="en-US" baseline="0" dirty="0" smtClean="0"/>
          </a:p>
          <a:p>
            <a:r>
              <a:rPr lang="en-US" baseline="0" dirty="0" smtClean="0"/>
              <a:t>The strap line should be the main point you want to get across</a:t>
            </a:r>
          </a:p>
          <a:p>
            <a:endParaRPr lang="en-US" baseline="0" dirty="0" smtClean="0"/>
          </a:p>
          <a:p>
            <a:r>
              <a:rPr lang="en-US" baseline="0" dirty="0" smtClean="0"/>
              <a:t>The images should be self explanatory, what went wrong (if you create a reconstruction please ensure you do not put people at risk) and below how it should be done.   </a:t>
            </a:r>
            <a:endParaRPr lang="en-US" dirty="0" smtClean="0"/>
          </a:p>
        </p:txBody>
      </p:sp>
      <p:sp>
        <p:nvSpPr>
          <p:cNvPr id="51204" name="Slide Number Placeholder 3"/>
          <p:cNvSpPr>
            <a:spLocks noGrp="1"/>
          </p:cNvSpPr>
          <p:nvPr>
            <p:ph type="sldNum" sz="quarter" idx="5"/>
          </p:nvPr>
        </p:nvSpPr>
        <p:spPr>
          <a:noFill/>
        </p:spPr>
        <p:txBody>
          <a:bodyPr/>
          <a:lstStyle/>
          <a:p>
            <a:fld id="{D5138CA7-92E6-41FD-A1B7-5ABDE6F17714}" type="slidenum">
              <a:rPr lang="en-US" smtClean="0"/>
              <a:pPr/>
              <a:t>1</a:t>
            </a:fld>
            <a:endParaRPr lang="en-US" smtClean="0"/>
          </a:p>
        </p:txBody>
      </p:sp>
    </p:spTree>
    <p:extLst>
      <p:ext uri="{BB962C8B-B14F-4D97-AF65-F5344CB8AC3E}">
        <p14:creationId xmlns:p14="http://schemas.microsoft.com/office/powerpoint/2010/main" val="1788722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Ensure all dates and titles are input </a:t>
            </a:r>
          </a:p>
          <a:p>
            <a:endParaRPr lang="en-US" dirty="0" smtClean="0">
              <a:solidFill>
                <a:srgbClr val="0033CC"/>
              </a:solidFill>
              <a:latin typeface="Arial" charset="0"/>
              <a:cs typeface="Arial" charset="0"/>
              <a:sym typeface="Wingdings" pitchFamily="2" charset="2"/>
            </a:endParaRPr>
          </a:p>
          <a:p>
            <a:r>
              <a:rPr lang="en-US" dirty="0" smtClean="0">
                <a:solidFill>
                  <a:srgbClr val="0033CC"/>
                </a:solidFill>
                <a:latin typeface="Arial" charset="0"/>
                <a:cs typeface="Arial" charset="0"/>
                <a:sym typeface="Wingdings" pitchFamily="2" charset="2"/>
              </a:rPr>
              <a:t>Make a list of closed questions (only ‘yes’ or ‘no’ as an answer) to ask others if they have the same issues based on the management or HSE-MS failings or shortfalls identified in the investigation. </a:t>
            </a:r>
          </a:p>
          <a:p>
            <a:endParaRPr lang="en-US" dirty="0" smtClean="0">
              <a:solidFill>
                <a:srgbClr val="0033CC"/>
              </a:solidFill>
              <a:latin typeface="Arial" charset="0"/>
              <a:cs typeface="Arial" charset="0"/>
              <a:sym typeface="Wingdings" pitchFamily="2" charset="2"/>
            </a:endParaRPr>
          </a:p>
          <a:p>
            <a:r>
              <a:rPr lang="en-US" dirty="0" smtClean="0">
                <a:solidFill>
                  <a:srgbClr val="0033CC"/>
                </a:solidFill>
                <a:latin typeface="Arial" charset="0"/>
                <a:cs typeface="Arial" charset="0"/>
                <a:sym typeface="Wingdings" pitchFamily="2" charset="2"/>
              </a:rPr>
              <a:t>Imagine you have to audit other companies to see if they could have the same issues.</a:t>
            </a:r>
          </a:p>
          <a:p>
            <a:endParaRPr lang="en-US" dirty="0" smtClean="0">
              <a:solidFill>
                <a:srgbClr val="0033CC"/>
              </a:solidFill>
              <a:latin typeface="Arial" charset="0"/>
              <a:cs typeface="Arial" charset="0"/>
              <a:sym typeface="Wingdings" pitchFamily="2" charset="2"/>
            </a:endParaRPr>
          </a:p>
          <a:p>
            <a:r>
              <a:rPr lang="en-US" dirty="0" smtClean="0">
                <a:solidFill>
                  <a:srgbClr val="0033CC"/>
                </a:solidFill>
                <a:latin typeface="Arial" charset="0"/>
                <a:cs typeface="Arial" charset="0"/>
                <a:sym typeface="Wingdings" pitchFamily="2" charset="2"/>
              </a:rPr>
              <a:t>These questions should start</a:t>
            </a:r>
            <a:r>
              <a:rPr lang="en-US" baseline="0" dirty="0" smtClean="0">
                <a:solidFill>
                  <a:srgbClr val="0033CC"/>
                </a:solidFill>
                <a:latin typeface="Arial" charset="0"/>
                <a:cs typeface="Arial" charset="0"/>
                <a:sym typeface="Wingdings" pitchFamily="2" charset="2"/>
              </a:rPr>
              <a:t> with: Do you ensure…………………?</a:t>
            </a:r>
            <a:endParaRPr lang="en-US" dirty="0" smtClean="0">
              <a:latin typeface="Arial" charset="0"/>
              <a:cs typeface="Arial" charset="0"/>
            </a:endParaRPr>
          </a:p>
        </p:txBody>
      </p:sp>
      <p:sp>
        <p:nvSpPr>
          <p:cNvPr id="52228" name="Slide Number Placeholder 3"/>
          <p:cNvSpPr>
            <a:spLocks noGrp="1"/>
          </p:cNvSpPr>
          <p:nvPr>
            <p:ph type="sldNum" sz="quarter" idx="5"/>
          </p:nvPr>
        </p:nvSpPr>
        <p:spPr>
          <a:noFill/>
        </p:spPr>
        <p:txBody>
          <a:bodyPr/>
          <a:lstStyle/>
          <a:p>
            <a:fld id="{E6B2BACC-5893-4478-93DA-688A131F8366}" type="slidenum">
              <a:rPr lang="en-US" smtClean="0"/>
              <a:pPr/>
              <a:t>2</a:t>
            </a:fld>
            <a:endParaRPr lang="en-US" smtClean="0"/>
          </a:p>
        </p:txBody>
      </p:sp>
    </p:spTree>
    <p:extLst>
      <p:ext uri="{BB962C8B-B14F-4D97-AF65-F5344CB8AC3E}">
        <p14:creationId xmlns:p14="http://schemas.microsoft.com/office/powerpoint/2010/main" val="603196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CB20E9-F1D7-4215-B0B8-9261F74C594C}"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1570DC-E9CE-47B7-914B-CCCB34812D12}"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8E3E44-24F4-4A1C-800C-6D9ECAE7974B}" type="datetime1">
              <a:rPr lang="en-US" smtClean="0"/>
              <a:t>09/11/2020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7FE653-A0E0-4FB0-90DA-8480B4419788}" type="datetime1">
              <a:rPr lang="en-US" smtClean="0"/>
              <a:t>09/11/2020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447A19-653E-48BE-A95B-6C8310E78F3C}" type="datetime1">
              <a:rPr lang="en-US" smtClean="0"/>
              <a:t>09/11/2020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09/11/2020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09/11/2020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2D58F9-0DED-40AE-A7F2-D2F56296859A}"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09/11/2020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119217-FA8F-484B-A6C3-2FD273B1E69E}"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6E998F-5273-455B-8DC4-444548608F7A}"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09/11/2020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09/11/2020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09/11/2020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09/11/2020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09/11/2020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09/11/2020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09/11/2020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V 1 (2020)</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09/11/2020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V 1 (2020)</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Youngman Megastep 4 Tread wide step ladder - Safety Platforms"/>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897888" y="3480575"/>
            <a:ext cx="2743200" cy="252058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897888" y="762911"/>
            <a:ext cx="2743200" cy="2380074"/>
          </a:xfrm>
          <a:prstGeom prst="rect">
            <a:avLst/>
          </a:prstGeom>
        </p:spPr>
      </p:pic>
      <p:sp>
        <p:nvSpPr>
          <p:cNvPr id="14339" name="Text Box 2"/>
          <p:cNvSpPr txBox="1">
            <a:spLocks noChangeArrowheads="1"/>
          </p:cNvSpPr>
          <p:nvPr/>
        </p:nvSpPr>
        <p:spPr bwMode="auto">
          <a:xfrm>
            <a:off x="498116" y="615952"/>
            <a:ext cx="8180567" cy="5309146"/>
          </a:xfrm>
          <a:prstGeom prst="rect">
            <a:avLst/>
          </a:prstGeom>
          <a:noFill/>
          <a:ln w="19050">
            <a:noFill/>
            <a:miter lim="800000"/>
            <a:headEnd/>
            <a:tailEnd/>
          </a:ln>
        </p:spPr>
        <p:txBody>
          <a:bodyPr wrap="square">
            <a:spAutoFit/>
          </a:bodyPr>
          <a:lstStyle/>
          <a:p>
            <a:pPr marL="114300" indent="-114300" algn="just">
              <a:defRPr/>
            </a:pPr>
            <a:r>
              <a:rPr lang="en-GB" b="1" dirty="0">
                <a:solidFill>
                  <a:srgbClr val="333399"/>
                </a:solidFill>
                <a:latin typeface="Tahoma" pitchFamily="34" charset="0"/>
              </a:rPr>
              <a:t>Date:</a:t>
            </a:r>
            <a:r>
              <a:rPr lang="en-US" b="1" dirty="0">
                <a:solidFill>
                  <a:srgbClr val="333399"/>
                </a:solidFill>
                <a:latin typeface="Tahoma" pitchFamily="34" charset="0"/>
              </a:rPr>
              <a:t> </a:t>
            </a:r>
            <a:r>
              <a:rPr lang="en-US" b="1" dirty="0" smtClean="0">
                <a:solidFill>
                  <a:srgbClr val="333399"/>
                </a:solidFill>
                <a:latin typeface="Tahoma" pitchFamily="34" charset="0"/>
              </a:rPr>
              <a:t>27.08.2020         </a:t>
            </a:r>
            <a:r>
              <a:rPr lang="en-US" b="1" dirty="0">
                <a:solidFill>
                  <a:srgbClr val="333399"/>
                </a:solidFill>
                <a:latin typeface="Tahoma" pitchFamily="34" charset="0"/>
              </a:rPr>
              <a:t>Incident title: </a:t>
            </a:r>
            <a:r>
              <a:rPr lang="en-US" b="1" dirty="0" smtClean="0">
                <a:solidFill>
                  <a:srgbClr val="333399"/>
                </a:solidFill>
                <a:latin typeface="Tahoma" pitchFamily="34" charset="0"/>
              </a:rPr>
              <a:t>HiPo#61 </a:t>
            </a:r>
            <a:endParaRPr lang="en-US" b="1" dirty="0">
              <a:solidFill>
                <a:srgbClr val="333399"/>
              </a:solidFill>
              <a:latin typeface="Tahoma" pitchFamily="34" charset="0"/>
            </a:endParaRPr>
          </a:p>
          <a:p>
            <a:pPr marL="114300" indent="-114300" algn="just">
              <a:defRPr/>
            </a:pPr>
            <a:endParaRPr lang="en-US" sz="1300" b="1" dirty="0">
              <a:solidFill>
                <a:srgbClr val="FF0000"/>
              </a:solidFill>
              <a:latin typeface="Tahoma" pitchFamily="34" charset="0"/>
            </a:endParaRPr>
          </a:p>
          <a:p>
            <a:pPr marL="114300" indent="-114300" algn="just">
              <a:defRPr/>
            </a:pPr>
            <a:r>
              <a:rPr lang="en-US" b="1" dirty="0">
                <a:solidFill>
                  <a:srgbClr val="FF0000"/>
                </a:solidFill>
                <a:latin typeface="Tahoma" pitchFamily="34" charset="0"/>
              </a:rPr>
              <a:t>What happened</a:t>
            </a:r>
            <a:r>
              <a:rPr lang="en-US" b="1" dirty="0" smtClean="0">
                <a:solidFill>
                  <a:srgbClr val="FF0000"/>
                </a:solidFill>
                <a:latin typeface="Tahoma" pitchFamily="34" charset="0"/>
              </a:rPr>
              <a:t>?</a:t>
            </a:r>
            <a:endParaRPr lang="en-US" sz="800" dirty="0">
              <a:solidFill>
                <a:srgbClr val="FF0000"/>
              </a:solidFill>
              <a:latin typeface="Tahoma" pitchFamily="34" charset="0"/>
            </a:endParaRPr>
          </a:p>
          <a:p>
            <a:pPr algn="just"/>
            <a:r>
              <a:rPr lang="en-GB" dirty="0">
                <a:latin typeface="Calibri" panose="020F0502020204030204" pitchFamily="34" charset="0"/>
                <a:cs typeface="Calibri" panose="020F0502020204030204" pitchFamily="34" charset="0"/>
              </a:rPr>
              <a:t>On 27th  August, 2020 </a:t>
            </a:r>
            <a:r>
              <a:rPr lang="en-US" dirty="0">
                <a:latin typeface="Calibri" panose="020F0502020204030204" pitchFamily="34" charset="0"/>
                <a:cs typeface="Calibri" panose="020F0502020204030204" pitchFamily="34" charset="0"/>
              </a:rPr>
              <a:t>@ 07:35 hours, Roustabout to gain height for hammering a above head height job, positioned his right leg on the top trail (Handrail @1m height from mud tank floor) and left leg placed on the still suspended pipe just above the access way of the shale shaker area. The Roustabout was hammering only on the direction of purlins (horizontal to access way) on to the small pipe diameter. On the 4</a:t>
            </a:r>
            <a:r>
              <a:rPr lang="en-US" baseline="30000" dirty="0">
                <a:latin typeface="Calibri" panose="020F0502020204030204" pitchFamily="34" charset="0"/>
                <a:cs typeface="Calibri" panose="020F0502020204030204" pitchFamily="34" charset="0"/>
              </a:rPr>
              <a:t>th</a:t>
            </a:r>
            <a:r>
              <a:rPr lang="en-US" dirty="0">
                <a:latin typeface="Calibri" panose="020F0502020204030204" pitchFamily="34" charset="0"/>
                <a:cs typeface="Calibri" panose="020F0502020204030204" pitchFamily="34" charset="0"/>
              </a:rPr>
              <a:t> attempt, the Roustabout  lost balance and fell on the right side over the handrail (@ 3.5 m) to the ground, sustaining minor pain in the </a:t>
            </a:r>
            <a:r>
              <a:rPr lang="en-US" dirty="0" smtClean="0">
                <a:latin typeface="Calibri" panose="020F0502020204030204" pitchFamily="34" charset="0"/>
                <a:cs typeface="Calibri" panose="020F0502020204030204" pitchFamily="34" charset="0"/>
              </a:rPr>
              <a:t>Hip.</a:t>
            </a:r>
            <a:r>
              <a:rPr lang="en-US" dirty="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First </a:t>
            </a:r>
            <a:r>
              <a:rPr lang="en-US" dirty="0">
                <a:latin typeface="Calibri" panose="020F0502020204030204" pitchFamily="34" charset="0"/>
                <a:cs typeface="Calibri" panose="020F0502020204030204" pitchFamily="34" charset="0"/>
              </a:rPr>
              <a:t>aid administered at the location and  transferred to PAC clinic, and further referred for X-ray, the report was clear and RA resumed duty.</a:t>
            </a:r>
          </a:p>
          <a:p>
            <a:pPr marL="342900" indent="-342900">
              <a:defRPr/>
            </a:pPr>
            <a:endParaRPr lang="en-US" sz="600" dirty="0">
              <a:solidFill>
                <a:srgbClr val="000000"/>
              </a:solidFill>
              <a:latin typeface="Arial" charset="0"/>
            </a:endParaRPr>
          </a:p>
          <a:p>
            <a:pPr marL="114300" indent="-114300" algn="just">
              <a:defRPr/>
            </a:pPr>
            <a:endParaRPr lang="en-US" sz="1600" b="1" dirty="0" smtClean="0">
              <a:solidFill>
                <a:srgbClr val="333399"/>
              </a:solidFill>
              <a:latin typeface="Tahoma" pitchFamily="34" charset="0"/>
            </a:endParaRPr>
          </a:p>
          <a:p>
            <a:pPr marL="114300" indent="-114300" algn="just">
              <a:defRPr/>
            </a:pPr>
            <a:r>
              <a:rPr lang="en-US" sz="1600" b="1" dirty="0" smtClean="0">
                <a:solidFill>
                  <a:srgbClr val="333399"/>
                </a:solidFill>
                <a:latin typeface="Tahoma" pitchFamily="34" charset="0"/>
              </a:rPr>
              <a:t>Your </a:t>
            </a:r>
            <a:r>
              <a:rPr lang="en-US" sz="1600" b="1" dirty="0">
                <a:solidFill>
                  <a:srgbClr val="333399"/>
                </a:solidFill>
                <a:latin typeface="Tahoma" pitchFamily="34" charset="0"/>
              </a:rPr>
              <a:t>learning from this incident</a:t>
            </a:r>
            <a:r>
              <a:rPr lang="en-US" sz="1600" b="1" dirty="0" smtClean="0">
                <a:solidFill>
                  <a:srgbClr val="333399"/>
                </a:solidFill>
                <a:latin typeface="Tahoma" pitchFamily="34" charset="0"/>
              </a:rPr>
              <a:t>..</a:t>
            </a:r>
            <a:endParaRPr lang="en-US" sz="600" dirty="0">
              <a:solidFill>
                <a:srgbClr val="000000"/>
              </a:solidFill>
              <a:latin typeface="Arial" charset="0"/>
            </a:endParaRPr>
          </a:p>
          <a:p>
            <a:pPr marL="76200" marR="67310" indent="-228600" algn="just">
              <a:spcBef>
                <a:spcPts val="5"/>
              </a:spcBef>
              <a:buFont typeface="Arial" panose="020B0604020202020204" pitchFamily="34" charset="0"/>
              <a:buChar char="•"/>
            </a:pPr>
            <a:r>
              <a:rPr lang="en-US" sz="1600" spc="-5" dirty="0">
                <a:latin typeface="Calibri" panose="020F0502020204030204" pitchFamily="34" charset="0"/>
                <a:cs typeface="Calibri" panose="020F0502020204030204" pitchFamily="34" charset="0"/>
              </a:rPr>
              <a:t>Do not climb out of protected work platform.</a:t>
            </a:r>
          </a:p>
          <a:p>
            <a:pPr marL="76200" marR="67310" indent="-228600" algn="just">
              <a:spcBef>
                <a:spcPts val="5"/>
              </a:spcBef>
              <a:buFont typeface="Arial" panose="020B0604020202020204" pitchFamily="34" charset="0"/>
              <a:buChar char="•"/>
            </a:pPr>
            <a:r>
              <a:rPr lang="en-US" sz="1600" spc="-5" dirty="0">
                <a:latin typeface="Calibri" panose="020F0502020204030204" pitchFamily="34" charset="0"/>
                <a:cs typeface="Calibri" panose="020F0502020204030204" pitchFamily="34" charset="0"/>
              </a:rPr>
              <a:t>Use stable platform /ladder to gain height.  </a:t>
            </a:r>
          </a:p>
          <a:p>
            <a:pPr marL="76200" marR="67310" indent="-228600" algn="just">
              <a:spcBef>
                <a:spcPts val="5"/>
              </a:spcBef>
              <a:buFont typeface="Arial" panose="020B0604020202020204" pitchFamily="34" charset="0"/>
              <a:buChar char="•"/>
            </a:pPr>
            <a:r>
              <a:rPr lang="en-US" sz="1600" spc="-5" dirty="0">
                <a:latin typeface="Calibri" panose="020F0502020204030204" pitchFamily="34" charset="0"/>
                <a:cs typeface="Calibri" panose="020F0502020204030204" pitchFamily="34" charset="0"/>
              </a:rPr>
              <a:t>Always secure with safety harness while working at unprotected height. </a:t>
            </a:r>
          </a:p>
          <a:p>
            <a:pPr marL="76200" marR="67310" indent="-228600" algn="just">
              <a:spcBef>
                <a:spcPts val="5"/>
              </a:spcBef>
              <a:buFont typeface="Arial" panose="020B0604020202020204" pitchFamily="34" charset="0"/>
              <a:buChar char="•"/>
            </a:pPr>
            <a:r>
              <a:rPr lang="en-US" sz="1600" spc="-5" dirty="0">
                <a:latin typeface="Calibri" panose="020F0502020204030204" pitchFamily="34" charset="0"/>
                <a:cs typeface="Calibri" panose="020F0502020204030204" pitchFamily="34" charset="0"/>
              </a:rPr>
              <a:t>All crew members need to comply with “Empowerment to Stop” program.</a:t>
            </a:r>
          </a:p>
          <a:p>
            <a:pPr marL="76200" marR="67310" indent="-228600" algn="just">
              <a:spcBef>
                <a:spcPts val="5"/>
              </a:spcBef>
              <a:buFont typeface="Arial" panose="020B0604020202020204" pitchFamily="34" charset="0"/>
              <a:buChar char="•"/>
            </a:pPr>
            <a:r>
              <a:rPr lang="en-US" sz="1600" spc="-5" dirty="0">
                <a:latin typeface="Calibri" panose="020F0502020204030204" pitchFamily="34" charset="0"/>
                <a:cs typeface="Calibri" panose="020F0502020204030204" pitchFamily="34" charset="0"/>
              </a:rPr>
              <a:t>Ensure TBT &amp; TRIC covers all planned activities &amp; after dynamic risks are </a:t>
            </a:r>
            <a:r>
              <a:rPr lang="en-US" sz="1600" spc="-5" dirty="0" smtClean="0">
                <a:latin typeface="Calibri" panose="020F0502020204030204" pitchFamily="34" charset="0"/>
                <a:cs typeface="Calibri" panose="020F0502020204030204" pitchFamily="34" charset="0"/>
              </a:rPr>
              <a:t>identified. </a:t>
            </a:r>
            <a:endParaRPr lang="en-US" sz="1600" spc="-5" dirty="0">
              <a:latin typeface="Calibri" panose="020F0502020204030204" pitchFamily="34" charset="0"/>
              <a:cs typeface="Calibri" panose="020F0502020204030204" pitchFamily="34" charset="0"/>
            </a:endParaRPr>
          </a:p>
        </p:txBody>
      </p:sp>
      <p:sp>
        <p:nvSpPr>
          <p:cNvPr id="26628" name="TextBox 16"/>
          <p:cNvSpPr txBox="1">
            <a:spLocks noChangeArrowheads="1"/>
          </p:cNvSpPr>
          <p:nvPr/>
        </p:nvSpPr>
        <p:spPr bwMode="auto">
          <a:xfrm>
            <a:off x="620367" y="5792112"/>
            <a:ext cx="4223440" cy="369332"/>
          </a:xfrm>
          <a:prstGeom prst="rect">
            <a:avLst/>
          </a:prstGeom>
          <a:solidFill>
            <a:srgbClr val="0070C0"/>
          </a:solidFill>
          <a:ln w="9525">
            <a:noFill/>
            <a:miter lim="800000"/>
            <a:headEnd/>
            <a:tailEnd/>
          </a:ln>
        </p:spPr>
        <p:txBody>
          <a:bodyPr wrap="square">
            <a:spAutoFit/>
          </a:bodyPr>
          <a:lstStyle/>
          <a:p>
            <a:pPr algn="ctr" eaLnBrk="1" hangingPunct="1"/>
            <a:r>
              <a:rPr lang="en-US" altLang="en-US" b="1" dirty="0">
                <a:solidFill>
                  <a:srgbClr val="FFFF00"/>
                </a:solidFill>
                <a:latin typeface="Tahoma" pitchFamily="34" charset="0"/>
              </a:rPr>
              <a:t>Do not use handrails as ladders </a:t>
            </a:r>
          </a:p>
        </p:txBody>
      </p:sp>
      <p:grpSp>
        <p:nvGrpSpPr>
          <p:cNvPr id="20" name="Group 131"/>
          <p:cNvGrpSpPr>
            <a:grpSpLocks/>
          </p:cNvGrpSpPr>
          <p:nvPr/>
        </p:nvGrpSpPr>
        <p:grpSpPr bwMode="auto">
          <a:xfrm>
            <a:off x="10923538" y="1076529"/>
            <a:ext cx="336550" cy="544513"/>
            <a:chOff x="3504" y="544"/>
            <a:chExt cx="2287" cy="1855"/>
          </a:xfrm>
        </p:grpSpPr>
        <p:sp>
          <p:nvSpPr>
            <p:cNvPr id="21" name="Line 129"/>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endParaRPr lang="en-US"/>
            </a:p>
          </p:txBody>
        </p:sp>
        <p:sp>
          <p:nvSpPr>
            <p:cNvPr id="22" name="Line 130"/>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endParaRPr lang="en-US"/>
            </a:p>
          </p:txBody>
        </p:sp>
      </p:grpSp>
      <p:sp>
        <p:nvSpPr>
          <p:cNvPr id="25" name="Freeform 132"/>
          <p:cNvSpPr>
            <a:spLocks/>
          </p:cNvSpPr>
          <p:nvPr/>
        </p:nvSpPr>
        <p:spPr bwMode="auto">
          <a:xfrm>
            <a:off x="10761613" y="5462487"/>
            <a:ext cx="457200" cy="329625"/>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endParaRPr lang="en-US"/>
          </a:p>
        </p:txBody>
      </p:sp>
      <p:sp>
        <p:nvSpPr>
          <p:cNvPr id="12" name="Text Box 12"/>
          <p:cNvSpPr txBox="1">
            <a:spLocks noChangeArrowheads="1"/>
          </p:cNvSpPr>
          <p:nvPr/>
        </p:nvSpPr>
        <p:spPr bwMode="auto">
          <a:xfrm>
            <a:off x="2732087" y="-30161"/>
            <a:ext cx="7056438" cy="646113"/>
          </a:xfrm>
          <a:prstGeom prst="rect">
            <a:avLst/>
          </a:prstGeom>
          <a:noFill/>
          <a:ln w="9525">
            <a:noFill/>
            <a:miter lim="800000"/>
            <a:headEnd/>
            <a:tailEnd/>
          </a:ln>
        </p:spPr>
        <p:txBody>
          <a:bodyPr>
            <a:spAutoFit/>
          </a:bodyPr>
          <a:lstStyle/>
          <a:p>
            <a:pPr algn="ctr" eaLnBrk="0" hangingPunct="0">
              <a:defRPr/>
            </a:pPr>
            <a:r>
              <a:rPr lang="en-GB" sz="3600" b="1" dirty="0">
                <a:latin typeface="+mj-lt"/>
              </a:rPr>
              <a:t>PDO Second Alert</a:t>
            </a:r>
          </a:p>
        </p:txBody>
      </p:sp>
      <p:sp>
        <p:nvSpPr>
          <p:cNvPr id="14" name="Rectangle 13"/>
          <p:cNvSpPr>
            <a:spLocks noChangeArrowheads="1"/>
          </p:cNvSpPr>
          <p:nvPr/>
        </p:nvSpPr>
        <p:spPr bwMode="auto">
          <a:xfrm>
            <a:off x="439242" y="6262688"/>
            <a:ext cx="8599983" cy="400110"/>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rgbClr val="0D38B3"/>
                </a:solidFill>
                <a:latin typeface="Arial" panose="020B0604020202020204" pitchFamily="34" charset="0"/>
                <a:cs typeface="Arial" panose="020B0604020202020204" pitchFamily="34" charset="0"/>
              </a:rPr>
              <a:t>Target</a:t>
            </a:r>
            <a:r>
              <a:rPr lang="en-US" sz="2000" b="1" dirty="0" smtClean="0">
                <a:solidFill>
                  <a:srgbClr val="0D38B3"/>
                </a:solidFill>
                <a:latin typeface="+mj-lt"/>
                <a:cs typeface="Calibri" pitchFamily="34" charset="0"/>
              </a:rPr>
              <a:t> </a:t>
            </a:r>
            <a:r>
              <a:rPr lang="en-US" sz="2000" b="1" dirty="0" smtClean="0">
                <a:solidFill>
                  <a:srgbClr val="0D38B3"/>
                </a:solidFill>
                <a:latin typeface="Arial" panose="020B0604020202020204" pitchFamily="34" charset="0"/>
                <a:cs typeface="Arial" panose="020B0604020202020204" pitchFamily="34" charset="0"/>
              </a:rPr>
              <a:t>Audience: </a:t>
            </a:r>
            <a:r>
              <a:rPr lang="en-US" sz="1600" b="1" dirty="0"/>
              <a:t>Drilling, Logistics, Operation, Engineering, Exploration &amp; construction </a:t>
            </a:r>
            <a:endParaRPr lang="en-US" sz="1600" b="1" dirty="0" smtClean="0">
              <a:solidFill>
                <a:srgbClr val="0D38B3"/>
              </a:solidFill>
              <a:latin typeface="+mj-lt"/>
              <a:cs typeface="Calibri" pitchFamily="34" charset="0"/>
            </a:endParaRPr>
          </a:p>
        </p:txBody>
      </p:sp>
    </p:spTree>
    <p:extLst>
      <p:ext uri="{BB962C8B-B14F-4D97-AF65-F5344CB8AC3E}">
        <p14:creationId xmlns:p14="http://schemas.microsoft.com/office/powerpoint/2010/main" val="31958633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865042" y="1268552"/>
            <a:ext cx="9936307" cy="3600986"/>
          </a:xfrm>
          <a:prstGeom prst="rect">
            <a:avLst/>
          </a:prstGeom>
          <a:noFill/>
          <a:ln w="19050">
            <a:noFill/>
            <a:miter lim="800000"/>
            <a:headEnd/>
            <a:tailEnd/>
          </a:ln>
        </p:spPr>
        <p:txBody>
          <a:bodyPr wrap="square">
            <a:spAutoFit/>
          </a:bodyPr>
          <a:lstStyle/>
          <a:p>
            <a:pPr algn="just" eaLnBrk="1" hangingPunct="1">
              <a:spcBef>
                <a:spcPct val="50000"/>
              </a:spcBef>
              <a:defRPr/>
            </a:pPr>
            <a:endParaRPr lang="en-US" sz="600" dirty="0">
              <a:solidFill>
                <a:srgbClr val="000000"/>
              </a:solidFill>
              <a:latin typeface="Arial" charset="0"/>
            </a:endParaRPr>
          </a:p>
          <a:p>
            <a:pPr marL="173038" indent="-173038">
              <a:defRPr/>
            </a:pPr>
            <a:endParaRPr lang="en-US" sz="600" dirty="0">
              <a:solidFill>
                <a:srgbClr val="000000"/>
              </a:solidFill>
              <a:latin typeface="Arial" charset="0"/>
            </a:endParaRPr>
          </a:p>
          <a:p>
            <a:pPr marL="342900" indent="-342900">
              <a:defRPr/>
            </a:pPr>
            <a:r>
              <a:rPr lang="en-US" sz="1600" b="1" dirty="0">
                <a:solidFill>
                  <a:srgbClr val="FF0000"/>
                </a:solidFill>
                <a:latin typeface="Tahoma" pitchFamily="34" charset="0"/>
              </a:rPr>
              <a:t>As a learning from this incident and ensure continual improvement all contract</a:t>
            </a:r>
          </a:p>
          <a:p>
            <a:pPr marL="342900" indent="-342900">
              <a:defRPr/>
            </a:pPr>
            <a:r>
              <a:rPr lang="en-US" sz="1600" b="1" dirty="0">
                <a:solidFill>
                  <a:srgbClr val="FF0000"/>
                </a:solidFill>
                <a:latin typeface="Tahoma" pitchFamily="34" charset="0"/>
              </a:rPr>
              <a:t>managers must review their HSE HEMP against the questions asked below        </a:t>
            </a:r>
          </a:p>
          <a:p>
            <a:pPr marL="342900" indent="-342900">
              <a:defRPr/>
            </a:pPr>
            <a:endParaRPr lang="en-US" sz="1600" b="1" dirty="0">
              <a:solidFill>
                <a:srgbClr val="FF0000"/>
              </a:solidFill>
              <a:latin typeface="Tahoma" pitchFamily="34" charset="0"/>
            </a:endParaRPr>
          </a:p>
          <a:p>
            <a:pPr marL="342900" indent="-342900">
              <a:defRPr/>
            </a:pPr>
            <a:r>
              <a:rPr lang="en-US" sz="1600" b="1" dirty="0">
                <a:solidFill>
                  <a:srgbClr val="0000FF"/>
                </a:solidFill>
                <a:latin typeface="Tahoma" pitchFamily="34" charset="0"/>
              </a:rPr>
              <a:t>Confirm the following:</a:t>
            </a:r>
            <a:endParaRPr lang="en-US" sz="1600" dirty="0">
              <a:solidFill>
                <a:srgbClr val="0000FF"/>
              </a:solidFill>
              <a:latin typeface="Tahoma" pitchFamily="34" charset="0"/>
            </a:endParaRPr>
          </a:p>
          <a:p>
            <a:pPr marL="342900" indent="-342900">
              <a:defRPr/>
            </a:pPr>
            <a:endParaRPr lang="en-US" sz="1400" dirty="0">
              <a:solidFill>
                <a:srgbClr val="000000"/>
              </a:solidFill>
              <a:latin typeface="Arial" charset="0"/>
            </a:endParaRPr>
          </a:p>
          <a:p>
            <a:pPr marL="342900" indent="-342900">
              <a:buFont typeface="+mj-lt"/>
              <a:buAutoNum type="arabicPeriod"/>
              <a:defRPr/>
            </a:pPr>
            <a:r>
              <a:rPr lang="en-US" dirty="0">
                <a:solidFill>
                  <a:srgbClr val="0033CC"/>
                </a:solidFill>
                <a:latin typeface="+mj-lt"/>
                <a:sym typeface="Wingdings" pitchFamily="2" charset="2"/>
              </a:rPr>
              <a:t>Do you always ensure that crew are aware of working at height protocol?</a:t>
            </a:r>
          </a:p>
          <a:p>
            <a:pPr marL="342900" indent="-342900">
              <a:buFont typeface="+mj-lt"/>
              <a:buAutoNum type="arabicPeriod"/>
              <a:defRPr/>
            </a:pPr>
            <a:r>
              <a:rPr lang="en-US" dirty="0">
                <a:solidFill>
                  <a:srgbClr val="0033CC"/>
                </a:solidFill>
                <a:latin typeface="+mj-lt"/>
                <a:sym typeface="Wingdings" pitchFamily="2" charset="2"/>
              </a:rPr>
              <a:t>Do you always ensure adequate supervision is maintained for working at height tasks?</a:t>
            </a:r>
          </a:p>
          <a:p>
            <a:pPr marL="342900" indent="-342900">
              <a:buFont typeface="+mj-lt"/>
              <a:buAutoNum type="arabicPeriod"/>
              <a:defRPr/>
            </a:pPr>
            <a:r>
              <a:rPr lang="en-US" dirty="0">
                <a:solidFill>
                  <a:srgbClr val="0033CC"/>
                </a:solidFill>
                <a:latin typeface="+mj-lt"/>
                <a:sym typeface="Wingdings" pitchFamily="2" charset="2"/>
              </a:rPr>
              <a:t>Do you always ensure that previous incident learning are shared and understood by crew members? </a:t>
            </a:r>
            <a:endParaRPr lang="en-US" dirty="0">
              <a:solidFill>
                <a:srgbClr val="FF0000"/>
              </a:solidFill>
              <a:latin typeface="+mj-lt"/>
              <a:sym typeface="Wingdings" pitchFamily="2" charset="2"/>
            </a:endParaRPr>
          </a:p>
          <a:p>
            <a:pPr marL="342900" indent="-342900">
              <a:buFont typeface="+mj-lt"/>
              <a:buAutoNum type="arabicPeriod"/>
              <a:defRPr/>
            </a:pPr>
            <a:r>
              <a:rPr lang="en-US" dirty="0">
                <a:solidFill>
                  <a:srgbClr val="0033CC"/>
                </a:solidFill>
                <a:latin typeface="+mj-lt"/>
                <a:sym typeface="Wingdings" pitchFamily="2" charset="2"/>
              </a:rPr>
              <a:t>Do you ensure that random self-verification of on going activities is done? </a:t>
            </a:r>
          </a:p>
          <a:p>
            <a:pPr marL="342900" indent="-342900">
              <a:buFont typeface="+mj-lt"/>
              <a:buAutoNum type="arabicPeriod"/>
              <a:defRPr/>
            </a:pPr>
            <a:r>
              <a:rPr lang="en-US" dirty="0">
                <a:solidFill>
                  <a:srgbClr val="0033CC"/>
                </a:solidFill>
                <a:latin typeface="+mj-lt"/>
                <a:sym typeface="Wingdings" pitchFamily="2" charset="2"/>
              </a:rPr>
              <a:t>Do you ensure the Learning from Incident program is well established and effective?</a:t>
            </a:r>
          </a:p>
          <a:p>
            <a:pPr eaLnBrk="1" hangingPunct="1">
              <a:defRPr/>
            </a:pPr>
            <a:endParaRPr lang="en-US" sz="1400" dirty="0">
              <a:solidFill>
                <a:srgbClr val="0033CC"/>
              </a:solidFill>
              <a:latin typeface="+mj-lt"/>
              <a:sym typeface="Wingdings" pitchFamily="2" charset="2"/>
            </a:endParaRPr>
          </a:p>
          <a:p>
            <a:pPr marL="342900" indent="-342900">
              <a:buFont typeface="+mj-lt"/>
              <a:buAutoNum type="arabicPeriod"/>
              <a:defRPr/>
            </a:pPr>
            <a:endParaRPr lang="en-US" sz="1000" i="1" dirty="0">
              <a:solidFill>
                <a:srgbClr val="0033CC"/>
              </a:solidFill>
              <a:latin typeface="+mj-lt"/>
              <a:sym typeface="Wingdings" pitchFamily="2" charset="2"/>
            </a:endParaRPr>
          </a:p>
          <a:p>
            <a:pPr eaLnBrk="1" hangingPunct="1">
              <a:defRPr/>
            </a:pPr>
            <a:r>
              <a:rPr lang="en-US" sz="1000" i="1" dirty="0">
                <a:solidFill>
                  <a:srgbClr val="0033CC"/>
                </a:solidFill>
                <a:latin typeface="+mj-lt"/>
                <a:sym typeface="Wingdings" pitchFamily="2" charset="2"/>
              </a:rPr>
              <a:t> If the answer is NO to any of the above questions please ensure you take action to correct this finding. </a:t>
            </a:r>
          </a:p>
          <a:p>
            <a:pPr eaLnBrk="1" hangingPunct="1">
              <a:defRPr/>
            </a:pPr>
            <a:endParaRPr lang="en-US" sz="1400" dirty="0">
              <a:solidFill>
                <a:srgbClr val="0033CC"/>
              </a:solidFill>
              <a:latin typeface="+mj-lt"/>
              <a:sym typeface="Wingdings" pitchFamily="2" charset="2"/>
            </a:endParaRPr>
          </a:p>
        </p:txBody>
      </p:sp>
      <p:sp>
        <p:nvSpPr>
          <p:cNvPr id="27653" name="Rectangle 8"/>
          <p:cNvSpPr>
            <a:spLocks noChangeArrowheads="1"/>
          </p:cNvSpPr>
          <p:nvPr/>
        </p:nvSpPr>
        <p:spPr bwMode="auto">
          <a:xfrm>
            <a:off x="865043" y="899220"/>
            <a:ext cx="5567550" cy="369332"/>
          </a:xfrm>
          <a:prstGeom prst="rect">
            <a:avLst/>
          </a:prstGeom>
          <a:noFill/>
          <a:ln w="9525">
            <a:noFill/>
            <a:miter lim="800000"/>
            <a:headEnd/>
            <a:tailEnd/>
          </a:ln>
        </p:spPr>
        <p:txBody>
          <a:bodyPr wrap="none">
            <a:spAutoFit/>
          </a:bodyPr>
          <a:lstStyle/>
          <a:p>
            <a:pPr marL="114300" indent="-114300" algn="just">
              <a:defRPr/>
            </a:pPr>
            <a:r>
              <a:rPr lang="en-GB" b="1" dirty="0">
                <a:solidFill>
                  <a:srgbClr val="333399"/>
                </a:solidFill>
                <a:latin typeface="Tahoma" pitchFamily="34" charset="0"/>
              </a:rPr>
              <a:t>Date:</a:t>
            </a:r>
            <a:r>
              <a:rPr lang="en-US" b="1" dirty="0">
                <a:solidFill>
                  <a:srgbClr val="333399"/>
                </a:solidFill>
                <a:latin typeface="Tahoma" pitchFamily="34" charset="0"/>
              </a:rPr>
              <a:t> 27.08.2020         Incident title: HiPo#61 </a:t>
            </a:r>
          </a:p>
        </p:txBody>
      </p:sp>
      <p:grpSp>
        <p:nvGrpSpPr>
          <p:cNvPr id="11" name="Group 9"/>
          <p:cNvGrpSpPr>
            <a:grpSpLocks/>
          </p:cNvGrpSpPr>
          <p:nvPr/>
        </p:nvGrpSpPr>
        <p:grpSpPr bwMode="auto">
          <a:xfrm>
            <a:off x="1536701" y="-228600"/>
            <a:ext cx="8920163" cy="990600"/>
            <a:chOff x="9" y="-144"/>
            <a:chExt cx="6087" cy="624"/>
          </a:xfrm>
        </p:grpSpPr>
        <p:sp>
          <p:nvSpPr>
            <p:cNvPr id="12" name="Rectangle 8"/>
            <p:cNvSpPr>
              <a:spLocks noChangeArrowheads="1"/>
            </p:cNvSpPr>
            <p:nvPr/>
          </p:nvSpPr>
          <p:spPr bwMode="auto">
            <a:xfrm>
              <a:off x="288" y="144"/>
              <a:ext cx="5184" cy="336"/>
            </a:xfrm>
            <a:prstGeom prst="rect">
              <a:avLst/>
            </a:prstGeom>
            <a:noFill/>
            <a:ln w="9525">
              <a:noFill/>
              <a:miter lim="800000"/>
              <a:headEnd/>
              <a:tailEnd/>
            </a:ln>
          </p:spPr>
          <p:txBody>
            <a:bodyPr anchor="ctr"/>
            <a:lstStyle/>
            <a:p>
              <a:pPr algn="ctr"/>
              <a:endParaRPr lang="en-GB" sz="2000">
                <a:solidFill>
                  <a:srgbClr val="000000"/>
                </a:solidFill>
                <a:latin typeface="Arial" charset="0"/>
              </a:endParaRPr>
            </a:p>
          </p:txBody>
        </p:sp>
        <p:sp>
          <p:nvSpPr>
            <p:cNvPr id="13" name="Text Box 12"/>
            <p:cNvSpPr txBox="1">
              <a:spLocks noChangeArrowheads="1"/>
            </p:cNvSpPr>
            <p:nvPr/>
          </p:nvSpPr>
          <p:spPr bwMode="auto">
            <a:xfrm>
              <a:off x="676" y="0"/>
              <a:ext cx="4815" cy="407"/>
            </a:xfrm>
            <a:prstGeom prst="rect">
              <a:avLst/>
            </a:prstGeom>
            <a:noFill/>
            <a:ln w="9525">
              <a:noFill/>
              <a:miter lim="800000"/>
              <a:headEnd/>
              <a:tailEnd/>
            </a:ln>
          </p:spPr>
          <p:txBody>
            <a:bodyPr>
              <a:spAutoFit/>
            </a:bodyPr>
            <a:lstStyle/>
            <a:p>
              <a:pPr algn="ctr" eaLnBrk="0" hangingPunct="0">
                <a:defRPr/>
              </a:pPr>
              <a:r>
                <a:rPr lang="en-GB" sz="3600" b="1" dirty="0">
                  <a:latin typeface="+mj-lt"/>
                </a:rPr>
                <a:t>Management self audit </a:t>
              </a:r>
            </a:p>
          </p:txBody>
        </p:sp>
        <p:sp>
          <p:nvSpPr>
            <p:cNvPr id="14" name="Text Box 13"/>
            <p:cNvSpPr txBox="1">
              <a:spLocks noChangeArrowheads="1"/>
            </p:cNvSpPr>
            <p:nvPr/>
          </p:nvSpPr>
          <p:spPr bwMode="auto">
            <a:xfrm>
              <a:off x="9" y="0"/>
              <a:ext cx="1144" cy="174"/>
            </a:xfrm>
            <a:prstGeom prst="rect">
              <a:avLst/>
            </a:prstGeom>
            <a:noFill/>
            <a:ln w="19050">
              <a:noFill/>
              <a:miter lim="800000"/>
              <a:headEnd/>
              <a:tailEnd/>
            </a:ln>
          </p:spPr>
          <p:txBody>
            <a:bodyPr>
              <a:spAutoFit/>
            </a:bodyPr>
            <a:lstStyle/>
            <a:p>
              <a:pPr algn="ctr" eaLnBrk="0" hangingPunct="0">
                <a:spcBef>
                  <a:spcPct val="10000"/>
                </a:spcBef>
              </a:pPr>
              <a:endParaRPr lang="en-GB" sz="1200" b="1">
                <a:solidFill>
                  <a:srgbClr val="000000"/>
                </a:solidFill>
                <a:latin typeface="Arial" charset="0"/>
              </a:endParaRPr>
            </a:p>
          </p:txBody>
        </p:sp>
        <p:sp>
          <p:nvSpPr>
            <p:cNvPr id="15" name="WordArt 14"/>
            <p:cNvSpPr>
              <a:spLocks noChangeArrowheads="1" noChangeShapeType="1" noTextEdit="1"/>
            </p:cNvSpPr>
            <p:nvPr/>
          </p:nvSpPr>
          <p:spPr bwMode="auto">
            <a:xfrm>
              <a:off x="5448" y="-144"/>
              <a:ext cx="648" cy="576"/>
            </a:xfrm>
            <a:prstGeom prst="rect">
              <a:avLst/>
            </a:prstGeom>
          </p:spPr>
          <p:txBody>
            <a:bodyPr spcFirstLastPara="1" wrap="none" fromWordArt="1">
              <a:prstTxWarp prst="textArchDown">
                <a:avLst>
                  <a:gd name="adj" fmla="val 0"/>
                </a:avLst>
              </a:prstTxWarp>
            </a:bodyPr>
            <a:lstStyle/>
            <a:p>
              <a:pPr algn="ctr"/>
              <a:endParaRPr lang="en-US" sz="3600" kern="10">
                <a:ln w="9525">
                  <a:solidFill>
                    <a:srgbClr val="000000"/>
                  </a:solidFill>
                  <a:round/>
                  <a:headEnd/>
                  <a:tailEnd/>
                </a:ln>
                <a:solidFill>
                  <a:srgbClr val="000000"/>
                </a:solidFill>
                <a:latin typeface="Arial"/>
                <a:cs typeface="Arial"/>
              </a:endParaRPr>
            </a:p>
          </p:txBody>
        </p:sp>
      </p:grpSp>
    </p:spTree>
    <p:extLst>
      <p:ext uri="{BB962C8B-B14F-4D97-AF65-F5344CB8AC3E}">
        <p14:creationId xmlns:p14="http://schemas.microsoft.com/office/powerpoint/2010/main" val="22703852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809bc6af44041ef507fcb8c845449721">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c6cb684b9f311d0fba83640743edc78d"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92462</DocId>
    <ImageCreateDate xmlns="4880E4F8-4B7D-4BDD-91E3-E10D47036ECA" xsi:nil="true"/>
    <wic_System_Copyright xmlns="http://schemas.microsoft.com/sharepoint/v3/fields"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CC756FB-5048-4D08-B925-DD93636BD0D2}"/>
</file>

<file path=customXml/itemProps2.xml><?xml version="1.0" encoding="utf-8"?>
<ds:datastoreItem xmlns:ds="http://schemas.openxmlformats.org/officeDocument/2006/customXml" ds:itemID="{ECEB1FCF-0E89-482E-A62E-598FF58845D8}"/>
</file>

<file path=customXml/itemProps3.xml><?xml version="1.0" encoding="utf-8"?>
<ds:datastoreItem xmlns:ds="http://schemas.openxmlformats.org/officeDocument/2006/customXml" ds:itemID="{5643A46C-72B3-4012-8CB2-E0E23D8B71D1}"/>
</file>

<file path=docProps/app.xml><?xml version="1.0" encoding="utf-8"?>
<Properties xmlns="http://schemas.openxmlformats.org/officeDocument/2006/extended-properties" xmlns:vt="http://schemas.openxmlformats.org/officeDocument/2006/docPropsVTypes">
  <TotalTime>547</TotalTime>
  <Words>577</Words>
  <Application>Microsoft Office PowerPoint</Application>
  <PresentationFormat>Widescreen</PresentationFormat>
  <Paragraphs>50</Paragraphs>
  <Slides>2</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vt:i4>
      </vt:variant>
    </vt:vector>
  </HeadingPairs>
  <TitlesOfParts>
    <vt:vector size="11" baseType="lpstr">
      <vt:lpstr>Arial</vt:lpstr>
      <vt:lpstr>Calibri</vt:lpstr>
      <vt:lpstr>Calibri Light</vt:lpstr>
      <vt:lpstr>Gill Sans</vt:lpstr>
      <vt:lpstr>Gill Sans Light</vt:lpstr>
      <vt:lpstr>Tahoma</vt:lpstr>
      <vt:lpstr>Wingdings</vt:lpstr>
      <vt:lpstr>Office Theme</vt:lpstr>
      <vt:lpstr>Custom Design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Al Qasmi, Ibrahim MSE35</cp:lastModifiedBy>
  <cp:revision>94</cp:revision>
  <dcterms:created xsi:type="dcterms:W3CDTF">2018-09-24T07:27:56Z</dcterms:created>
  <dcterms:modified xsi:type="dcterms:W3CDTF">2020-11-09T05:15:11Z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