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72" r:id="rId6"/>
    <p:sldId id="27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10B0"/>
    <a:srgbClr val="0E41B2"/>
    <a:srgbClr val="0D38B3"/>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74"/>
  </p:normalViewPr>
  <p:slideViewPr>
    <p:cSldViewPr snapToGrid="0" snapToObjects="1">
      <p:cViewPr varScale="1">
        <p:scale>
          <a:sx n="95" d="100"/>
          <a:sy n="95"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09/11/2020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webbing slings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916336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defTabSz="909160">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4224313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09/11/2020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09/11/2020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09/11/2020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09/11/2020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09/11/2020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09/11/2020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534714" y="820909"/>
            <a:ext cx="7161817" cy="4678204"/>
          </a:xfrm>
          <a:prstGeom prst="rect">
            <a:avLst/>
          </a:prstGeom>
          <a:noFill/>
          <a:ln w="19050">
            <a:noFill/>
            <a:miter lim="800000"/>
            <a:headEnd/>
            <a:tailEnd/>
          </a:ln>
        </p:spPr>
        <p:txBody>
          <a:bodyPr wrap="square">
            <a:spAutoFit/>
          </a:bodyPr>
          <a:lstStyle/>
          <a:p>
            <a:pPr marL="114300" indent="-114300">
              <a:defRPr/>
            </a:pPr>
            <a:r>
              <a:rPr lang="en-GB" b="1" dirty="0">
                <a:solidFill>
                  <a:srgbClr val="333399"/>
                </a:solidFill>
                <a:latin typeface="Tahoma" pitchFamily="34" charset="0"/>
              </a:rPr>
              <a:t>Date:</a:t>
            </a:r>
            <a:r>
              <a:rPr lang="en-US" b="1" dirty="0">
                <a:solidFill>
                  <a:srgbClr val="333399"/>
                </a:solidFill>
                <a:latin typeface="Tahoma" pitchFamily="34" charset="0"/>
              </a:rPr>
              <a:t> </a:t>
            </a:r>
            <a:r>
              <a:rPr lang="en-US" b="1" dirty="0" smtClean="0">
                <a:solidFill>
                  <a:srgbClr val="333399"/>
                </a:solidFill>
                <a:latin typeface="Tahoma" pitchFamily="34" charset="0"/>
              </a:rPr>
              <a:t>07.03.2020    Incident </a:t>
            </a:r>
            <a:r>
              <a:rPr lang="en-US" b="1" dirty="0">
                <a:solidFill>
                  <a:srgbClr val="333399"/>
                </a:solidFill>
                <a:latin typeface="Tahoma" pitchFamily="34" charset="0"/>
              </a:rPr>
              <a:t>title: </a:t>
            </a:r>
            <a:r>
              <a:rPr lang="en-US" b="1" dirty="0" smtClean="0">
                <a:solidFill>
                  <a:srgbClr val="333399"/>
                </a:solidFill>
                <a:latin typeface="Tahoma" pitchFamily="34" charset="0"/>
              </a:rPr>
              <a:t>HVL#03 </a:t>
            </a:r>
          </a:p>
          <a:p>
            <a:pPr marL="114300" indent="-114300">
              <a:defRPr/>
            </a:pPr>
            <a:endParaRPr lang="en-US" b="1" dirty="0" smtClean="0">
              <a:solidFill>
                <a:srgbClr val="FF0000"/>
              </a:solidFill>
              <a:latin typeface="Tahoma" pitchFamily="34" charset="0"/>
            </a:endParaRPr>
          </a:p>
          <a:p>
            <a:pPr marL="114300" indent="-114300">
              <a:defRPr/>
            </a:pPr>
            <a:r>
              <a:rPr lang="en-US" b="1" dirty="0" smtClean="0">
                <a:solidFill>
                  <a:srgbClr val="FF0000"/>
                </a:solidFill>
                <a:latin typeface="Tahoma" pitchFamily="34" charset="0"/>
              </a:rPr>
              <a:t>What </a:t>
            </a:r>
            <a:r>
              <a:rPr lang="en-US" b="1" dirty="0">
                <a:solidFill>
                  <a:srgbClr val="FF0000"/>
                </a:solidFill>
                <a:latin typeface="Tahoma" pitchFamily="34" charset="0"/>
              </a:rPr>
              <a:t>happened? </a:t>
            </a:r>
            <a:endParaRPr lang="en-US" dirty="0">
              <a:solidFill>
                <a:srgbClr val="FF0000"/>
              </a:solidFill>
            </a:endParaRPr>
          </a:p>
          <a:p>
            <a:r>
              <a:rPr lang="en-US" dirty="0"/>
              <a:t>A Station Wagon became stuck on a low sand dune ridge while scouting the area</a:t>
            </a:r>
            <a:r>
              <a:rPr lang="en-US" dirty="0">
                <a:solidFill>
                  <a:schemeClr val="accent2"/>
                </a:solidFill>
              </a:rPr>
              <a:t>. </a:t>
            </a:r>
            <a:r>
              <a:rPr lang="en-US" dirty="0"/>
              <a:t>Another </a:t>
            </a:r>
            <a:r>
              <a:rPr lang="en-US" dirty="0">
                <a:solidFill>
                  <a:srgbClr val="000000"/>
                </a:solidFill>
              </a:rPr>
              <a:t>vehicle was used as a recovery vehicle. Heavy duty tow straps, along with shackles were secured to the tow hitches at the rear of both vehicles. During the towing process, the tow hitch of the stuck vehicle broke, resulting in sudden release of shackles with tow straps and direct impact to the rear of vehicle and roof mounted spotlight of this vehicle. No injury was sustained during the incident.  </a:t>
            </a:r>
          </a:p>
          <a:p>
            <a:endParaRPr lang="en-US" sz="600" dirty="0">
              <a:solidFill>
                <a:srgbClr val="000000"/>
              </a:solidFill>
              <a:latin typeface="Arial" charset="0"/>
            </a:endParaRPr>
          </a:p>
          <a:p>
            <a:pPr marL="114300" indent="-114300" algn="just">
              <a:defRPr/>
            </a:pPr>
            <a:endParaRPr lang="en-US" sz="1600" b="1" dirty="0" smtClean="0">
              <a:solidFill>
                <a:srgbClr val="333399"/>
              </a:solidFill>
              <a:latin typeface="Tahoma" pitchFamily="34" charset="0"/>
            </a:endParaRPr>
          </a:p>
          <a:p>
            <a:pPr marL="114300" indent="-114300" algn="just">
              <a:defRPr/>
            </a:pPr>
            <a:r>
              <a:rPr lang="en-US" sz="1600" b="1" dirty="0" smtClean="0">
                <a:solidFill>
                  <a:srgbClr val="333399"/>
                </a:solidFill>
                <a:latin typeface="Tahoma" pitchFamily="34" charset="0"/>
              </a:rPr>
              <a:t>Your </a:t>
            </a:r>
            <a:r>
              <a:rPr lang="en-US" sz="1600" b="1" dirty="0">
                <a:solidFill>
                  <a:srgbClr val="333399"/>
                </a:solidFill>
                <a:latin typeface="Tahoma" pitchFamily="34" charset="0"/>
              </a:rPr>
              <a:t>learning from this incident</a:t>
            </a:r>
            <a:r>
              <a:rPr lang="en-US" sz="1600" b="1" dirty="0" smtClean="0">
                <a:solidFill>
                  <a:srgbClr val="333399"/>
                </a:solidFill>
                <a:latin typeface="Tahoma" pitchFamily="34" charset="0"/>
              </a:rPr>
              <a:t>..</a:t>
            </a:r>
            <a:endParaRPr lang="en-US" sz="900" dirty="0">
              <a:latin typeface="Calibri" panose="020F0502020204030204" pitchFamily="34" charset="0"/>
              <a:cs typeface="Tahoma" pitchFamily="34" charset="0"/>
            </a:endParaRPr>
          </a:p>
          <a:p>
            <a:pPr marL="115888" indent="-115888">
              <a:buFont typeface="Arial" pitchFamily="34" charset="0"/>
              <a:buChar char="•"/>
            </a:pPr>
            <a:r>
              <a:rPr lang="en-US" sz="1600" dirty="0">
                <a:latin typeface="Calibri" panose="020F0502020204030204" pitchFamily="34" charset="0"/>
                <a:cs typeface="Tahoma" pitchFamily="34" charset="0"/>
              </a:rPr>
              <a:t>Always Ensure that towing procedure is </a:t>
            </a:r>
            <a:r>
              <a:rPr lang="en-US" sz="1600" dirty="0" smtClean="0">
                <a:latin typeface="Calibri" panose="020F0502020204030204" pitchFamily="34" charset="0"/>
                <a:cs typeface="Tahoma" pitchFamily="34" charset="0"/>
              </a:rPr>
              <a:t>followed.</a:t>
            </a:r>
            <a:endParaRPr lang="en-US" sz="1600" dirty="0">
              <a:latin typeface="Calibri" panose="020F0502020204030204" pitchFamily="34" charset="0"/>
              <a:cs typeface="Tahoma" pitchFamily="34" charset="0"/>
            </a:endParaRPr>
          </a:p>
          <a:p>
            <a:pPr marL="115888" indent="-115888">
              <a:buFont typeface="Arial" pitchFamily="34" charset="0"/>
              <a:buChar char="•"/>
            </a:pPr>
            <a:r>
              <a:rPr lang="en-US" sz="1600" dirty="0">
                <a:latin typeface="Calibri" panose="020F0502020204030204" pitchFamily="34" charset="0"/>
                <a:cs typeface="Tahoma" pitchFamily="34" charset="0"/>
              </a:rPr>
              <a:t>Always ensure that proper towing loops/recovery attachment point </a:t>
            </a:r>
            <a:r>
              <a:rPr lang="en-US" sz="1600" dirty="0" smtClean="0">
                <a:latin typeface="Calibri" panose="020F0502020204030204" pitchFamily="34" charset="0"/>
                <a:cs typeface="Tahoma" pitchFamily="34" charset="0"/>
              </a:rPr>
              <a:t>used. </a:t>
            </a:r>
            <a:endParaRPr lang="en-US" sz="1600" dirty="0">
              <a:latin typeface="Calibri" panose="020F0502020204030204" pitchFamily="34" charset="0"/>
              <a:cs typeface="Tahoma" pitchFamily="34" charset="0"/>
            </a:endParaRPr>
          </a:p>
          <a:p>
            <a:pPr marL="115888" indent="-115888">
              <a:buFont typeface="Arial" pitchFamily="34" charset="0"/>
              <a:buChar char="•"/>
            </a:pPr>
            <a:r>
              <a:rPr lang="en-US" sz="1600" dirty="0">
                <a:latin typeface="Calibri" panose="020F0502020204030204" pitchFamily="34" charset="0"/>
                <a:cs typeface="Tahoma" pitchFamily="34" charset="0"/>
              </a:rPr>
              <a:t>Always ensure that towing hitches are working &amp; Not </a:t>
            </a:r>
            <a:r>
              <a:rPr lang="en-US" sz="1600" dirty="0" smtClean="0">
                <a:latin typeface="Calibri" panose="020F0502020204030204" pitchFamily="34" charset="0"/>
                <a:cs typeface="Tahoma" pitchFamily="34" charset="0"/>
              </a:rPr>
              <a:t>jammed.</a:t>
            </a:r>
            <a:endParaRPr lang="en-US" sz="1600" dirty="0">
              <a:latin typeface="Calibri" panose="020F0502020204030204" pitchFamily="34" charset="0"/>
              <a:cs typeface="Tahoma" pitchFamily="34" charset="0"/>
            </a:endParaRPr>
          </a:p>
          <a:p>
            <a:pPr marL="115888" indent="-115888">
              <a:buFont typeface="Arial" pitchFamily="34" charset="0"/>
              <a:buChar char="•"/>
            </a:pPr>
            <a:r>
              <a:rPr lang="en-US" sz="1600" dirty="0">
                <a:latin typeface="Calibri" panose="020F0502020204030204" pitchFamily="34" charset="0"/>
                <a:cs typeface="Tahoma" pitchFamily="34" charset="0"/>
              </a:rPr>
              <a:t>Always secure the recovery straps directly to towing </a:t>
            </a:r>
            <a:r>
              <a:rPr lang="en-US" sz="1600" dirty="0" smtClean="0">
                <a:latin typeface="Calibri" panose="020F0502020204030204" pitchFamily="34" charset="0"/>
                <a:cs typeface="Tahoma" pitchFamily="34" charset="0"/>
              </a:rPr>
              <a:t>points.</a:t>
            </a:r>
            <a:endParaRPr lang="en-US" sz="1600" dirty="0">
              <a:latin typeface="Calibri" panose="020F0502020204030204" pitchFamily="34" charset="0"/>
              <a:cs typeface="Tahoma" pitchFamily="34" charset="0"/>
            </a:endParaRPr>
          </a:p>
          <a:p>
            <a:pPr marL="115888" indent="-115888">
              <a:buFont typeface="Arial" pitchFamily="34" charset="0"/>
              <a:buChar char="•"/>
            </a:pPr>
            <a:r>
              <a:rPr lang="en-US" sz="1600" dirty="0">
                <a:latin typeface="Calibri" panose="020F0502020204030204" pitchFamily="34" charset="0"/>
                <a:cs typeface="Tahoma" pitchFamily="34" charset="0"/>
              </a:rPr>
              <a:t>Always use the correct recovery straps for towing </a:t>
            </a:r>
            <a:r>
              <a:rPr lang="en-US" sz="1600" dirty="0" smtClean="0">
                <a:latin typeface="Calibri" panose="020F0502020204030204" pitchFamily="34" charset="0"/>
                <a:cs typeface="Tahoma" pitchFamily="34" charset="0"/>
              </a:rPr>
              <a:t>operations.</a:t>
            </a:r>
            <a:endParaRPr lang="en-US" sz="1600" dirty="0">
              <a:latin typeface="Calibri" panose="020F0502020204030204" pitchFamily="34" charset="0"/>
              <a:cs typeface="Tahoma" pitchFamily="34" charset="0"/>
            </a:endParaRPr>
          </a:p>
        </p:txBody>
      </p:sp>
      <p:sp>
        <p:nvSpPr>
          <p:cNvPr id="26628" name="TextBox 16"/>
          <p:cNvSpPr txBox="1">
            <a:spLocks noChangeArrowheads="1"/>
          </p:cNvSpPr>
          <p:nvPr/>
        </p:nvSpPr>
        <p:spPr bwMode="auto">
          <a:xfrm>
            <a:off x="534714" y="5566186"/>
            <a:ext cx="4533742" cy="523220"/>
          </a:xfrm>
          <a:prstGeom prst="rect">
            <a:avLst/>
          </a:prstGeom>
          <a:solidFill>
            <a:srgbClr val="2710B0"/>
          </a:solidFill>
          <a:ln w="9525">
            <a:noFill/>
            <a:miter lim="800000"/>
            <a:headEnd/>
            <a:tailEnd/>
          </a:ln>
        </p:spPr>
        <p:txBody>
          <a:bodyPr wrap="square">
            <a:spAutoFit/>
          </a:bodyPr>
          <a:lstStyle/>
          <a:p>
            <a:pPr algn="ctr" eaLnBrk="1" hangingPunct="1"/>
            <a:r>
              <a:rPr lang="en-US" sz="1400" b="1" dirty="0">
                <a:solidFill>
                  <a:srgbClr val="FFFF00"/>
                </a:solidFill>
                <a:latin typeface="Tahoma" pitchFamily="34" charset="0"/>
              </a:rPr>
              <a:t>Always Use Correct Towing procedures, Avoid excessive Jerk</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sp>
        <p:nvSpPr>
          <p:cNvPr id="6" name="Slide Number Placeholder 5"/>
          <p:cNvSpPr>
            <a:spLocks noGrp="1"/>
          </p:cNvSpPr>
          <p:nvPr>
            <p:ph type="sldNum" sz="quarter" idx="12"/>
          </p:nvPr>
        </p:nvSpPr>
        <p:spPr/>
        <p:txBody>
          <a:bodyPr/>
          <a:lstStyle/>
          <a:p>
            <a:pPr>
              <a:defRPr/>
            </a:pPr>
            <a:fld id="{C085B925-3865-4333-AFCB-ABF9FE11EB42}" type="slidenum">
              <a:rPr lang="en-US" smtClean="0"/>
              <a:pPr>
                <a:defRPr/>
              </a:pPr>
              <a:t>1</a:t>
            </a:fld>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36246" y="3160011"/>
            <a:ext cx="3926783" cy="2332318"/>
          </a:xfrm>
          <a:prstGeom prst="rect">
            <a:avLst/>
          </a:prstGeom>
        </p:spPr>
      </p:pic>
      <p:sp>
        <p:nvSpPr>
          <p:cNvPr id="15" name="Freeform 132">
            <a:extLst>
              <a:ext uri="{FF2B5EF4-FFF2-40B4-BE49-F238E27FC236}">
                <a16:creationId xmlns:a16="http://schemas.microsoft.com/office/drawing/2014/main" id="{52F951C6-BED5-4C45-B37B-FCF5ED49F664}"/>
              </a:ext>
            </a:extLst>
          </p:cNvPr>
          <p:cNvSpPr>
            <a:spLocks/>
          </p:cNvSpPr>
          <p:nvPr/>
        </p:nvSpPr>
        <p:spPr bwMode="auto">
          <a:xfrm>
            <a:off x="11134537" y="4455052"/>
            <a:ext cx="488777" cy="463285"/>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grpSp>
        <p:nvGrpSpPr>
          <p:cNvPr id="2" name="Group 1"/>
          <p:cNvGrpSpPr/>
          <p:nvPr/>
        </p:nvGrpSpPr>
        <p:grpSpPr>
          <a:xfrm>
            <a:off x="7836247" y="978043"/>
            <a:ext cx="3888569" cy="1806897"/>
            <a:chOff x="5128333" y="1353113"/>
            <a:chExt cx="3888569" cy="1806897"/>
          </a:xfrm>
        </p:grpSpPr>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908898" y="1380777"/>
              <a:ext cx="2108004" cy="1779233"/>
            </a:xfrm>
            <a:prstGeom prst="rect">
              <a:avLst/>
            </a:prstGeom>
          </p:spPr>
        </p:pic>
        <p:grpSp>
          <p:nvGrpSpPr>
            <p:cNvPr id="26633" name="Group 131"/>
            <p:cNvGrpSpPr>
              <a:grpSpLocks/>
            </p:cNvGrpSpPr>
            <p:nvPr/>
          </p:nvGrpSpPr>
          <p:grpSpPr bwMode="auto">
            <a:xfrm>
              <a:off x="8614007" y="2679831"/>
              <a:ext cx="286139" cy="404154"/>
              <a:chOff x="3504" y="544"/>
              <a:chExt cx="2287" cy="1855"/>
            </a:xfrm>
            <a:noFill/>
          </p:grpSpPr>
          <p:sp>
            <p:nvSpPr>
              <p:cNvPr id="26636" name="Line 130"/>
              <p:cNvSpPr>
                <a:spLocks noChangeShapeType="1"/>
              </p:cNvSpPr>
              <p:nvPr/>
            </p:nvSpPr>
            <p:spPr bwMode="auto">
              <a:xfrm flipV="1">
                <a:off x="3528" y="544"/>
                <a:ext cx="2144" cy="1807"/>
              </a:xfrm>
              <a:prstGeom prst="line">
                <a:avLst/>
              </a:prstGeom>
              <a:grpFill/>
              <a:ln w="133350">
                <a:solidFill>
                  <a:srgbClr val="FF0000"/>
                </a:solidFill>
                <a:round/>
                <a:headEnd/>
                <a:tailEnd/>
              </a:ln>
            </p:spPr>
            <p:txBody>
              <a:bodyPr/>
              <a:lstStyle/>
              <a:p>
                <a:endParaRPr lang="en-US"/>
              </a:p>
            </p:txBody>
          </p:sp>
          <p:sp>
            <p:nvSpPr>
              <p:cNvPr id="26635" name="Line 129"/>
              <p:cNvSpPr>
                <a:spLocks noChangeShapeType="1"/>
              </p:cNvSpPr>
              <p:nvPr/>
            </p:nvSpPr>
            <p:spPr bwMode="auto">
              <a:xfrm>
                <a:off x="3504" y="568"/>
                <a:ext cx="2287" cy="1831"/>
              </a:xfrm>
              <a:prstGeom prst="line">
                <a:avLst/>
              </a:prstGeom>
              <a:grpFill/>
              <a:ln w="133350">
                <a:solidFill>
                  <a:srgbClr val="FF0000"/>
                </a:solidFill>
                <a:round/>
                <a:headEnd/>
                <a:tailEnd/>
              </a:ln>
            </p:spPr>
            <p:txBody>
              <a:bodyPr/>
              <a:lstStyle/>
              <a:p>
                <a:endParaRPr lang="en-US"/>
              </a:p>
            </p:txBody>
          </p:sp>
        </p:grpSp>
        <p:pic>
          <p:nvPicPr>
            <p:cNvPr id="17" name="Picture 1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5128333" y="1353113"/>
              <a:ext cx="1742363" cy="1806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Rectangle 18"/>
          <p:cNvSpPr>
            <a:spLocks noChangeArrowheads="1"/>
          </p:cNvSpPr>
          <p:nvPr/>
        </p:nvSpPr>
        <p:spPr bwMode="auto">
          <a:xfrm>
            <a:off x="266572" y="6329178"/>
            <a:ext cx="8078716" cy="36933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D38B3"/>
                </a:solidFill>
                <a:latin typeface="Arial" panose="020B0604020202020204" pitchFamily="34" charset="0"/>
                <a:cs typeface="Arial" panose="020B0604020202020204" pitchFamily="34" charset="0"/>
              </a:rPr>
              <a:t>Target</a:t>
            </a:r>
            <a:r>
              <a:rPr lang="en-US" b="1" dirty="0" smtClean="0">
                <a:solidFill>
                  <a:srgbClr val="0D38B3"/>
                </a:solidFill>
                <a:latin typeface="+mj-lt"/>
                <a:cs typeface="Calibri" pitchFamily="34" charset="0"/>
              </a:rPr>
              <a:t> </a:t>
            </a:r>
            <a:r>
              <a:rPr lang="en-US" b="1" dirty="0" smtClean="0">
                <a:solidFill>
                  <a:srgbClr val="0D38B3"/>
                </a:solidFill>
                <a:latin typeface="Arial" panose="020B0604020202020204" pitchFamily="34" charset="0"/>
                <a:cs typeface="Arial" panose="020B0604020202020204" pitchFamily="34" charset="0"/>
              </a:rPr>
              <a:t>Audience: </a:t>
            </a:r>
            <a:r>
              <a:rPr lang="en-US" sz="1600" b="1" dirty="0"/>
              <a:t>Drilling, Operations, </a:t>
            </a:r>
            <a:r>
              <a:rPr lang="en-US" sz="1600" b="1" dirty="0" smtClean="0"/>
              <a:t>Logistics, Exploration, Engineering </a:t>
            </a:r>
            <a:r>
              <a:rPr lang="en-US" sz="1600" b="1" dirty="0"/>
              <a:t>&amp; </a:t>
            </a:r>
            <a:r>
              <a:rPr lang="en-US" sz="1600" b="1" dirty="0" smtClean="0"/>
              <a:t>Construction</a:t>
            </a:r>
            <a:r>
              <a:rPr lang="en-US" sz="1600" b="1" dirty="0" smtClean="0">
                <a:solidFill>
                  <a:srgbClr val="0D38B3"/>
                </a:solidFill>
                <a:latin typeface="+mj-lt"/>
                <a:cs typeface="Calibri" pitchFamily="34" charset="0"/>
              </a:rPr>
              <a:t> </a:t>
            </a:r>
          </a:p>
        </p:txBody>
      </p:sp>
    </p:spTree>
    <p:extLst>
      <p:ext uri="{BB962C8B-B14F-4D97-AF65-F5344CB8AC3E}">
        <p14:creationId xmlns:p14="http://schemas.microsoft.com/office/powerpoint/2010/main" val="146967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122169" y="1416475"/>
            <a:ext cx="9549179" cy="4524315"/>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RAR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US" dirty="0">
                <a:solidFill>
                  <a:srgbClr val="0033CC"/>
                </a:solidFill>
                <a:latin typeface="+mj-lt"/>
              </a:rPr>
              <a:t>Do you ensure that tow hitches are properly serviced and maintained?</a:t>
            </a:r>
          </a:p>
          <a:p>
            <a:pPr marL="342900" indent="-342900">
              <a:buFont typeface="+mj-lt"/>
              <a:buAutoNum type="arabicPeriod"/>
              <a:defRPr/>
            </a:pPr>
            <a:r>
              <a:rPr lang="en-US" dirty="0">
                <a:solidFill>
                  <a:srgbClr val="0033CC"/>
                </a:solidFill>
                <a:latin typeface="+mj-lt"/>
              </a:rPr>
              <a:t>Do you ensure that vehicle are towing smoothly?</a:t>
            </a:r>
          </a:p>
          <a:p>
            <a:pPr marL="342900" indent="-342900">
              <a:buFont typeface="+mj-lt"/>
              <a:buAutoNum type="arabicPeriod"/>
              <a:defRPr/>
            </a:pPr>
            <a:r>
              <a:rPr lang="en-US" dirty="0">
                <a:solidFill>
                  <a:srgbClr val="0033CC"/>
                </a:solidFill>
                <a:latin typeface="+mj-lt"/>
              </a:rPr>
              <a:t>Do you ensure that right kind of recovery strap is using for towing?</a:t>
            </a:r>
          </a:p>
          <a:p>
            <a:pPr marL="342900" indent="-342900">
              <a:buFont typeface="+mj-lt"/>
              <a:buAutoNum type="arabicPeriod"/>
              <a:defRPr/>
            </a:pPr>
            <a:r>
              <a:rPr lang="en-US" dirty="0">
                <a:solidFill>
                  <a:srgbClr val="0033CC"/>
                </a:solidFill>
                <a:latin typeface="+mj-lt"/>
              </a:rPr>
              <a:t>Do you ensure all towing equipment in controlled system?</a:t>
            </a:r>
          </a:p>
          <a:p>
            <a:pPr marL="342900" indent="-342900">
              <a:buFont typeface="+mj-lt"/>
              <a:buAutoNum type="arabicPeriod"/>
              <a:defRPr/>
            </a:pPr>
            <a:r>
              <a:rPr lang="en-US" dirty="0">
                <a:solidFill>
                  <a:srgbClr val="0033CC"/>
                </a:solidFill>
                <a:latin typeface="+mj-lt"/>
              </a:rPr>
              <a:t>Do you ensure all towing equipments are certified?</a:t>
            </a:r>
          </a:p>
          <a:p>
            <a:pPr marL="342900" indent="-342900">
              <a:buFont typeface="+mj-lt"/>
              <a:buAutoNum type="arabicPeriod"/>
              <a:defRPr/>
            </a:pPr>
            <a:r>
              <a:rPr lang="en-US" dirty="0">
                <a:solidFill>
                  <a:srgbClr val="0033CC"/>
                </a:solidFill>
                <a:latin typeface="+mj-lt"/>
              </a:rPr>
              <a:t>Do you ensure that all the incident learning and updated HSE procedures are discussed &amp; communicated in detail to all staff including working on other project (internal learning)?</a:t>
            </a:r>
          </a:p>
          <a:p>
            <a:pPr marL="342900" indent="-342900">
              <a:buFont typeface="+mj-lt"/>
              <a:buAutoNum type="arabicPeriod"/>
              <a:defRPr/>
            </a:pPr>
            <a:r>
              <a:rPr lang="en-US" dirty="0">
                <a:solidFill>
                  <a:srgbClr val="0033CC"/>
                </a:solidFill>
                <a:latin typeface="+mj-lt"/>
              </a:rPr>
              <a:t>Do you ensure that all workers stop and rest when tired.?</a:t>
            </a:r>
          </a:p>
          <a:p>
            <a:pPr marL="342900" indent="-342900">
              <a:buFont typeface="+mj-lt"/>
              <a:buAutoNum type="arabicPeriod"/>
              <a:defRPr/>
            </a:pPr>
            <a:r>
              <a:rPr lang="en-US" dirty="0">
                <a:solidFill>
                  <a:srgbClr val="0033CC"/>
                </a:solidFill>
                <a:latin typeface="+mj-lt"/>
              </a:rPr>
              <a:t>Do you ensure all towing operation team members are trained and authorized to perform work?</a:t>
            </a:r>
          </a:p>
          <a:p>
            <a:pPr eaLnBrk="1" hangingPunct="1">
              <a:defRPr/>
            </a:pPr>
            <a:endParaRPr lang="en-US" sz="1400" dirty="0">
              <a:solidFill>
                <a:srgbClr val="FF0000"/>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eaLnBrk="1" hangingPunct="1">
              <a:defRPr/>
            </a:pPr>
            <a:endParaRPr lang="en-US" sz="800" dirty="0">
              <a:solidFill>
                <a:srgbClr val="000000"/>
              </a:solidFill>
              <a:latin typeface="Arial" charset="0"/>
            </a:endParaRPr>
          </a:p>
        </p:txBody>
      </p:sp>
      <p:sp>
        <p:nvSpPr>
          <p:cNvPr id="27653" name="Rectangle 8"/>
          <p:cNvSpPr>
            <a:spLocks noChangeArrowheads="1"/>
          </p:cNvSpPr>
          <p:nvPr/>
        </p:nvSpPr>
        <p:spPr bwMode="auto">
          <a:xfrm>
            <a:off x="1068527" y="936418"/>
            <a:ext cx="5153975" cy="369332"/>
          </a:xfrm>
          <a:prstGeom prst="rect">
            <a:avLst/>
          </a:prstGeom>
          <a:noFill/>
          <a:ln w="9525">
            <a:noFill/>
            <a:miter lim="800000"/>
            <a:headEnd/>
            <a:tailEnd/>
          </a:ln>
        </p:spPr>
        <p:txBody>
          <a:bodyPr wrap="none">
            <a:spAutoFit/>
          </a:bodyPr>
          <a:lstStyle/>
          <a:p>
            <a:pPr marL="114300" indent="-114300">
              <a:defRPr/>
            </a:pPr>
            <a:r>
              <a:rPr lang="en-GB" b="1" dirty="0">
                <a:solidFill>
                  <a:srgbClr val="333399"/>
                </a:solidFill>
                <a:latin typeface="Tahoma" pitchFamily="34" charset="0"/>
              </a:rPr>
              <a:t>Date:</a:t>
            </a:r>
            <a:r>
              <a:rPr lang="en-US" b="1" dirty="0">
                <a:solidFill>
                  <a:srgbClr val="333399"/>
                </a:solidFill>
                <a:latin typeface="Tahoma" pitchFamily="34" charset="0"/>
              </a:rPr>
              <a:t> 07.03.2020    Incident title: HVL#03 </a:t>
            </a:r>
          </a:p>
        </p:txBody>
      </p:sp>
      <p:sp>
        <p:nvSpPr>
          <p:cNvPr id="11" name="Text Box 12"/>
          <p:cNvSpPr txBox="1">
            <a:spLocks noChangeArrowheads="1"/>
          </p:cNvSpPr>
          <p:nvPr/>
        </p:nvSpPr>
        <p:spPr bwMode="auto">
          <a:xfrm>
            <a:off x="2604561" y="59412"/>
            <a:ext cx="7056117" cy="646113"/>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4" name="Slide Number Placeholder 3"/>
          <p:cNvSpPr>
            <a:spLocks noGrp="1"/>
          </p:cNvSpPr>
          <p:nvPr>
            <p:ph type="sldNum" sz="quarter" idx="12"/>
          </p:nvPr>
        </p:nvSpPr>
        <p:spPr/>
        <p:txBody>
          <a:bodyPr/>
          <a:lstStyle/>
          <a:p>
            <a:pPr>
              <a:defRPr/>
            </a:pPr>
            <a:fld id="{C085B925-3865-4333-AFCB-ABF9FE11EB42}" type="slidenum">
              <a:rPr lang="en-US" smtClean="0"/>
              <a:pPr>
                <a:defRPr/>
              </a:pPr>
              <a:t>2</a:t>
            </a:fld>
            <a:endParaRPr lang="en-US"/>
          </a:p>
        </p:txBody>
      </p:sp>
    </p:spTree>
    <p:extLst>
      <p:ext uri="{BB962C8B-B14F-4D97-AF65-F5344CB8AC3E}">
        <p14:creationId xmlns:p14="http://schemas.microsoft.com/office/powerpoint/2010/main" val="10518318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92465</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EEAF3B44-8C8E-4875-8A88-26644F8F59BA}"/>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228</TotalTime>
  <Words>566</Words>
  <Application>Microsoft Office PowerPoint</Application>
  <PresentationFormat>Widescreen</PresentationFormat>
  <Paragraphs>54</Paragraphs>
  <Slides>2</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vt:i4>
      </vt:variant>
    </vt:vector>
  </HeadingPairs>
  <TitlesOfParts>
    <vt:vector size="11" baseType="lpstr">
      <vt:lpstr>Arial</vt:lpstr>
      <vt:lpstr>Calibri</vt:lpstr>
      <vt:lpstr>Calibri Light</vt:lpstr>
      <vt:lpstr>Gill Sans</vt:lpstr>
      <vt:lpstr>Gill Sans Light</vt:lpstr>
      <vt:lpstr>Tahoma</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49</cp:revision>
  <dcterms:created xsi:type="dcterms:W3CDTF">2018-09-24T07:27:56Z</dcterms:created>
  <dcterms:modified xsi:type="dcterms:W3CDTF">2020-11-09T11:06:52Z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