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5" r:id="rId6"/>
    <p:sldId id="27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0B0"/>
    <a:srgbClr val="FFFC00"/>
    <a:srgbClr val="0E41B2"/>
    <a:srgbClr val="0D38B3"/>
    <a:srgbClr val="CC3300"/>
    <a:srgbClr val="16942A"/>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86280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242240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383622" y="2954245"/>
            <a:ext cx="3083691" cy="2844102"/>
          </a:xfrm>
          <a:prstGeom prst="rect">
            <a:avLst/>
          </a:prstGeom>
        </p:spPr>
      </p:pic>
      <p:sp>
        <p:nvSpPr>
          <p:cNvPr id="14339" name="Text Box 2"/>
          <p:cNvSpPr txBox="1">
            <a:spLocks noChangeArrowheads="1"/>
          </p:cNvSpPr>
          <p:nvPr/>
        </p:nvSpPr>
        <p:spPr bwMode="auto">
          <a:xfrm>
            <a:off x="578618" y="791424"/>
            <a:ext cx="7795125" cy="5339923"/>
          </a:xfrm>
          <a:prstGeom prst="rect">
            <a:avLst/>
          </a:prstGeom>
          <a:noFill/>
          <a:ln w="19050">
            <a:noFill/>
            <a:miter lim="800000"/>
            <a:headEnd/>
            <a:tailEnd/>
          </a:ln>
        </p:spPr>
        <p:txBody>
          <a:bodyPr wrap="squar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a:t>
            </a:r>
            <a:r>
              <a:rPr lang="en-GB" b="1" dirty="0" smtClean="0">
                <a:solidFill>
                  <a:srgbClr val="2710B0"/>
                </a:solidFill>
                <a:latin typeface="Tahoma" panose="020B0604030504040204" pitchFamily="34" charset="0"/>
                <a:ea typeface="Tahoma" panose="020B0604030504040204" pitchFamily="34" charset="0"/>
                <a:cs typeface="Tahoma" panose="020B0604030504040204" pitchFamily="34" charset="0"/>
              </a:rPr>
              <a:t>20.03.2020</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Incident title </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HVL#06</a:t>
            </a:r>
            <a:endParaRPr lang="en-US" b="1" dirty="0">
              <a:solidFill>
                <a:srgbClr val="2710B0"/>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GB" sz="1200" b="1" dirty="0" smtClean="0">
              <a:solidFill>
                <a:srgbClr val="333399"/>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endParaRPr lang="en-US" dirty="0">
              <a:solidFill>
                <a:srgbClr val="FF0000"/>
              </a:solidFill>
              <a:latin typeface="Tahoma" pitchFamily="34" charset="0"/>
            </a:endParaRPr>
          </a:p>
          <a:p>
            <a:pPr algn="just"/>
            <a:r>
              <a:rPr lang="en-US" dirty="0"/>
              <a:t>20/03/20 at about 6:20hrs Driller had raised one full joint to break out and lay the joint down with the power swivel. In the process of breaking the joint out, the connection was not moving, so the Driller, while watching the power swivel control and torque gauges, applied additional torque, not noticing the reaction of the </a:t>
            </a:r>
            <a:r>
              <a:rPr lang="en-US" dirty="0" smtClean="0"/>
              <a:t>swivel. The </a:t>
            </a:r>
            <a:r>
              <a:rPr lang="en-US" dirty="0"/>
              <a:t>power swivel reacting to the torque exceeded the torque rein set up holding capacity and started to counter turn. During the process that lasted for only a few seconds, the swivel body rotated about 1 complete turn, wrapping up of the lines and hoses. </a:t>
            </a:r>
          </a:p>
          <a:p>
            <a:pPr marL="114300" indent="-114300" algn="just">
              <a:defRPr/>
            </a:pPr>
            <a:endParaRPr lang="en-US" sz="1600" b="1" dirty="0">
              <a:solidFill>
                <a:srgbClr val="333399"/>
              </a:solidFill>
              <a:latin typeface="Tahoma" pitchFamily="34" charset="0"/>
            </a:endParaRPr>
          </a:p>
          <a:p>
            <a:pPr marL="114300" indent="-114300" algn="just">
              <a:defRPr/>
            </a:pPr>
            <a:r>
              <a:rPr lang="en-US" sz="1600" b="1" dirty="0">
                <a:solidFill>
                  <a:srgbClr val="333399"/>
                </a:solidFill>
                <a:latin typeface="Tahoma" pitchFamily="34" charset="0"/>
              </a:rPr>
              <a:t>Your learning from this incident..</a:t>
            </a:r>
          </a:p>
          <a:p>
            <a:pPr marL="171450" indent="-171450" algn="just">
              <a:buFont typeface="Arial" pitchFamily="34" charset="0"/>
              <a:buChar char="•"/>
              <a:defRPr/>
            </a:pPr>
            <a:r>
              <a:rPr lang="en-US" sz="1600" dirty="0"/>
              <a:t>Ensure toolbox talks cover immediate operations with sufficient </a:t>
            </a:r>
            <a:r>
              <a:rPr lang="en-US" sz="1600" dirty="0" smtClean="0"/>
              <a:t>detail.</a:t>
            </a:r>
            <a:endParaRPr lang="en-US" sz="1600" dirty="0"/>
          </a:p>
          <a:p>
            <a:pPr marL="171450" indent="-171450" algn="just">
              <a:buFont typeface="Arial" pitchFamily="34" charset="0"/>
              <a:buChar char="•"/>
              <a:defRPr/>
            </a:pPr>
            <a:r>
              <a:rPr lang="en-US" sz="1600" dirty="0"/>
              <a:t>Ensure power swivel torque reins are rigged up and pre-tensioned as per </a:t>
            </a:r>
            <a:r>
              <a:rPr lang="en-US" sz="1600" dirty="0" smtClean="0"/>
              <a:t>OEM.</a:t>
            </a:r>
            <a:endParaRPr lang="en-US" sz="1600" dirty="0"/>
          </a:p>
          <a:p>
            <a:pPr marL="171450" indent="-171450" algn="just">
              <a:buFont typeface="Arial" pitchFamily="34" charset="0"/>
              <a:buChar char="•"/>
              <a:defRPr/>
            </a:pPr>
            <a:r>
              <a:rPr lang="en-US" sz="1600" dirty="0"/>
              <a:t>Ensure to refer to the SOP even though job has been completed many times </a:t>
            </a:r>
            <a:r>
              <a:rPr lang="en-US" sz="1600" dirty="0" smtClean="0"/>
              <a:t>before.</a:t>
            </a:r>
            <a:endParaRPr lang="en-US" sz="1600" dirty="0"/>
          </a:p>
          <a:p>
            <a:pPr marL="114300" indent="-114300">
              <a:defRPr/>
            </a:pPr>
            <a:endParaRPr lang="en-US" sz="1050" dirty="0">
              <a:latin typeface="Arial" charset="0"/>
              <a:cs typeface="Tahoma" pitchFamily="34" charset="0"/>
            </a:endParaRPr>
          </a:p>
          <a:p>
            <a:pPr marL="114300" indent="-114300">
              <a:defRPr/>
            </a:pPr>
            <a:endParaRPr lang="en-US" sz="1050" dirty="0">
              <a:solidFill>
                <a:srgbClr val="0000FF"/>
              </a:solidFill>
              <a:latin typeface="Arial" charset="0"/>
              <a:cs typeface="Tahoma" pitchFamily="34" charset="0"/>
            </a:endParaRPr>
          </a:p>
          <a:p>
            <a:pPr eaLnBrk="1" hangingPunct="1">
              <a:buFont typeface="Arial" pitchFamily="34" charset="0"/>
              <a:buChar char="•"/>
              <a:defRPr/>
            </a:pPr>
            <a:endParaRPr lang="en-US" sz="1050" dirty="0">
              <a:solidFill>
                <a:srgbClr val="FF0000"/>
              </a:solidFill>
              <a:latin typeface="Arial" charset="0"/>
              <a:cs typeface="Tahoma" pitchFamily="34" charset="0"/>
            </a:endParaRPr>
          </a:p>
          <a:p>
            <a:pPr eaLnBrk="1" hangingPunct="1">
              <a:defRPr/>
            </a:pPr>
            <a:endParaRPr lang="en-US" sz="1050" dirty="0">
              <a:solidFill>
                <a:srgbClr val="FF0000"/>
              </a:solidFill>
              <a:latin typeface="Arial" charset="0"/>
              <a:cs typeface="Tahoma" pitchFamily="34" charset="0"/>
            </a:endParaRPr>
          </a:p>
          <a:p>
            <a:pPr marL="119063" indent="-119063">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666180" y="5333367"/>
            <a:ext cx="5181600" cy="584775"/>
          </a:xfrm>
          <a:prstGeom prst="rect">
            <a:avLst/>
          </a:prstGeom>
          <a:solidFill>
            <a:srgbClr val="2710B0"/>
          </a:solidFill>
          <a:ln w="9525">
            <a:noFill/>
            <a:miter lim="800000"/>
            <a:headEnd/>
            <a:tailEnd/>
          </a:ln>
        </p:spPr>
        <p:txBody>
          <a:bodyPr>
            <a:spAutoFit/>
          </a:bodyPr>
          <a:lstStyle/>
          <a:p>
            <a:pPr algn="ctr"/>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Ensure power swivel torque reins are rigged up and pre-tensioned as per OEM</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7" name="Picture 16">
            <a:extLst>
              <a:ext uri="{FF2B5EF4-FFF2-40B4-BE49-F238E27FC236}">
                <a16:creationId xmlns:a16="http://schemas.microsoft.com/office/drawing/2014/main" id="{E9A292C8-30E2-40DC-8A20-D9B8B7EF38B1}"/>
              </a:ext>
            </a:extLst>
          </p:cNvPr>
          <p:cNvPicPr>
            <a:picLocks noChangeAspect="1"/>
          </p:cNvPicPr>
          <p:nvPr/>
        </p:nvPicPr>
        <p:blipFill>
          <a:blip r:embed="rId4"/>
          <a:stretch>
            <a:fillRect/>
          </a:stretch>
        </p:blipFill>
        <p:spPr>
          <a:xfrm>
            <a:off x="8503417" y="901956"/>
            <a:ext cx="2841172" cy="1883950"/>
          </a:xfrm>
          <a:prstGeom prst="rect">
            <a:avLst/>
          </a:prstGeom>
        </p:spPr>
      </p:pic>
      <p:grpSp>
        <p:nvGrpSpPr>
          <p:cNvPr id="26633" name="Group 131"/>
          <p:cNvGrpSpPr>
            <a:grpSpLocks/>
          </p:cNvGrpSpPr>
          <p:nvPr/>
        </p:nvGrpSpPr>
        <p:grpSpPr bwMode="auto">
          <a:xfrm>
            <a:off x="10950530" y="2239370"/>
            <a:ext cx="281989" cy="396981"/>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6634" name="Freeform 132"/>
          <p:cNvSpPr>
            <a:spLocks/>
          </p:cNvSpPr>
          <p:nvPr/>
        </p:nvSpPr>
        <p:spPr bwMode="auto">
          <a:xfrm>
            <a:off x="10760646" y="5311444"/>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3" name="Rectangle 12"/>
          <p:cNvSpPr>
            <a:spLocks noChangeArrowheads="1"/>
          </p:cNvSpPr>
          <p:nvPr/>
        </p:nvSpPr>
        <p:spPr bwMode="auto">
          <a:xfrm>
            <a:off x="439242" y="6210500"/>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Logistics, </a:t>
            </a:r>
            <a:r>
              <a:rPr lang="en-US" sz="1600" b="1" dirty="0" smtClean="0"/>
              <a:t>Operation &amp; </a:t>
            </a:r>
            <a:r>
              <a:rPr lang="en-US" sz="1600" b="1" dirty="0"/>
              <a:t>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36775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95244" y="1306710"/>
            <a:ext cx="9937846" cy="4247317"/>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your SOP covers making and breaking connection with the power swivel?</a:t>
            </a:r>
          </a:p>
          <a:p>
            <a:pPr marL="342900" indent="-342900">
              <a:buFont typeface="+mj-lt"/>
              <a:buAutoNum type="arabicPeriod"/>
              <a:defRPr/>
            </a:pPr>
            <a:r>
              <a:rPr lang="en-US" dirty="0">
                <a:solidFill>
                  <a:srgbClr val="0033CC"/>
                </a:solidFill>
                <a:latin typeface="+mj-lt"/>
                <a:sym typeface="Wingdings" pitchFamily="2" charset="2"/>
              </a:rPr>
              <a:t>Do you ensure that your SOP covers correct tension of the torque reins?</a:t>
            </a:r>
          </a:p>
          <a:p>
            <a:pPr marL="342900" indent="-342900">
              <a:buFont typeface="+mj-lt"/>
              <a:buAutoNum type="arabicPeriod"/>
              <a:defRPr/>
            </a:pPr>
            <a:r>
              <a:rPr lang="en-US" dirty="0">
                <a:solidFill>
                  <a:srgbClr val="0033CC"/>
                </a:solidFill>
                <a:latin typeface="+mj-lt"/>
                <a:sym typeface="Wingdings" pitchFamily="2" charset="2"/>
              </a:rPr>
              <a:t>Do you ensure that your crews refer to the SOP and hold a correct TBT? </a:t>
            </a:r>
          </a:p>
          <a:p>
            <a:pPr marL="342900" indent="-342900">
              <a:buFont typeface="+mj-lt"/>
              <a:buAutoNum type="arabicPeriod"/>
              <a:defRPr/>
            </a:pPr>
            <a:r>
              <a:rPr lang="en-US" dirty="0">
                <a:solidFill>
                  <a:srgbClr val="0033CC"/>
                </a:solidFill>
                <a:latin typeface="+mj-lt"/>
                <a:sym typeface="Wingdings" pitchFamily="2" charset="2"/>
              </a:rPr>
              <a:t>Do you ensure that the site supervisor validate equipment configuration? </a:t>
            </a:r>
          </a:p>
          <a:p>
            <a:pPr marL="342900" indent="-342900">
              <a:buFont typeface="+mj-lt"/>
              <a:buAutoNum type="arabicPeriod"/>
              <a:defRPr/>
            </a:pPr>
            <a:r>
              <a:rPr lang="en-US" dirty="0">
                <a:solidFill>
                  <a:srgbClr val="0033CC"/>
                </a:solidFill>
                <a:latin typeface="+mj-lt"/>
                <a:sym typeface="Wingdings" pitchFamily="2" charset="2"/>
              </a:rPr>
              <a:t>Do you feed back to your Contract Holder to validate any corrective action from lateral and shared learnings have been completed?</a:t>
            </a:r>
          </a:p>
          <a:p>
            <a:pPr marL="342900" indent="-342900">
              <a:buFont typeface="+mj-lt"/>
              <a:buAutoNum type="arabicPeriod"/>
              <a:defRPr/>
            </a:pPr>
            <a:r>
              <a:rPr lang="en-US" dirty="0">
                <a:solidFill>
                  <a:srgbClr val="0033CC"/>
                </a:solidFill>
                <a:latin typeface="+mj-lt"/>
                <a:sym typeface="Wingdings" pitchFamily="2" charset="2"/>
              </a:rPr>
              <a:t>Do you refer to the library of 1</a:t>
            </a:r>
            <a:r>
              <a:rPr lang="en-US" baseline="30000" dirty="0">
                <a:solidFill>
                  <a:srgbClr val="0033CC"/>
                </a:solidFill>
                <a:latin typeface="+mj-lt"/>
                <a:sym typeface="Wingdings" pitchFamily="2" charset="2"/>
              </a:rPr>
              <a:t>st</a:t>
            </a:r>
            <a:r>
              <a:rPr lang="en-US" dirty="0">
                <a:solidFill>
                  <a:srgbClr val="0033CC"/>
                </a:solidFill>
                <a:latin typeface="+mj-lt"/>
                <a:sym typeface="Wingdings" pitchFamily="2" charset="2"/>
              </a:rPr>
              <a:t> and 2</a:t>
            </a:r>
            <a:r>
              <a:rPr lang="en-US" baseline="30000" dirty="0">
                <a:solidFill>
                  <a:srgbClr val="0033CC"/>
                </a:solidFill>
                <a:latin typeface="+mj-lt"/>
                <a:sym typeface="Wingdings" pitchFamily="2" charset="2"/>
              </a:rPr>
              <a:t>nd</a:t>
            </a:r>
            <a:r>
              <a:rPr lang="en-US" dirty="0">
                <a:solidFill>
                  <a:srgbClr val="0033CC"/>
                </a:solidFill>
                <a:latin typeface="+mj-lt"/>
                <a:sym typeface="Wingdings" pitchFamily="2" charset="2"/>
              </a:rPr>
              <a:t> alerts to ensure that shared learnings have not been missed?</a:t>
            </a:r>
            <a:endParaRPr lang="en-US" dirty="0">
              <a:solidFill>
                <a:srgbClr val="FF0000"/>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smtClean="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eaLnBrk="1" hangingPunct="1">
              <a:defRPr/>
            </a:pPr>
            <a:endParaRPr lang="en-US" sz="1400" dirty="0">
              <a:solidFill>
                <a:srgbClr val="0033CC"/>
              </a:solidFill>
              <a:latin typeface="+mj-lt"/>
              <a:sym typeface="Wingdings" pitchFamily="2" charset="2"/>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95244" y="932447"/>
            <a:ext cx="5205271"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20.03.2020</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       Incident title HVL#06</a:t>
            </a:r>
          </a:p>
        </p:txBody>
      </p:sp>
    </p:spTree>
    <p:extLst>
      <p:ext uri="{BB962C8B-B14F-4D97-AF65-F5344CB8AC3E}">
        <p14:creationId xmlns:p14="http://schemas.microsoft.com/office/powerpoint/2010/main" val="2609991258"/>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92467</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FCCBAE-17D3-482B-8378-0702C4F4CDA2}"/>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234</TotalTime>
  <Words>560</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50</cp:revision>
  <dcterms:created xsi:type="dcterms:W3CDTF">2018-09-24T07:27:56Z</dcterms:created>
  <dcterms:modified xsi:type="dcterms:W3CDTF">2020-11-09T11:12:07Z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