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5" r:id="rId6"/>
    <p:sldId id="27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0E41B2"/>
    <a:srgbClr val="2710B0"/>
    <a:srgbClr val="FFFC00"/>
    <a:srgbClr val="CC3300"/>
    <a:srgbClr val="16942A"/>
    <a:srgbClr val="24A316"/>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95" d="100"/>
          <a:sy n="95"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3732294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733331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349706" y="726834"/>
            <a:ext cx="7995582" cy="4739759"/>
          </a:xfrm>
          <a:prstGeom prst="rect">
            <a:avLst/>
          </a:prstGeom>
          <a:noFill/>
          <a:ln w="19050">
            <a:noFill/>
            <a:miter lim="800000"/>
            <a:headEnd/>
            <a:tailEnd/>
          </a:ln>
        </p:spPr>
        <p:txBody>
          <a:bodyPr wrap="square">
            <a:spAutoFit/>
          </a:bodyPr>
          <a:lstStyle/>
          <a:p>
            <a:pPr marL="114300" indent="-114300" algn="just">
              <a:defRPr/>
            </a:pPr>
            <a:r>
              <a:rPr lang="en-GB" b="1" dirty="0">
                <a:solidFill>
                  <a:srgbClr val="2710B0"/>
                </a:solidFill>
                <a:latin typeface="Tahoma" panose="020B0604030504040204" pitchFamily="34" charset="0"/>
                <a:ea typeface="Tahoma" panose="020B0604030504040204" pitchFamily="34" charset="0"/>
                <a:cs typeface="Tahoma" panose="020B0604030504040204" pitchFamily="34" charset="0"/>
              </a:rPr>
              <a:t>Date: </a:t>
            </a:r>
            <a:r>
              <a:rPr lang="en-GB" b="1" dirty="0" smtClean="0">
                <a:solidFill>
                  <a:srgbClr val="2710B0"/>
                </a:solidFill>
                <a:latin typeface="Tahoma" panose="020B0604030504040204" pitchFamily="34" charset="0"/>
                <a:ea typeface="Tahoma" panose="020B0604030504040204" pitchFamily="34" charset="0"/>
                <a:cs typeface="Tahoma" panose="020B0604030504040204" pitchFamily="34" charset="0"/>
              </a:rPr>
              <a:t>28.04.2020</a:t>
            </a:r>
            <a:r>
              <a:rPr lang="en-US" b="1" dirty="0" smtClean="0">
                <a:solidFill>
                  <a:srgbClr val="2710B0"/>
                </a:solidFill>
                <a:latin typeface="Tahoma" panose="020B0604030504040204" pitchFamily="34" charset="0"/>
                <a:ea typeface="Tahoma" panose="020B0604030504040204" pitchFamily="34" charset="0"/>
                <a:cs typeface="Tahoma" panose="020B0604030504040204" pitchFamily="34" charset="0"/>
              </a:rPr>
              <a:t>       </a:t>
            </a:r>
            <a:r>
              <a:rPr lang="en-US" b="1" dirty="0">
                <a:solidFill>
                  <a:srgbClr val="2710B0"/>
                </a:solidFill>
                <a:latin typeface="Tahoma" panose="020B0604030504040204" pitchFamily="34" charset="0"/>
                <a:ea typeface="Tahoma" panose="020B0604030504040204" pitchFamily="34" charset="0"/>
                <a:cs typeface="Tahoma" panose="020B0604030504040204" pitchFamily="34" charset="0"/>
              </a:rPr>
              <a:t>Incident title </a:t>
            </a:r>
            <a:r>
              <a:rPr lang="en-US" b="1" dirty="0" smtClean="0">
                <a:solidFill>
                  <a:srgbClr val="2710B0"/>
                </a:solidFill>
                <a:latin typeface="Tahoma" panose="020B0604030504040204" pitchFamily="34" charset="0"/>
                <a:ea typeface="Tahoma" panose="020B0604030504040204" pitchFamily="34" charset="0"/>
                <a:cs typeface="Tahoma" panose="020B0604030504040204" pitchFamily="34" charset="0"/>
              </a:rPr>
              <a:t>HVL#07</a:t>
            </a:r>
            <a:endParaRPr lang="en-US" b="1" dirty="0">
              <a:solidFill>
                <a:srgbClr val="2710B0"/>
              </a:solidFill>
              <a:latin typeface="Tahoma" panose="020B0604030504040204" pitchFamily="34" charset="0"/>
              <a:ea typeface="Tahoma" panose="020B0604030504040204" pitchFamily="34" charset="0"/>
              <a:cs typeface="Tahoma" panose="020B0604030504040204" pitchFamily="34" charset="0"/>
            </a:endParaRPr>
          </a:p>
          <a:p>
            <a:pPr marL="114300" indent="-114300" algn="just">
              <a:defRPr/>
            </a:pPr>
            <a:endParaRPr lang="en-US" b="1" dirty="0">
              <a:solidFill>
                <a:srgbClr val="FF0000"/>
              </a:solidFill>
              <a:latin typeface="+mj-lt"/>
            </a:endParaRPr>
          </a:p>
          <a:p>
            <a:pPr marL="114300" indent="-114300" algn="just">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What happened?</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n-US" dirty="0"/>
              <a:t>While moving the rig, it got stuck two times because of the road conditions which had been affected by heavy rain in the area. In the result of the first stuck, the rig was successfully recovered with no any damage to the rig structure integrity. </a:t>
            </a:r>
            <a:r>
              <a:rPr lang="en-US" dirty="0" smtClean="0"/>
              <a:t>During </a:t>
            </a:r>
            <a:r>
              <a:rPr lang="en-US" dirty="0"/>
              <a:t>the second stuck event, the rig structure leant towards Driller’s side until the subbase hit the ground. In the result of the impact the weight shifted towards the mast cradle causing the damage of horizontal and vertical beams of the mast. </a:t>
            </a:r>
          </a:p>
          <a:p>
            <a:endParaRPr lang="en-US" sz="1200" b="1" dirty="0">
              <a:solidFill>
                <a:srgbClr val="333399"/>
              </a:solidFill>
              <a:latin typeface="+mj-lt"/>
            </a:endParaRPr>
          </a:p>
          <a:p>
            <a:r>
              <a:rPr lang="en-US" sz="1600" b="1" dirty="0">
                <a:solidFill>
                  <a:srgbClr val="333399"/>
                </a:solidFill>
                <a:latin typeface="Tahoma" panose="020B0604030504040204" pitchFamily="34" charset="0"/>
                <a:ea typeface="Tahoma" panose="020B0604030504040204" pitchFamily="34" charset="0"/>
                <a:cs typeface="Tahoma" panose="020B0604030504040204" pitchFamily="34" charset="0"/>
              </a:rPr>
              <a:t>Your learning from this incident</a:t>
            </a:r>
            <a:r>
              <a:rPr lang="en-US" sz="1600" b="1" dirty="0" smtClean="0">
                <a:solidFill>
                  <a:srgbClr val="333399"/>
                </a:solidFill>
                <a:latin typeface="Tahoma" panose="020B0604030504040204" pitchFamily="34" charset="0"/>
                <a:ea typeface="Tahoma" panose="020B0604030504040204" pitchFamily="34" charset="0"/>
                <a:cs typeface="Tahoma" panose="020B0604030504040204" pitchFamily="34" charset="0"/>
              </a:rPr>
              <a:t>..</a:t>
            </a:r>
            <a:endPar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eaLnBrk="1" hangingPunct="1">
              <a:buFont typeface="Arial" pitchFamily="34" charset="0"/>
              <a:buChar char="•"/>
              <a:defRPr/>
            </a:pPr>
            <a:r>
              <a:rPr lang="en-US" sz="1600" dirty="0">
                <a:cs typeface="Arial" charset="0"/>
              </a:rPr>
              <a:t>Always assess the risks to address adequate control </a:t>
            </a:r>
            <a:r>
              <a:rPr lang="en-US" sz="1600" dirty="0" smtClean="0">
                <a:cs typeface="Arial" charset="0"/>
              </a:rPr>
              <a:t>measures. </a:t>
            </a:r>
            <a:endParaRPr lang="en-US" sz="1600" dirty="0">
              <a:cs typeface="Arial" charset="0"/>
            </a:endParaRPr>
          </a:p>
          <a:p>
            <a:pPr eaLnBrk="1" hangingPunct="1">
              <a:buFont typeface="Arial" pitchFamily="34" charset="0"/>
              <a:buChar char="•"/>
              <a:defRPr/>
            </a:pPr>
            <a:r>
              <a:rPr lang="en-US" sz="1600" dirty="0">
                <a:cs typeface="Arial" charset="0"/>
              </a:rPr>
              <a:t>Always stop to identify hazards of the operations before starting </a:t>
            </a:r>
            <a:r>
              <a:rPr lang="en-US" sz="1600" dirty="0" smtClean="0">
                <a:cs typeface="Arial" charset="0"/>
              </a:rPr>
              <a:t>work.</a:t>
            </a:r>
            <a:endParaRPr lang="en-US" sz="1600" dirty="0">
              <a:cs typeface="Arial" charset="0"/>
            </a:endParaRPr>
          </a:p>
          <a:p>
            <a:pPr eaLnBrk="1" hangingPunct="1">
              <a:buFont typeface="Arial" pitchFamily="34" charset="0"/>
              <a:buChar char="•"/>
              <a:defRPr/>
            </a:pPr>
            <a:r>
              <a:rPr lang="en-US" sz="1600" dirty="0">
                <a:cs typeface="Arial" charset="0"/>
              </a:rPr>
              <a:t>Always intervene and use SWA if safety is </a:t>
            </a:r>
            <a:r>
              <a:rPr lang="en-US" sz="1600" dirty="0" smtClean="0">
                <a:cs typeface="Arial" charset="0"/>
              </a:rPr>
              <a:t>concerned. </a:t>
            </a:r>
            <a:endParaRPr lang="en-US" sz="1600" dirty="0">
              <a:cs typeface="Arial" charset="0"/>
            </a:endParaRPr>
          </a:p>
          <a:p>
            <a:pPr eaLnBrk="1" hangingPunct="1">
              <a:buFont typeface="Arial" pitchFamily="34" charset="0"/>
              <a:buChar char="•"/>
              <a:defRPr/>
            </a:pPr>
            <a:r>
              <a:rPr lang="en-US" sz="1600" dirty="0">
                <a:cs typeface="Arial" charset="0"/>
              </a:rPr>
              <a:t>Always use approved safe work </a:t>
            </a:r>
            <a:r>
              <a:rPr lang="en-US" sz="1600" dirty="0" smtClean="0">
                <a:cs typeface="Arial" charset="0"/>
              </a:rPr>
              <a:t>methods. </a:t>
            </a:r>
            <a:endParaRPr lang="en-US" sz="1600" dirty="0">
              <a:cs typeface="Arial" charset="0"/>
            </a:endParaRPr>
          </a:p>
          <a:p>
            <a:pPr eaLnBrk="1" hangingPunct="1">
              <a:buFont typeface="Arial" pitchFamily="34" charset="0"/>
              <a:buChar char="•"/>
              <a:defRPr/>
            </a:pPr>
            <a:r>
              <a:rPr lang="en-US" sz="1600" dirty="0">
                <a:cs typeface="Arial" charset="0"/>
              </a:rPr>
              <a:t>Always be prepared for the environment you are working in and be prepared for unexpected </a:t>
            </a:r>
            <a:r>
              <a:rPr lang="en-US" sz="1600" dirty="0" smtClean="0">
                <a:cs typeface="Arial" charset="0"/>
              </a:rPr>
              <a:t>events.</a:t>
            </a:r>
            <a:endParaRPr lang="en-US" sz="1600" dirty="0">
              <a:cs typeface="Arial" charset="0"/>
            </a:endParaRPr>
          </a:p>
          <a:p>
            <a:pPr eaLnBrk="1" hangingPunct="1">
              <a:buFont typeface="Arial" pitchFamily="34" charset="0"/>
              <a:buChar char="•"/>
              <a:defRPr/>
            </a:pPr>
            <a:r>
              <a:rPr lang="en-US" sz="1600" dirty="0">
                <a:cs typeface="Arial" charset="0"/>
              </a:rPr>
              <a:t>Always use steel plates to overcome suspected underground water zones during the rig </a:t>
            </a:r>
            <a:r>
              <a:rPr lang="en-US" sz="1600" dirty="0" smtClean="0">
                <a:cs typeface="Arial" charset="0"/>
              </a:rPr>
              <a:t>move.</a:t>
            </a:r>
            <a:endParaRPr lang="en-US" sz="1600" dirty="0">
              <a:cs typeface="Arial"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3" name="Picture 2">
            <a:extLst>
              <a:ext uri="{FF2B5EF4-FFF2-40B4-BE49-F238E27FC236}">
                <a16:creationId xmlns:a16="http://schemas.microsoft.com/office/drawing/2014/main" id="{17EEDA83-9C17-44E4-A255-EE14131B9E0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17279" y="952368"/>
            <a:ext cx="3352799" cy="2287439"/>
          </a:xfrm>
          <a:prstGeom prst="rect">
            <a:avLst/>
          </a:prstGeom>
        </p:spPr>
      </p:pic>
      <p:grpSp>
        <p:nvGrpSpPr>
          <p:cNvPr id="26633" name="Group 131"/>
          <p:cNvGrpSpPr>
            <a:grpSpLocks/>
          </p:cNvGrpSpPr>
          <p:nvPr/>
        </p:nvGrpSpPr>
        <p:grpSpPr bwMode="auto">
          <a:xfrm>
            <a:off x="11327153" y="2661385"/>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4" name="Picture 3">
            <a:extLst>
              <a:ext uri="{FF2B5EF4-FFF2-40B4-BE49-F238E27FC236}">
                <a16:creationId xmlns:a16="http://schemas.microsoft.com/office/drawing/2014/main" id="{A26D7825-10FE-42DC-9416-80D44E52CB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44671" y="3363520"/>
            <a:ext cx="3429000" cy="2343151"/>
          </a:xfrm>
          <a:prstGeom prst="rect">
            <a:avLst/>
          </a:prstGeom>
        </p:spPr>
      </p:pic>
      <p:sp>
        <p:nvSpPr>
          <p:cNvPr id="26634" name="Freeform 132"/>
          <p:cNvSpPr>
            <a:spLocks/>
          </p:cNvSpPr>
          <p:nvPr/>
        </p:nvSpPr>
        <p:spPr bwMode="auto">
          <a:xfrm>
            <a:off x="11317088" y="5121895"/>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26628" name="TextBox 16"/>
          <p:cNvSpPr txBox="1">
            <a:spLocks noChangeArrowheads="1"/>
          </p:cNvSpPr>
          <p:nvPr/>
        </p:nvSpPr>
        <p:spPr bwMode="auto">
          <a:xfrm>
            <a:off x="471617" y="5532115"/>
            <a:ext cx="5282242" cy="584775"/>
          </a:xfrm>
          <a:prstGeom prst="rect">
            <a:avLst/>
          </a:prstGeom>
          <a:solidFill>
            <a:srgbClr val="2710B0"/>
          </a:solidFill>
          <a:ln w="9525">
            <a:noFill/>
            <a:miter lim="800000"/>
            <a:headEnd/>
            <a:tailEnd/>
          </a:ln>
        </p:spPr>
        <p:txBody>
          <a:bodyPr wrap="square">
            <a:spAutoFit/>
          </a:bodyPr>
          <a:lstStyle/>
          <a:p>
            <a:pPr algn="ctr" eaLnBrk="1" hangingPunct="1"/>
            <a:r>
              <a:rPr lang="en-US" sz="1600" b="1" dirty="0">
                <a:solidFill>
                  <a:srgbClr val="FFFF00"/>
                </a:solidFill>
                <a:latin typeface="Tahoma" panose="020B0604030504040204" pitchFamily="34" charset="0"/>
                <a:ea typeface="Tahoma" panose="020B0604030504040204" pitchFamily="34" charset="0"/>
                <a:cs typeface="Tahoma" panose="020B0604030504040204" pitchFamily="34" charset="0"/>
              </a:rPr>
              <a:t>Always build roads in accordance with standards and take weather conditions into consideration </a:t>
            </a:r>
          </a:p>
        </p:txBody>
      </p:sp>
      <p:sp>
        <p:nvSpPr>
          <p:cNvPr id="13" name="Rectangle 12"/>
          <p:cNvSpPr>
            <a:spLocks noChangeArrowheads="1"/>
          </p:cNvSpPr>
          <p:nvPr/>
        </p:nvSpPr>
        <p:spPr bwMode="auto">
          <a:xfrm>
            <a:off x="266572" y="6329178"/>
            <a:ext cx="8078716" cy="3693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600" b="1" dirty="0"/>
              <a:t>Drilling, Operations, </a:t>
            </a:r>
            <a:r>
              <a:rPr lang="en-US" sz="1600" b="1" dirty="0" smtClean="0"/>
              <a:t>Logistics, Exploration, Engineering </a:t>
            </a:r>
            <a:r>
              <a:rPr lang="en-US" sz="1600" b="1" dirty="0"/>
              <a:t>&amp; </a:t>
            </a:r>
            <a:r>
              <a:rPr lang="en-US" sz="1600" b="1" dirty="0" smtClean="0"/>
              <a:t>Construction</a:t>
            </a:r>
            <a:r>
              <a:rPr lang="en-US" sz="1600" b="1" dirty="0" smtClean="0">
                <a:solidFill>
                  <a:srgbClr val="0D38B3"/>
                </a:solidFill>
                <a:latin typeface="+mj-lt"/>
                <a:cs typeface="Calibri" pitchFamily="34" charset="0"/>
              </a:rPr>
              <a:t> </a:t>
            </a:r>
          </a:p>
        </p:txBody>
      </p:sp>
    </p:spTree>
    <p:extLst>
      <p:ext uri="{BB962C8B-B14F-4D97-AF65-F5344CB8AC3E}">
        <p14:creationId xmlns:p14="http://schemas.microsoft.com/office/powerpoint/2010/main" val="4727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829514" y="1296520"/>
            <a:ext cx="10424639" cy="4893647"/>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dirty="0">
              <a:solidFill>
                <a:srgbClr val="000000"/>
              </a:solidFill>
              <a:latin typeface="+mj-lt"/>
            </a:endParaRPr>
          </a:p>
          <a:p>
            <a:pPr marL="342900" indent="-342900">
              <a:buFont typeface="+mj-lt"/>
              <a:buAutoNum type="arabicPeriod"/>
              <a:defRPr/>
            </a:pPr>
            <a:r>
              <a:rPr lang="en-US" dirty="0">
                <a:solidFill>
                  <a:srgbClr val="0D38B3"/>
                </a:solidFill>
                <a:latin typeface="+mj-lt"/>
                <a:sym typeface="Wingdings" pitchFamily="2" charset="2"/>
              </a:rPr>
              <a:t>Do you ensure that there is adequate process for rig move road handover? </a:t>
            </a:r>
          </a:p>
          <a:p>
            <a:pPr marL="342900" indent="-342900">
              <a:buFont typeface="+mj-lt"/>
              <a:buAutoNum type="arabicPeriod"/>
              <a:defRPr/>
            </a:pPr>
            <a:r>
              <a:rPr lang="en-US" dirty="0">
                <a:solidFill>
                  <a:srgbClr val="0D38B3"/>
                </a:solidFill>
                <a:latin typeface="+mj-lt"/>
                <a:sym typeface="Wingdings" pitchFamily="2" charset="2"/>
              </a:rPr>
              <a:t>Do you ensure that all factors (rain, wadi, rig weight </a:t>
            </a:r>
            <a:r>
              <a:rPr lang="en-US" dirty="0" smtClean="0">
                <a:solidFill>
                  <a:srgbClr val="0D38B3"/>
                </a:solidFill>
                <a:latin typeface="+mj-lt"/>
                <a:sym typeface="Wingdings" pitchFamily="2" charset="2"/>
              </a:rPr>
              <a:t>etc.) </a:t>
            </a:r>
            <a:r>
              <a:rPr lang="en-US" dirty="0">
                <a:solidFill>
                  <a:srgbClr val="0D38B3"/>
                </a:solidFill>
                <a:latin typeface="+mj-lt"/>
                <a:sym typeface="Wingdings" pitchFamily="2" charset="2"/>
              </a:rPr>
              <a:t>are taken into consideration while preparing roads for rig move?</a:t>
            </a:r>
          </a:p>
          <a:p>
            <a:pPr marL="342900" indent="-342900">
              <a:buFont typeface="+mj-lt"/>
              <a:buAutoNum type="arabicPeriod"/>
              <a:defRPr/>
            </a:pPr>
            <a:r>
              <a:rPr lang="en-US" dirty="0">
                <a:solidFill>
                  <a:srgbClr val="0D38B3"/>
                </a:solidFill>
                <a:latin typeface="+mj-lt"/>
                <a:sym typeface="Wingdings" pitchFamily="2" charset="2"/>
              </a:rPr>
              <a:t>Do you ensure that there is adequate system for LFI? </a:t>
            </a:r>
          </a:p>
          <a:p>
            <a:pPr marL="342900" indent="-342900">
              <a:buFont typeface="+mj-lt"/>
              <a:buAutoNum type="arabicPeriod"/>
              <a:defRPr/>
            </a:pPr>
            <a:r>
              <a:rPr lang="en-US" dirty="0">
                <a:solidFill>
                  <a:srgbClr val="0D38B3"/>
                </a:solidFill>
                <a:latin typeface="+mj-lt"/>
                <a:sym typeface="Wingdings" pitchFamily="2" charset="2"/>
              </a:rPr>
              <a:t>Do you ensure that corrective actions are being developed based on the in-depth risk assessment?</a:t>
            </a:r>
          </a:p>
          <a:p>
            <a:pPr marL="342900" indent="-342900">
              <a:buFont typeface="+mj-lt"/>
              <a:buAutoNum type="arabicPeriod"/>
              <a:defRPr/>
            </a:pPr>
            <a:r>
              <a:rPr lang="en-US" dirty="0">
                <a:solidFill>
                  <a:srgbClr val="0D38B3"/>
                </a:solidFill>
                <a:latin typeface="+mj-lt"/>
                <a:sym typeface="Wingdings" pitchFamily="2" charset="2"/>
              </a:rPr>
              <a:t>Do you ensure that you are prepared for emergencies and recovery?</a:t>
            </a:r>
          </a:p>
          <a:p>
            <a:pPr marL="342900" indent="-342900">
              <a:buFont typeface="+mj-lt"/>
              <a:buAutoNum type="arabicPeriod"/>
              <a:defRPr/>
            </a:pPr>
            <a:r>
              <a:rPr lang="en-US" dirty="0">
                <a:solidFill>
                  <a:srgbClr val="0D38B3"/>
                </a:solidFill>
                <a:latin typeface="+mj-lt"/>
                <a:sym typeface="Wingdings" pitchFamily="2" charset="2"/>
              </a:rPr>
              <a:t>Do you ensure that verification protocols are independent and unbiased? </a:t>
            </a:r>
          </a:p>
          <a:p>
            <a:pPr marL="342900" indent="-342900">
              <a:buFont typeface="+mj-lt"/>
              <a:buAutoNum type="arabicPeriod"/>
              <a:defRPr/>
            </a:pPr>
            <a:r>
              <a:rPr lang="en-US" dirty="0">
                <a:solidFill>
                  <a:srgbClr val="0D38B3"/>
                </a:solidFill>
                <a:latin typeface="+mj-lt"/>
                <a:sym typeface="Wingdings" pitchFamily="2" charset="2"/>
              </a:rPr>
              <a:t>Do you ensure that all parties are informed of all potential failures and involved into the pre-rig move discussion ? </a:t>
            </a:r>
          </a:p>
          <a:p>
            <a:pPr marL="342900" indent="-342900">
              <a:buFont typeface="+mj-lt"/>
              <a:buAutoNum type="arabicPeriod"/>
              <a:defRPr/>
            </a:pPr>
            <a:r>
              <a:rPr lang="en-US" dirty="0">
                <a:solidFill>
                  <a:srgbClr val="0D38B3"/>
                </a:solidFill>
                <a:latin typeface="+mj-lt"/>
                <a:sym typeface="Wingdings" pitchFamily="2" charset="2"/>
              </a:rPr>
              <a:t>Do you ensure that your task related procedures are up to date and address all aspects? </a:t>
            </a:r>
          </a:p>
          <a:p>
            <a:pPr eaLnBrk="1" hangingPunct="1">
              <a:defRPr/>
            </a:pPr>
            <a:endParaRPr lang="en-US" sz="1400" dirty="0" smtClean="0">
              <a:solidFill>
                <a:srgbClr val="0033CC"/>
              </a:solidFill>
              <a:latin typeface="+mj-lt"/>
              <a:sym typeface="Wingdings" pitchFamily="2" charset="2"/>
            </a:endParaRPr>
          </a:p>
          <a:p>
            <a:pPr eaLnBrk="1" hangingPunct="1">
              <a:defRPr/>
            </a:pPr>
            <a:endParaRPr lang="en-US" sz="1400"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829515" y="916882"/>
            <a:ext cx="5205271"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2710B0"/>
                </a:solidFill>
                <a:latin typeface="Tahoma" panose="020B0604030504040204" pitchFamily="34" charset="0"/>
                <a:ea typeface="Tahoma" panose="020B0604030504040204" pitchFamily="34" charset="0"/>
                <a:cs typeface="Tahoma" panose="020B0604030504040204" pitchFamily="34" charset="0"/>
              </a:rPr>
              <a:t>Date: 28.04.2020</a:t>
            </a:r>
            <a:r>
              <a:rPr lang="en-US" b="1" dirty="0">
                <a:solidFill>
                  <a:srgbClr val="2710B0"/>
                </a:solidFill>
                <a:latin typeface="Tahoma" panose="020B0604030504040204" pitchFamily="34" charset="0"/>
                <a:ea typeface="Tahoma" panose="020B0604030504040204" pitchFamily="34" charset="0"/>
                <a:cs typeface="Tahoma" panose="020B0604030504040204" pitchFamily="34" charset="0"/>
              </a:rPr>
              <a:t>       Incident title HVL#07</a:t>
            </a:r>
          </a:p>
        </p:txBody>
      </p:sp>
    </p:spTree>
    <p:extLst>
      <p:ext uri="{BB962C8B-B14F-4D97-AF65-F5344CB8AC3E}">
        <p14:creationId xmlns:p14="http://schemas.microsoft.com/office/powerpoint/2010/main" val="2542665561"/>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92469</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04DC1F-1555-412C-9AC6-D2422A8B4C2E}"/>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234</TotalTime>
  <Words>603</Words>
  <Application>Microsoft Office PowerPoint</Application>
  <PresentationFormat>Widescreen</PresentationFormat>
  <Paragraphs>53</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51</cp:revision>
  <dcterms:created xsi:type="dcterms:W3CDTF">2018-09-24T07:27:56Z</dcterms:created>
  <dcterms:modified xsi:type="dcterms:W3CDTF">2020-11-09T10:57:13Z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