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84" r:id="rId6"/>
    <p:sldId id="28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1B2"/>
    <a:srgbClr val="2710B0"/>
    <a:srgbClr val="0D38B3"/>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87946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1437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75196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B9F3DD2-217D-4E24-89F9-141A55BA63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8704" y="775532"/>
            <a:ext cx="1358176" cy="2057756"/>
          </a:xfrm>
          <a:prstGeom prst="rect">
            <a:avLst/>
          </a:prstGeom>
        </p:spPr>
      </p:pic>
      <p:sp>
        <p:nvSpPr>
          <p:cNvPr id="14339" name="Text Box 2"/>
          <p:cNvSpPr txBox="1">
            <a:spLocks noChangeArrowheads="1"/>
          </p:cNvSpPr>
          <p:nvPr/>
        </p:nvSpPr>
        <p:spPr bwMode="auto">
          <a:xfrm>
            <a:off x="429545" y="655892"/>
            <a:ext cx="8177393" cy="5178341"/>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07.06.2020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HVL#11</a:t>
            </a:r>
          </a:p>
          <a:p>
            <a:pPr marL="114300" indent="-114300" algn="just">
              <a:defRPr/>
            </a:pPr>
            <a:endParaRPr lang="en-US" sz="1200" b="1" dirty="0" smtClean="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342900" indent="-342900" algn="l">
              <a:defRPr/>
            </a:pPr>
            <a:r>
              <a:rPr lang="en-US" sz="1600" dirty="0" smtClean="0"/>
              <a:t>On </a:t>
            </a:r>
            <a:r>
              <a:rPr lang="en-US" sz="1600" dirty="0"/>
              <a:t>June 7th, 2020 at 18:25hrs while tripping out 5”drill pipe.  Drill pipe Stand </a:t>
            </a:r>
            <a:r>
              <a:rPr lang="en-US" sz="1600" dirty="0" smtClean="0"/>
              <a:t>was pulled and </a:t>
            </a:r>
            <a:r>
              <a:rPr lang="en-US" sz="1600" dirty="0"/>
              <a:t>racked backed  after rack back the AD pressed the float button to keep the link tilt in center position same time he used retract switch to bring it back link tilt faster. Once link tilt in center position AD started descending TDS. While lowering the TDS about 5meter below the monkey board, he unintentionally operated retract switch which resulted in the elevators and links hitting the horizontal beam in the mast at height of 20 meters and the links rested on the beam until the block is completely stopped. </a:t>
            </a:r>
          </a:p>
          <a:p>
            <a:pPr marL="342900" indent="-342900">
              <a:defRPr/>
            </a:pPr>
            <a:endParaRPr lang="en-US" sz="1050" b="1" dirty="0">
              <a:solidFill>
                <a:srgbClr val="333399"/>
              </a:solidFill>
              <a:latin typeface="+mj-lt"/>
            </a:endParaRPr>
          </a:p>
          <a:p>
            <a:pPr marL="342900" indent="-342900">
              <a:defRPr/>
            </a:pPr>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0000"/>
              </a:solidFill>
            </a:endParaRPr>
          </a:p>
          <a:p>
            <a:pPr marL="342900" indent="-342900" algn="just">
              <a:buFont typeface="Arial" panose="020B0604020202020204" pitchFamily="34" charset="0"/>
              <a:buChar char="•"/>
              <a:tabLst>
                <a:tab pos="457200" algn="l"/>
              </a:tabLst>
              <a:defRPr/>
            </a:pPr>
            <a:r>
              <a:rPr lang="en-US" sz="1600" dirty="0">
                <a:solidFill>
                  <a:srgbClr val="000000"/>
                </a:solidFill>
                <a:ea typeface="Times New Roman" panose="02020603050405020304" pitchFamily="18" charset="0"/>
                <a:cs typeface="Arial" panose="020B0604020202020204" pitchFamily="34" charset="0"/>
              </a:rPr>
              <a:t>Always ensure no distraction for Drillers/AD when operating the draw works.</a:t>
            </a:r>
          </a:p>
          <a:p>
            <a:pPr marL="342900" indent="-342900" algn="just">
              <a:buFont typeface="Arial" panose="020B0604020202020204" pitchFamily="34" charset="0"/>
              <a:buChar char="•"/>
              <a:tabLst>
                <a:tab pos="457200" algn="l"/>
              </a:tabLst>
              <a:defRPr/>
            </a:pPr>
            <a:r>
              <a:rPr lang="en-US" sz="1600" dirty="0">
                <a:solidFill>
                  <a:srgbClr val="000000"/>
                </a:solidFill>
                <a:ea typeface="Times New Roman" panose="02020603050405020304" pitchFamily="18" charset="0"/>
                <a:cs typeface="Arial" panose="020B0604020202020204" pitchFamily="34" charset="0"/>
              </a:rPr>
              <a:t>Always Ensure Handovers to be done in a quiet environment where possible, stop the job if safe to do so.</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warning sign placed to ensure the break operator will not be engaged in any type of discussion while operating the brake (TDS</a:t>
            </a:r>
            <a:r>
              <a:rPr lang="en-US" sz="1600" dirty="0" smtClean="0">
                <a:ea typeface="Times New Roman" panose="02020603050405020304" pitchFamily="18" charset="0"/>
                <a:cs typeface="Arial" panose="020B0604020202020204" pitchFamily="34" charset="0"/>
              </a:rPr>
              <a:t>).</a:t>
            </a:r>
            <a:endParaRPr lang="en-US" sz="1600" dirty="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engage with OEM in relation to update on critical equipment </a:t>
            </a:r>
            <a:r>
              <a:rPr lang="en-US" sz="1600" dirty="0" smtClean="0">
                <a:ea typeface="Times New Roman" panose="02020603050405020304" pitchFamily="18" charset="0"/>
                <a:cs typeface="Arial" panose="020B0604020202020204" pitchFamily="34" charset="0"/>
              </a:rPr>
              <a:t>upgrades.</a:t>
            </a:r>
            <a:endParaRPr lang="en-US" sz="1600" dirty="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distribute learning to same type of rig.</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position stabbing board camera to cover the mast during POOH.</a:t>
            </a:r>
          </a:p>
          <a:p>
            <a:pPr marL="342900" indent="-342900" algn="just">
              <a:buFont typeface="Arial" panose="020B0604020202020204" pitchFamily="34" charset="0"/>
              <a:buChar char="•"/>
              <a:tabLst>
                <a:tab pos="457200" algn="l"/>
              </a:tabLst>
              <a:defRPr/>
            </a:pPr>
            <a:r>
              <a:rPr lang="en-US" sz="1600" dirty="0">
                <a:solidFill>
                  <a:srgbClr val="000000"/>
                </a:solidFill>
                <a:ea typeface="Times New Roman" panose="02020603050405020304" pitchFamily="18" charset="0"/>
                <a:cs typeface="Arial" panose="020B0604020202020204" pitchFamily="34" charset="0"/>
              </a:rPr>
              <a:t>Always maintain red zone while tripping and moving the </a:t>
            </a:r>
            <a:r>
              <a:rPr lang="en-US" sz="1600" dirty="0" smtClean="0">
                <a:solidFill>
                  <a:srgbClr val="000000"/>
                </a:solidFill>
                <a:ea typeface="Times New Roman" panose="02020603050405020304" pitchFamily="18" charset="0"/>
                <a:cs typeface="Arial" panose="020B0604020202020204" pitchFamily="34" charset="0"/>
              </a:rPr>
              <a:t>block.</a:t>
            </a:r>
            <a:endParaRPr lang="en-US" sz="1600" dirty="0">
              <a:solidFill>
                <a:srgbClr val="000000"/>
              </a:solidFill>
              <a:ea typeface="Times New Roman" panose="02020603050405020304" pitchFamily="18" charset="0"/>
              <a:cs typeface="Arial" panose="020B0604020202020204" pitchFamily="34" charset="0"/>
            </a:endParaRPr>
          </a:p>
        </p:txBody>
      </p:sp>
      <p:sp>
        <p:nvSpPr>
          <p:cNvPr id="26627" name="Text Box 5"/>
          <p:cNvSpPr txBox="1">
            <a:spLocks noChangeArrowheads="1"/>
          </p:cNvSpPr>
          <p:nvPr/>
        </p:nvSpPr>
        <p:spPr bwMode="auto">
          <a:xfrm>
            <a:off x="8706158" y="1309366"/>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29545" y="5834233"/>
            <a:ext cx="6684688" cy="338554"/>
          </a:xfrm>
          <a:prstGeom prst="rect">
            <a:avLst/>
          </a:prstGeom>
          <a:solidFill>
            <a:srgbClr val="2710B0"/>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Never Distract  Drawworks Operator while he is operating TDS</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5" name="TextBox 24">
            <a:extLst>
              <a:ext uri="{FF2B5EF4-FFF2-40B4-BE49-F238E27FC236}">
                <a16:creationId xmlns:a16="http://schemas.microsoft.com/office/drawing/2014/main" id="{96114CB6-DEFE-4B83-A0D8-D75A983EB888}"/>
              </a:ext>
            </a:extLst>
          </p:cNvPr>
          <p:cNvSpPr txBox="1"/>
          <p:nvPr/>
        </p:nvSpPr>
        <p:spPr>
          <a:xfrm>
            <a:off x="8878634" y="2896994"/>
            <a:ext cx="2993160" cy="430887"/>
          </a:xfrm>
          <a:prstGeom prst="rect">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100" kern="0" dirty="0">
                <a:solidFill>
                  <a:schemeClr val="tx1"/>
                </a:solidFill>
                <a:latin typeface="+mj-lt"/>
                <a:cs typeface="Arial" panose="020B0604020202020204" pitchFamily="34" charset="0"/>
              </a:rPr>
              <a:t>Ensure the links are in float position when descending the blocks , do not operate the retract</a:t>
            </a:r>
          </a:p>
        </p:txBody>
      </p:sp>
      <p:pic>
        <p:nvPicPr>
          <p:cNvPr id="29" name="Picture 28">
            <a:extLst>
              <a:ext uri="{FF2B5EF4-FFF2-40B4-BE49-F238E27FC236}">
                <a16:creationId xmlns:a16="http://schemas.microsoft.com/office/drawing/2014/main" id="{5C3F05A1-6F65-4016-81F3-B604EAA61E0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78634" y="764978"/>
            <a:ext cx="1637470" cy="2078864"/>
          </a:xfrm>
          <a:prstGeom prst="rect">
            <a:avLst/>
          </a:prstGeom>
        </p:spPr>
      </p:pic>
      <p:pic>
        <p:nvPicPr>
          <p:cNvPr id="3" name="Picture 2">
            <a:extLst>
              <a:ext uri="{FF2B5EF4-FFF2-40B4-BE49-F238E27FC236}">
                <a16:creationId xmlns:a16="http://schemas.microsoft.com/office/drawing/2014/main" id="{7590CE85-2303-47F2-B618-22853893430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17792" y="2079868"/>
            <a:ext cx="506012" cy="542591"/>
          </a:xfrm>
          <a:prstGeom prst="rect">
            <a:avLst/>
          </a:prstGeom>
        </p:spPr>
      </p:pic>
      <p:sp>
        <p:nvSpPr>
          <p:cNvPr id="2" name="TextBox 1"/>
          <p:cNvSpPr txBox="1"/>
          <p:nvPr/>
        </p:nvSpPr>
        <p:spPr>
          <a:xfrm>
            <a:off x="10028056" y="5784744"/>
            <a:ext cx="2379471" cy="276999"/>
          </a:xfrm>
          <a:prstGeom prst="rect">
            <a:avLst/>
          </a:prstGeom>
          <a:noFill/>
        </p:spPr>
        <p:txBody>
          <a:bodyPr wrap="square" rtlCol="0">
            <a:spAutoFit/>
          </a:bodyPr>
          <a:lstStyle/>
          <a:p>
            <a:r>
              <a:rPr lang="en-US" sz="1200" b="1" dirty="0">
                <a:latin typeface="+mj-lt"/>
              </a:rPr>
              <a:t>Never Distract</a:t>
            </a:r>
          </a:p>
        </p:txBody>
      </p:sp>
      <p:pic>
        <p:nvPicPr>
          <p:cNvPr id="6" name="Picture 5">
            <a:extLst>
              <a:ext uri="{FF2B5EF4-FFF2-40B4-BE49-F238E27FC236}">
                <a16:creationId xmlns:a16="http://schemas.microsoft.com/office/drawing/2014/main" id="{CAD0B003-8A67-4081-978F-76F7F760CD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9533" y="3496540"/>
            <a:ext cx="2681876" cy="2193967"/>
          </a:xfrm>
          <a:prstGeom prst="rect">
            <a:avLst/>
          </a:prstGeom>
        </p:spPr>
      </p:pic>
      <p:sp>
        <p:nvSpPr>
          <p:cNvPr id="26634" name="Freeform 132"/>
          <p:cNvSpPr>
            <a:spLocks/>
          </p:cNvSpPr>
          <p:nvPr/>
        </p:nvSpPr>
        <p:spPr bwMode="auto">
          <a:xfrm>
            <a:off x="9315758" y="392236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5" name="Rectangle 14"/>
          <p:cNvSpPr>
            <a:spLocks noChangeArrowheads="1"/>
          </p:cNvSpPr>
          <p:nvPr/>
        </p:nvSpPr>
        <p:spPr bwMode="auto">
          <a:xfrm>
            <a:off x="572574" y="6308681"/>
            <a:ext cx="7301814"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94918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76309" y="1238905"/>
            <a:ext cx="9876394" cy="473975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buFont typeface="+mj-lt"/>
              <a:buAutoNum type="arabicPeriod"/>
              <a:defRPr/>
            </a:pPr>
            <a:r>
              <a:rPr lang="en-US" dirty="0">
                <a:solidFill>
                  <a:srgbClr val="0E41B2"/>
                </a:solidFill>
                <a:latin typeface="+mj-lt"/>
                <a:sym typeface="Wingdings" pitchFamily="2" charset="2"/>
              </a:rPr>
              <a:t>Do you ensure warning system is available to stop TDS if  link tilt activated during descending?</a:t>
            </a:r>
          </a:p>
          <a:p>
            <a:pPr marL="342900" indent="-342900">
              <a:buFont typeface="+mj-lt"/>
              <a:buAutoNum type="arabicPeriod"/>
              <a:defRPr/>
            </a:pPr>
            <a:r>
              <a:rPr lang="en-US" dirty="0">
                <a:solidFill>
                  <a:srgbClr val="0E41B2"/>
                </a:solidFill>
                <a:latin typeface="+mj-lt"/>
                <a:sym typeface="Wingdings" pitchFamily="2" charset="2"/>
              </a:rPr>
              <a:t>Do you ensure your  Rig Management (Toolpusher)  intervein and address unsafe behavior and unsafe practices?</a:t>
            </a:r>
          </a:p>
          <a:p>
            <a:pPr marL="342900" indent="-342900">
              <a:buFont typeface="+mj-lt"/>
              <a:buAutoNum type="arabicPeriod"/>
              <a:defRPr/>
            </a:pPr>
            <a:r>
              <a:rPr lang="en-US" dirty="0">
                <a:solidFill>
                  <a:srgbClr val="0E41B2"/>
                </a:solidFill>
                <a:latin typeface="+mj-lt"/>
                <a:sym typeface="Wingdings" pitchFamily="2" charset="2"/>
              </a:rPr>
              <a:t>Do you ensure your TDS equipped with  inter lock system and function appropriately?</a:t>
            </a:r>
          </a:p>
          <a:p>
            <a:pPr marL="342900" indent="-342900">
              <a:buFont typeface="+mj-lt"/>
              <a:buAutoNum type="arabicPeriod"/>
              <a:defRPr/>
            </a:pPr>
            <a:r>
              <a:rPr lang="en-US" dirty="0">
                <a:solidFill>
                  <a:srgbClr val="0E41B2"/>
                </a:solidFill>
                <a:latin typeface="+mj-lt"/>
                <a:sym typeface="Wingdings" pitchFamily="2" charset="2"/>
              </a:rPr>
              <a:t>Do you ensure there is a sign boards  in place to remind others distraction to Drawworks operator?</a:t>
            </a:r>
          </a:p>
          <a:p>
            <a:pPr marL="342900" indent="-342900">
              <a:buFont typeface="+mj-lt"/>
              <a:buAutoNum type="arabicPeriod"/>
              <a:defRPr/>
            </a:pPr>
            <a:r>
              <a:rPr lang="en-US" dirty="0">
                <a:solidFill>
                  <a:srgbClr val="0E41B2"/>
                </a:solidFill>
                <a:latin typeface="+mj-lt"/>
                <a:sym typeface="Wingdings" pitchFamily="2" charset="2"/>
              </a:rPr>
              <a:t>Do you ensure for receiving updates and  upgrades to the safety critical system from OEM?</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76309" y="869017"/>
            <a:ext cx="5205271" cy="646331"/>
          </a:xfrm>
          <a:prstGeom prst="rect">
            <a:avLst/>
          </a:prstGeom>
          <a:noFill/>
          <a:ln w="9525">
            <a:noFill/>
            <a:miter lim="800000"/>
            <a:headEnd/>
            <a:tailEnd/>
          </a:ln>
        </p:spPr>
        <p:txBody>
          <a:bodyPr wrap="none">
            <a:spAutoFit/>
          </a:bodyPr>
          <a:lstStyle/>
          <a:p>
            <a:pPr marL="114300" indent="-114300" algn="just"/>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07.06.2020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HVL#11</a:t>
            </a:r>
          </a:p>
          <a:p>
            <a:pPr marL="114300" indent="-114300" algn="just"/>
            <a:endParaRPr lang="en-US" b="1" dirty="0">
              <a:solidFill>
                <a:srgbClr val="333399"/>
              </a:solidFill>
              <a:latin typeface="Tahoma" pitchFamily="34" charset="0"/>
            </a:endParaRPr>
          </a:p>
        </p:txBody>
      </p:sp>
    </p:spTree>
    <p:extLst>
      <p:ext uri="{BB962C8B-B14F-4D97-AF65-F5344CB8AC3E}">
        <p14:creationId xmlns:p14="http://schemas.microsoft.com/office/powerpoint/2010/main" val="285817471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92472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7EB6CA-F49A-4822-832C-A710AF6744AD}"/>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252</TotalTime>
  <Words>625</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56</cp:revision>
  <dcterms:created xsi:type="dcterms:W3CDTF">2018-09-24T07:27:56Z</dcterms:created>
  <dcterms:modified xsi:type="dcterms:W3CDTF">2020-11-09T11:02:29Z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