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8"/>
  </p:notesMasterIdLst>
  <p:sldIdLst>
    <p:sldId id="329" r:id="rId6"/>
    <p:sldId id="33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38B3"/>
    <a:srgbClr val="3135D3"/>
    <a:srgbClr val="2710B0"/>
    <a:srgbClr val="CC3300"/>
    <a:srgbClr val="16942A"/>
    <a:srgbClr val="24A316"/>
    <a:srgbClr val="FDD600"/>
    <a:srgbClr val="FFFC0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94" autoAdjust="0"/>
    <p:restoredTop sz="94674"/>
  </p:normalViewPr>
  <p:slideViewPr>
    <p:cSldViewPr snapToGrid="0" snapToObjects="1">
      <p:cViewPr varScale="1">
        <p:scale>
          <a:sx n="114" d="100"/>
          <a:sy n="114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CC15C-7088-4C08-B145-E35BDB57786C}" type="datetimeFigureOut">
              <a:rPr lang="en-US" smtClean="0"/>
              <a:t>28/12/2020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06F0F-6AA3-414C-870B-3468ED710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19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Ensure all dates and titles are input </a:t>
            </a:r>
          </a:p>
          <a:p>
            <a:endParaRPr lang="en-US" dirty="0"/>
          </a:p>
          <a:p>
            <a:r>
              <a:rPr lang="en-US" dirty="0"/>
              <a:t>A short description should be provided without mentioning names of contractors or</a:t>
            </a:r>
            <a:r>
              <a:rPr lang="en-US" baseline="0" dirty="0"/>
              <a:t> individuals.  You should include, what happened, to who (by job title) and what injuries this resulted in.  Nothing more!</a:t>
            </a:r>
          </a:p>
          <a:p>
            <a:endParaRPr lang="en-US" baseline="0" dirty="0"/>
          </a:p>
          <a:p>
            <a:r>
              <a:rPr lang="en-US" baseline="0" dirty="0"/>
              <a:t>Four to five bullet points highlighting the main findings from the investigation.  Remember the target audience is the front line staff so this should be written in simple terms in a way that everyone can understand.</a:t>
            </a:r>
          </a:p>
          <a:p>
            <a:endParaRPr lang="en-US" baseline="0" dirty="0"/>
          </a:p>
          <a:p>
            <a:r>
              <a:rPr lang="en-US" baseline="0" dirty="0"/>
              <a:t>The strap line should be the main point you want to get across</a:t>
            </a:r>
          </a:p>
          <a:p>
            <a:endParaRPr lang="en-US" baseline="0" dirty="0"/>
          </a:p>
          <a:p>
            <a:r>
              <a:rPr lang="en-US" baseline="0" dirty="0"/>
              <a:t>The images should be self explanatory, what went wrong (if you create a reconstruction please ensure you do not put people at risk) and below how it should be done.   </a:t>
            </a:r>
            <a:endParaRPr lang="en-US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138CA7-92E6-41FD-A1B7-5ABDE6F1771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668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Ensure all dates and titles are input 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Make a list of closed questions (only ‘yes’ or ‘no’ as an answer) to ask others if they have the same issues based on the management or HSE-MS failings or shortfalls identified in the investigation. 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Imagine you have to audit other companies to see if they could have the same issues.</a:t>
            </a:r>
          </a:p>
          <a:p>
            <a:endParaRPr lang="en-US" dirty="0">
              <a:solidFill>
                <a:srgbClr val="0033CC"/>
              </a:solidFill>
              <a:latin typeface="Arial" charset="0"/>
              <a:cs typeface="Arial" charset="0"/>
              <a:sym typeface="Wingdings" pitchFamily="2" charset="2"/>
            </a:endParaRPr>
          </a:p>
          <a:p>
            <a:r>
              <a:rPr lang="en-US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These questions should start</a:t>
            </a:r>
            <a:r>
              <a:rPr lang="en-US" baseline="0" dirty="0">
                <a:solidFill>
                  <a:srgbClr val="0033CC"/>
                </a:solidFill>
                <a:latin typeface="Arial" charset="0"/>
                <a:cs typeface="Arial" charset="0"/>
                <a:sym typeface="Wingdings" pitchFamily="2" charset="2"/>
              </a:rPr>
              <a:t> with: Do you ensure…………………?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B2BACC-5893-4478-93DA-688A131F836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9710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A81E8-6622-4A49-9FF2-EB24B86713DF}" type="datetime1">
              <a:rPr lang="en-US" smtClean="0"/>
              <a:t>28/12/2020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6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146D2-AFA6-4972-98EA-669A7C4EF4C1}" type="datetime1">
              <a:rPr lang="en-US" smtClean="0"/>
              <a:t>28/12/2020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70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4A6E8-E675-402B-A2BD-D7D9A0B28C11}" type="datetime1">
              <a:rPr lang="en-US" smtClean="0"/>
              <a:t>28/12/2020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17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B20E9-F1D7-4215-B0B8-9261F74C594C}" type="datetime1">
              <a:rPr lang="en-US" smtClean="0"/>
              <a:t>28/12/2020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2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570DC-E9CE-47B7-914B-CCCB34812D12}" type="datetime1">
              <a:rPr lang="en-US" smtClean="0"/>
              <a:t>28/12/2020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104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37381-7ED1-4560-9CFE-229A02541128}" type="datetime1">
              <a:rPr lang="en-US" smtClean="0"/>
              <a:t>28/12/2020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711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E3E44-24F4-4A1C-800C-6D9ECAE7974B}" type="datetime1">
              <a:rPr lang="en-US" smtClean="0"/>
              <a:t>28/12/2020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43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E653-A0E0-4FB0-90DA-8480B4419788}" type="datetime1">
              <a:rPr lang="en-US" smtClean="0"/>
              <a:t>28/12/2020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71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47A19-653E-48BE-A95B-6C8310E78F3C}" type="datetime1">
              <a:rPr lang="en-US" smtClean="0"/>
              <a:t>28/12/2020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701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D3962-B721-4373-9C98-9475965557BA}" type="datetime1">
              <a:rPr lang="en-US" smtClean="0"/>
              <a:t>28/12/2020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49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EC87-D7C3-4B74-BBDD-829DC775F8F0}" type="datetime1">
              <a:rPr lang="en-US" smtClean="0"/>
              <a:t>28/12/2020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5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D58F9-0DED-40AE-A7F2-D2F56296859A}" type="datetime1">
              <a:rPr lang="en-US" smtClean="0"/>
              <a:t>28/12/2020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11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8802C-26DD-484F-B80D-C1016ACAF724}" type="datetime1">
              <a:rPr lang="en-US" smtClean="0"/>
              <a:t>28/12/2020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961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9217-FA8F-484B-A6C3-2FD273B1E69E}" type="datetime1">
              <a:rPr lang="en-US" smtClean="0"/>
              <a:t>28/12/2020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565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E998F-5273-455B-8DC4-444548608F7A}" type="datetime1">
              <a:rPr lang="en-US" smtClean="0"/>
              <a:t>28/12/2020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2CA95-DD1B-4F67-8C36-13F320194810}" type="datetime1">
              <a:rPr lang="en-US" smtClean="0"/>
              <a:t>28/12/2020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1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7674-DBA0-440A-8265-C49A3552B907}" type="datetime1">
              <a:rPr lang="en-US" smtClean="0"/>
              <a:t>28/12/2020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6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AF15A-1620-45AF-A5BF-538FE3A47A7A}" type="datetime1">
              <a:rPr lang="en-US" smtClean="0"/>
              <a:t>28/12/2020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40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4A1C8-634E-467E-BB69-93B0A13CDE3C}" type="datetime1">
              <a:rPr lang="en-US" smtClean="0"/>
              <a:t>28/12/2020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EAE86-4E98-45D3-976A-F4279866EDBF}" type="datetime1">
              <a:rPr lang="en-US" smtClean="0"/>
              <a:t>28/12/2020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8C93D-2470-45CB-B76C-8928E4B4B22A}" type="datetime1">
              <a:rPr lang="en-US" smtClean="0"/>
              <a:t>28/12/2020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1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DC80C-0517-4D4D-B5C2-CBC9DB2DDDD2}" type="datetime1">
              <a:rPr lang="en-US" smtClean="0"/>
              <a:t>28/12/2020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 1 (2020)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7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87E80-01D6-44AC-917B-580F775AE8DF}" type="datetime1">
              <a:rPr lang="en-US" smtClean="0"/>
              <a:t>28/12/2020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F64E4-CF39-E842-A871-400C57C21E3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5837F4-0EF0-4EB8-A16D-265E78EE0C9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386366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9B523F6-A9A3-46FE-B2B7-E53C7D2853E4}"/>
              </a:ext>
            </a:extLst>
          </p:cNvPr>
          <p:cNvGrpSpPr/>
          <p:nvPr userDrawn="1"/>
        </p:nvGrpSpPr>
        <p:grpSpPr>
          <a:xfrm>
            <a:off x="9289915" y="6117536"/>
            <a:ext cx="2340722" cy="740868"/>
            <a:chOff x="9289915" y="6117536"/>
            <a:chExt cx="2340722" cy="74086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5D186BF-73E8-40E9-BF74-18F83D802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9915" y="6117536"/>
              <a:ext cx="2340722" cy="38155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68DA85E-4B77-46C1-A974-11D1BE5A6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9289915" y="6671146"/>
              <a:ext cx="2340722" cy="1872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67511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 Ligh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Gill Sans Ligh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Gill Sans Ligh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Gill Sans Ligh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F3A31-3D00-4E8B-A67B-CA580072632E}" type="datetime1">
              <a:rPr lang="en-US" smtClean="0"/>
              <a:t>28/12/2020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V 1 (2020)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892A39-D243-415A-9FE5-C98C567C9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203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492120" y="799514"/>
            <a:ext cx="7784775" cy="533222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4300" indent="-114300" algn="just">
              <a:defRPr/>
            </a:pPr>
            <a:r>
              <a:rPr lang="en-GB" b="1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Date:</a:t>
            </a:r>
            <a:r>
              <a:rPr lang="en-US" b="1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14.09.2020      Incident title : LTI#22, Finger Injury</a:t>
            </a:r>
            <a:endParaRPr lang="en-US" b="1" dirty="0">
              <a:solidFill>
                <a:srgbClr val="FF0000"/>
              </a:solidFill>
              <a:latin typeface="Tahoma" pitchFamily="34" charset="0"/>
            </a:endParaRPr>
          </a:p>
          <a:p>
            <a:pPr marL="114300" indent="-114300" algn="just">
              <a:defRPr/>
            </a:pPr>
            <a:endParaRPr lang="en-US" sz="1600" b="1" dirty="0">
              <a:solidFill>
                <a:srgbClr val="FF0000"/>
              </a:solidFill>
              <a:latin typeface="Tahoma" pitchFamily="34" charset="0"/>
            </a:endParaRPr>
          </a:p>
          <a:p>
            <a:pPr marL="114300" indent="-114300" algn="just">
              <a:defRPr/>
            </a:pPr>
            <a:r>
              <a:rPr lang="en-US" b="1" dirty="0">
                <a:solidFill>
                  <a:srgbClr val="FF0000"/>
                </a:solidFill>
                <a:latin typeface="Tahoma" pitchFamily="34" charset="0"/>
              </a:rPr>
              <a:t>What happened?</a:t>
            </a:r>
            <a:endParaRPr lang="en-US" dirty="0">
              <a:solidFill>
                <a:srgbClr val="FF0000"/>
              </a:solidFill>
              <a:latin typeface="Tahoma" pitchFamily="34" charset="0"/>
            </a:endParaRPr>
          </a:p>
          <a:p>
            <a:pPr marL="342900" indent="-342900">
              <a:defRPr/>
            </a:pPr>
            <a:r>
              <a:rPr lang="en-US" dirty="0">
                <a:solidFill>
                  <a:srgbClr val="000000"/>
                </a:solidFill>
              </a:rPr>
              <a:t>While attempting to align sucker rod BOP flange over the X-mas tree,</a:t>
            </a:r>
          </a:p>
          <a:p>
            <a:pPr marL="342900" indent="-342900">
              <a:defRPr/>
            </a:pPr>
            <a:r>
              <a:rPr lang="en-US" dirty="0">
                <a:solidFill>
                  <a:srgbClr val="000000"/>
                </a:solidFill>
              </a:rPr>
              <a:t>Floorman placed his hand underneath the flange and while doing so the </a:t>
            </a:r>
          </a:p>
          <a:p>
            <a:pPr marL="342900" indent="-342900">
              <a:defRPr/>
            </a:pPr>
            <a:r>
              <a:rPr lang="en-US" dirty="0">
                <a:solidFill>
                  <a:srgbClr val="000000"/>
                </a:solidFill>
              </a:rPr>
              <a:t>flange unexpectedly shifted downwards and caught the employee’s right </a:t>
            </a:r>
          </a:p>
          <a:p>
            <a:pPr marL="342900" indent="-342900">
              <a:defRPr/>
            </a:pPr>
            <a:r>
              <a:rPr lang="en-US" dirty="0">
                <a:solidFill>
                  <a:srgbClr val="000000"/>
                </a:solidFill>
              </a:rPr>
              <a:t>hand ring finger in between the flange and X-mas tree plate causing a </a:t>
            </a:r>
          </a:p>
          <a:p>
            <a:pPr marL="342900" indent="-342900">
              <a:defRPr/>
            </a:pPr>
            <a:r>
              <a:rPr lang="en-US" dirty="0">
                <a:solidFill>
                  <a:srgbClr val="000000"/>
                </a:solidFill>
              </a:rPr>
              <a:t>Fracture. </a:t>
            </a:r>
          </a:p>
          <a:p>
            <a:pPr marL="342900" indent="-342900">
              <a:defRPr/>
            </a:pPr>
            <a:endParaRPr lang="en-US" sz="1050" dirty="0">
              <a:solidFill>
                <a:srgbClr val="000000"/>
              </a:solidFill>
              <a:latin typeface="Arial" pitchFamily="34" charset="0"/>
            </a:endParaRPr>
          </a:p>
          <a:p>
            <a:pPr marL="342900" indent="-342900">
              <a:defRPr/>
            </a:pPr>
            <a:endParaRPr lang="en-US" sz="1050" dirty="0">
              <a:solidFill>
                <a:srgbClr val="000000"/>
              </a:solidFill>
              <a:latin typeface="Arial" pitchFamily="34" charset="0"/>
            </a:endParaRPr>
          </a:p>
          <a:p>
            <a:pPr marL="342900" indent="-342900"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114300" indent="-114300" algn="just">
              <a:defRPr/>
            </a:pPr>
            <a:r>
              <a:rPr lang="en-US" sz="1600" b="1" dirty="0">
                <a:solidFill>
                  <a:srgbClr val="333399"/>
                </a:solidFill>
                <a:latin typeface="Tahoma" pitchFamily="34" charset="0"/>
              </a:rPr>
              <a:t>Your learning from this incident..</a:t>
            </a:r>
            <a:endParaRPr lang="en-US" sz="1600" dirty="0">
              <a:solidFill>
                <a:srgbClr val="00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cs typeface="Tahoma" pitchFamily="34" charset="0"/>
              </a:rPr>
              <a:t>ALWAYS intervene and exercise STOP Work Authority.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cs typeface="Tahoma" pitchFamily="34" charset="0"/>
              </a:rPr>
              <a:t>ALWAYS plan the task and ensure adequate pre-job brief is done including for routine tasks.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cs typeface="Tahoma" pitchFamily="34" charset="0"/>
              </a:rPr>
              <a:t>ALWAYS ensure you use updated SOP for the task.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cs typeface="Tahoma" pitchFamily="34" charset="0"/>
              </a:rPr>
              <a:t>ALWAYS maintain clear communication during the task.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cs typeface="Tahoma" pitchFamily="34" charset="0"/>
              </a:rPr>
              <a:t>ALWAYS wear PPE.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cs typeface="Tahoma" pitchFamily="34" charset="0"/>
              </a:rPr>
              <a:t>ALWAYS stay away from LOF.</a:t>
            </a:r>
          </a:p>
          <a:p>
            <a:pPr marL="114300" indent="-114300">
              <a:defRPr/>
            </a:pPr>
            <a:endParaRPr lang="en-US" sz="1050" dirty="0">
              <a:latin typeface="Arial" charset="0"/>
              <a:cs typeface="Tahoma" pitchFamily="34" charset="0"/>
            </a:endParaRPr>
          </a:p>
          <a:p>
            <a:pPr eaLnBrk="1" hangingPunct="1">
              <a:defRPr/>
            </a:pPr>
            <a:endParaRPr lang="en-US" sz="1050" dirty="0">
              <a:solidFill>
                <a:srgbClr val="FF0000"/>
              </a:solidFill>
              <a:latin typeface="Arial" charset="0"/>
              <a:cs typeface="Tahoma" pitchFamily="34" charset="0"/>
            </a:endParaRPr>
          </a:p>
          <a:p>
            <a:pPr eaLnBrk="1" hangingPunct="1">
              <a:defRPr/>
            </a:pPr>
            <a:endParaRPr lang="en-US" sz="1050" dirty="0">
              <a:solidFill>
                <a:srgbClr val="FF0000"/>
              </a:solidFill>
              <a:latin typeface="Arial" charset="0"/>
              <a:cs typeface="Tahoma" pitchFamily="34" charset="0"/>
            </a:endParaRPr>
          </a:p>
          <a:p>
            <a:pPr marL="119063" indent="-119063">
              <a:defRPr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627" name="Text Box 5"/>
          <p:cNvSpPr txBox="1">
            <a:spLocks noChangeArrowheads="1"/>
          </p:cNvSpPr>
          <p:nvPr/>
        </p:nvSpPr>
        <p:spPr bwMode="auto">
          <a:xfrm>
            <a:off x="7362825" y="1219201"/>
            <a:ext cx="16764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6000">
              <a:solidFill>
                <a:srgbClr val="FF0000"/>
              </a:solidFill>
              <a:sym typeface="Webdings" pitchFamily="18" charset="2"/>
            </a:endParaRPr>
          </a:p>
        </p:txBody>
      </p:sp>
      <p:sp>
        <p:nvSpPr>
          <p:cNvPr id="26628" name="TextBox 16"/>
          <p:cNvSpPr txBox="1">
            <a:spLocks noChangeArrowheads="1"/>
          </p:cNvSpPr>
          <p:nvPr/>
        </p:nvSpPr>
        <p:spPr bwMode="auto">
          <a:xfrm>
            <a:off x="492120" y="5575531"/>
            <a:ext cx="5181600" cy="584775"/>
          </a:xfrm>
          <a:prstGeom prst="rect">
            <a:avLst/>
          </a:prstGeom>
          <a:solidFill>
            <a:srgbClr val="0D38B3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1600" b="1" dirty="0">
                <a:solidFill>
                  <a:srgbClr val="FFFF00"/>
                </a:solidFill>
                <a:latin typeface="Tahoma" pitchFamily="34" charset="0"/>
              </a:rPr>
              <a:t>ALWAYS ensure that Supervisor is supervising &amp; is not performing the task himself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2743200" y="1"/>
            <a:ext cx="70564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600" b="1" dirty="0">
                <a:latin typeface="+mj-lt"/>
              </a:rPr>
              <a:t>PDO Second Alert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70BCD55-BF81-4BF2-BD46-23757E934BA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042906" y="261773"/>
            <a:ext cx="2294830" cy="33703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633" name="Group 131"/>
          <p:cNvGrpSpPr>
            <a:grpSpLocks/>
          </p:cNvGrpSpPr>
          <p:nvPr/>
        </p:nvGrpSpPr>
        <p:grpSpPr bwMode="auto">
          <a:xfrm>
            <a:off x="11438865" y="2516689"/>
            <a:ext cx="336550" cy="544513"/>
            <a:chOff x="3504" y="544"/>
            <a:chExt cx="2287" cy="1855"/>
          </a:xfrm>
        </p:grpSpPr>
        <p:sp>
          <p:nvSpPr>
            <p:cNvPr id="26635" name="Line 129"/>
            <p:cNvSpPr>
              <a:spLocks noChangeShapeType="1"/>
            </p:cNvSpPr>
            <p:nvPr/>
          </p:nvSpPr>
          <p:spPr bwMode="auto">
            <a:xfrm>
              <a:off x="3504" y="568"/>
              <a:ext cx="2287" cy="1831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6" name="Line 130"/>
            <p:cNvSpPr>
              <a:spLocks noChangeShapeType="1"/>
            </p:cNvSpPr>
            <p:nvPr/>
          </p:nvSpPr>
          <p:spPr bwMode="auto">
            <a:xfrm flipV="1">
              <a:off x="3528" y="544"/>
              <a:ext cx="2144" cy="1807"/>
            </a:xfrm>
            <a:prstGeom prst="line">
              <a:avLst/>
            </a:prstGeom>
            <a:noFill/>
            <a:ln w="1333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Explosion: 8 Points 17">
            <a:extLst>
              <a:ext uri="{FF2B5EF4-FFF2-40B4-BE49-F238E27FC236}">
                <a16:creationId xmlns:a16="http://schemas.microsoft.com/office/drawing/2014/main" id="{E462C9FA-A517-4307-B206-D6532D70DC38}"/>
              </a:ext>
            </a:extLst>
          </p:cNvPr>
          <p:cNvSpPr/>
          <p:nvPr/>
        </p:nvSpPr>
        <p:spPr>
          <a:xfrm>
            <a:off x="9495765" y="1745796"/>
            <a:ext cx="381000" cy="290636"/>
          </a:xfrm>
          <a:prstGeom prst="irregularSeal1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4D9284C-A03A-4FBF-8822-C7D835020FE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027797" y="2734590"/>
            <a:ext cx="2289806" cy="3429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634" name="Freeform 132"/>
          <p:cNvSpPr>
            <a:spLocks/>
          </p:cNvSpPr>
          <p:nvPr/>
        </p:nvSpPr>
        <p:spPr bwMode="auto">
          <a:xfrm>
            <a:off x="11400765" y="5031080"/>
            <a:ext cx="457200" cy="457200"/>
          </a:xfrm>
          <a:custGeom>
            <a:avLst/>
            <a:gdLst>
              <a:gd name="T0" fmla="*/ 0 w 1336"/>
              <a:gd name="T1" fmla="*/ 2147483647 h 888"/>
              <a:gd name="T2" fmla="*/ 2147483647 w 1336"/>
              <a:gd name="T3" fmla="*/ 2147483647 h 888"/>
              <a:gd name="T4" fmla="*/ 2147483647 w 1336"/>
              <a:gd name="T5" fmla="*/ 0 h 888"/>
              <a:gd name="T6" fmla="*/ 0 60000 65536"/>
              <a:gd name="T7" fmla="*/ 0 60000 65536"/>
              <a:gd name="T8" fmla="*/ 0 60000 65536"/>
              <a:gd name="T9" fmla="*/ 0 w 1336"/>
              <a:gd name="T10" fmla="*/ 0 h 888"/>
              <a:gd name="T11" fmla="*/ 1336 w 1336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36" h="888">
                <a:moveTo>
                  <a:pt x="0" y="600"/>
                </a:moveTo>
                <a:lnTo>
                  <a:pt x="312" y="888"/>
                </a:lnTo>
                <a:lnTo>
                  <a:pt x="1336" y="0"/>
                </a:lnTo>
              </a:path>
            </a:pathLst>
          </a:custGeom>
          <a:noFill/>
          <a:ln w="133350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146694-045A-4909-9462-C10D10F74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6260890"/>
            <a:ext cx="85820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</a:t>
            </a:r>
            <a:r>
              <a:rPr lang="en-US" sz="2000" b="1" dirty="0">
                <a:solidFill>
                  <a:srgbClr val="0D38B3"/>
                </a:solidFill>
                <a:latin typeface="+mj-lt"/>
                <a:cs typeface="Calibri" pitchFamily="34" charset="0"/>
              </a:rPr>
              <a:t> </a:t>
            </a:r>
            <a:r>
              <a:rPr lang="en-US" sz="2000" b="1" dirty="0">
                <a:solidFill>
                  <a:srgbClr val="0D38B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Audience: </a:t>
            </a:r>
            <a:r>
              <a:rPr lang="en-US" sz="1600" b="1" dirty="0"/>
              <a:t>Drilling, Operation, Engineering </a:t>
            </a:r>
          </a:p>
          <a:p>
            <a:endParaRPr lang="en-US" sz="1600" b="1" dirty="0">
              <a:solidFill>
                <a:srgbClr val="0D38B3"/>
              </a:solidFill>
              <a:latin typeface="+mj-lt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122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1067404" y="1125538"/>
            <a:ext cx="9389460" cy="603242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>
              <a:spcBef>
                <a:spcPct val="50000"/>
              </a:spcBef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173038" indent="-173038">
              <a:defRPr/>
            </a:pPr>
            <a:endParaRPr lang="en-US" sz="600" dirty="0">
              <a:solidFill>
                <a:srgbClr val="000000"/>
              </a:solidFill>
              <a:latin typeface="Arial" charset="0"/>
            </a:endParaRPr>
          </a:p>
          <a:p>
            <a:pPr marL="342900" indent="-342900">
              <a:defRPr/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As a learning from this incident and ensure continual improvement all contract</a:t>
            </a:r>
          </a:p>
          <a:p>
            <a:pPr marL="342900" indent="-342900">
              <a:defRPr/>
            </a:pPr>
            <a:r>
              <a:rPr lang="en-US" sz="1600" b="1" dirty="0">
                <a:solidFill>
                  <a:srgbClr val="FF0000"/>
                </a:solidFill>
                <a:latin typeface="Tahoma" pitchFamily="34" charset="0"/>
              </a:rPr>
              <a:t>managers must review their HSE HEMP against the questions asked below        </a:t>
            </a:r>
          </a:p>
          <a:p>
            <a:pPr marL="342900" indent="-342900">
              <a:defRPr/>
            </a:pPr>
            <a:endParaRPr lang="en-US" sz="1600" b="1" dirty="0">
              <a:solidFill>
                <a:srgbClr val="FF0000"/>
              </a:solidFill>
              <a:latin typeface="Tahoma" pitchFamily="34" charset="0"/>
            </a:endParaRPr>
          </a:p>
          <a:p>
            <a:pPr marL="342900" indent="-342900">
              <a:defRPr/>
            </a:pPr>
            <a:r>
              <a:rPr lang="en-US" sz="1600" b="1" dirty="0">
                <a:solidFill>
                  <a:srgbClr val="0000FF"/>
                </a:solidFill>
                <a:latin typeface="Tahoma" pitchFamily="34" charset="0"/>
              </a:rPr>
              <a:t>Confirm the following:</a:t>
            </a:r>
            <a:endParaRPr lang="en-US" sz="1600" dirty="0">
              <a:solidFill>
                <a:srgbClr val="0000FF"/>
              </a:solidFill>
              <a:latin typeface="Tahoma" pitchFamily="34" charset="0"/>
            </a:endParaRPr>
          </a:p>
          <a:p>
            <a:pPr marL="342900" indent="-342900">
              <a:defRPr/>
            </a:pPr>
            <a:endParaRPr lang="en-US" dirty="0">
              <a:solidFill>
                <a:srgbClr val="000000"/>
              </a:solidFill>
              <a:latin typeface="+mj-lt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that there is sufficient assurance processes from country leadership team to verify compliance with HSE standards?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that field personnel have understanding of STOP Work Authority and their responsibilities and have all required resources and support to exercise it when needed?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that field personnel have adequate skills to recognize dynamic pinch points?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that all lifting activities are performed in accordance with SP 2273?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that SOPs are available for all tasks and are being reviewed prior to the job?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that CCTV reviews are capturing the compliance to SOPs? 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that all tasks are pre-followed by formal risk assessment?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n-US" dirty="0">
                <a:solidFill>
                  <a:srgbClr val="0033CC"/>
                </a:solidFill>
                <a:latin typeface="+mj-lt"/>
                <a:sym typeface="Wingdings" pitchFamily="2" charset="2"/>
              </a:rPr>
              <a:t>Do you ensure that Supervisors are supervising?  </a:t>
            </a:r>
          </a:p>
          <a:p>
            <a:pPr marL="342900" indent="-342900">
              <a:defRPr/>
            </a:pPr>
            <a:endParaRPr lang="en-US" i="1" dirty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marL="342900" indent="-342900">
              <a:defRPr/>
            </a:pPr>
            <a:endParaRPr lang="en-US" sz="1000" i="1" dirty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marL="342900" indent="-342900">
              <a:defRPr/>
            </a:pPr>
            <a:endParaRPr lang="en-US" sz="1000" i="1" dirty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marL="342900" indent="-342900">
              <a:defRPr/>
            </a:pPr>
            <a:r>
              <a:rPr lang="en-US" sz="1000" i="1" dirty="0">
                <a:solidFill>
                  <a:srgbClr val="0033CC"/>
                </a:solidFill>
                <a:latin typeface="+mj-lt"/>
                <a:sym typeface="Wingdings" pitchFamily="2" charset="2"/>
              </a:rPr>
              <a:t>* If the answer is NO to any of the above questions please ensure you take action to correct this finding. </a:t>
            </a:r>
          </a:p>
          <a:p>
            <a:pPr marL="119063" indent="-119063">
              <a:buFontTx/>
              <a:buChar char="•"/>
              <a:defRPr/>
            </a:pPr>
            <a:endParaRPr lang="en-US" sz="1400" dirty="0">
              <a:solidFill>
                <a:srgbClr val="0033CC"/>
              </a:solidFill>
              <a:latin typeface="+mj-lt"/>
              <a:sym typeface="Wingdings" pitchFamily="2" charset="2"/>
            </a:endParaRPr>
          </a:p>
          <a:p>
            <a:pPr marL="119063" indent="-119063">
              <a:defRPr/>
            </a:pPr>
            <a:r>
              <a:rPr lang="en-US" sz="1400" dirty="0">
                <a:solidFill>
                  <a:srgbClr val="0033CC"/>
                </a:solidFill>
                <a:latin typeface="+mj-lt"/>
                <a:sym typeface="Wingdings" pitchFamily="2" charset="2"/>
              </a:rPr>
              <a:t>	</a:t>
            </a:r>
          </a:p>
          <a:p>
            <a:pPr marL="119063" indent="-119063">
              <a:buFontTx/>
              <a:buChar char="•"/>
              <a:defRPr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 marL="119063" indent="-119063">
              <a:defRPr/>
            </a:pPr>
            <a:endParaRPr lang="en-US" sz="1400" dirty="0">
              <a:solidFill>
                <a:srgbClr val="000000"/>
              </a:solidFill>
              <a:latin typeface="Arial" charset="0"/>
            </a:endParaRPr>
          </a:p>
          <a:p>
            <a:pPr marL="173038" indent="-173038">
              <a:buFont typeface="Arial" pitchFamily="34" charset="0"/>
              <a:buChar char="•"/>
              <a:defRPr/>
            </a:pPr>
            <a:endParaRPr lang="en-US" sz="80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7651" name="Group 9"/>
          <p:cNvGrpSpPr>
            <a:grpSpLocks/>
          </p:cNvGrpSpPr>
          <p:nvPr/>
        </p:nvGrpSpPr>
        <p:grpSpPr bwMode="auto">
          <a:xfrm>
            <a:off x="1536701" y="-228600"/>
            <a:ext cx="8920163" cy="990600"/>
            <a:chOff x="9" y="-144"/>
            <a:chExt cx="6087" cy="624"/>
          </a:xfrm>
        </p:grpSpPr>
        <p:sp>
          <p:nvSpPr>
            <p:cNvPr id="27654" name="Rectangle 8"/>
            <p:cNvSpPr>
              <a:spLocks noChangeArrowheads="1"/>
            </p:cNvSpPr>
            <p:nvPr/>
          </p:nvSpPr>
          <p:spPr bwMode="auto">
            <a:xfrm>
              <a:off x="288" y="144"/>
              <a:ext cx="5184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hangingPunct="1"/>
              <a:endParaRPr lang="en-GB" sz="20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414" name="Text Box 12"/>
            <p:cNvSpPr txBox="1">
              <a:spLocks noChangeArrowheads="1"/>
            </p:cNvSpPr>
            <p:nvPr/>
          </p:nvSpPr>
          <p:spPr bwMode="auto">
            <a:xfrm>
              <a:off x="676" y="0"/>
              <a:ext cx="4815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3600" b="1" dirty="0">
                  <a:latin typeface="+mj-lt"/>
                </a:rPr>
                <a:t>Management self audit </a:t>
              </a:r>
            </a:p>
          </p:txBody>
        </p:sp>
        <p:sp>
          <p:nvSpPr>
            <p:cNvPr id="27656" name="Text Box 13"/>
            <p:cNvSpPr txBox="1">
              <a:spLocks noChangeArrowheads="1"/>
            </p:cNvSpPr>
            <p:nvPr/>
          </p:nvSpPr>
          <p:spPr bwMode="auto">
            <a:xfrm>
              <a:off x="9" y="0"/>
              <a:ext cx="1144" cy="17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10000"/>
                </a:spcBef>
              </a:pPr>
              <a:endParaRPr lang="en-GB" sz="1200" b="1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657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5448" y="-144"/>
              <a:ext cx="648" cy="576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0"/>
                </a:avLst>
              </a:prstTxWarp>
            </a:bodyPr>
            <a:lstStyle/>
            <a:p>
              <a:pPr algn="ctr"/>
              <a:endPara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7653" name="Rectangle 8"/>
          <p:cNvSpPr>
            <a:spLocks noChangeArrowheads="1"/>
          </p:cNvSpPr>
          <p:nvPr/>
        </p:nvSpPr>
        <p:spPr bwMode="auto">
          <a:xfrm>
            <a:off x="1067404" y="865871"/>
            <a:ext cx="68739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114300" indent="-114300" algn="just">
              <a:defRPr/>
            </a:pPr>
            <a:r>
              <a:rPr lang="en-GB" b="1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Date:</a:t>
            </a:r>
            <a:r>
              <a:rPr lang="en-US" b="1" dirty="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14.09.2020      Incident title : LTI#22, Finger Injury</a:t>
            </a:r>
            <a:endParaRPr lang="en-US" b="1" dirty="0">
              <a:solidFill>
                <a:srgbClr val="FF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8421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9C4067D375EDA046866D1CFD34BA6725" ma:contentTypeVersion="4" ma:contentTypeDescription="Upload an image." ma:contentTypeScope="" ma:versionID="809bc6af44041ef507fcb8c845449721">
  <xsd:schema xmlns:xsd="http://www.w3.org/2001/XMLSchema" xmlns:xs="http://www.w3.org/2001/XMLSchema" xmlns:p="http://schemas.microsoft.com/office/2006/metadata/properties" xmlns:ns1="http://schemas.microsoft.com/sharepoint/v3" xmlns:ns2="4880E4F8-4B7D-4BDD-91E3-E10D47036ECA" xmlns:ns3="http://schemas.microsoft.com/sharepoint/v3/fields" xmlns:ns4="4880e4f8-4b7d-4bdd-91e3-e10d47036eca" xmlns:ns5="9d51eac6-a7d5-47f5-a119-63d146adb134" targetNamespace="http://schemas.microsoft.com/office/2006/metadata/properties" ma:root="true" ma:fieldsID="c6cb684b9f311d0fba83640743edc78d" ns1:_="" ns2:_="" ns3:_="" ns4:_="" ns5:_="">
    <xsd:import namespace="http://schemas.microsoft.com/sharepoint/v3"/>
    <xsd:import namespace="4880E4F8-4B7D-4BDD-91E3-E10D47036ECA"/>
    <xsd:import namespace="http://schemas.microsoft.com/sharepoint/v3/fields"/>
    <xsd:import namespace="4880e4f8-4b7d-4bdd-91e3-e10d47036eca"/>
    <xsd:import namespace="9d51eac6-a7d5-47f5-a119-63d146adb134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4:Language" minOccurs="0"/>
                <xsd:element ref="ns4:Doc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80e4f8-4b7d-4bdd-91e3-e10d47036eca" elementFormDefault="qualified">
    <xsd:import namespace="http://schemas.microsoft.com/office/2006/documentManagement/types"/>
    <xsd:import namespace="http://schemas.microsoft.com/office/infopath/2007/PartnerControls"/>
    <xsd:element name="Language" ma:index="27" nillable="true" ma:displayName="Language" ma:default="English 1" ma:format="Dropdown" ma:internalName="Language">
      <xsd:simpleType>
        <xsd:restriction base="dms:Choice">
          <xsd:enumeration value="English 1"/>
          <xsd:enumeration value="English 2"/>
          <xsd:enumeration value="Arabic 1"/>
          <xsd:enumeration value="Arabic 2"/>
          <xsd:enumeration value="Hindi 1"/>
          <xsd:enumeration value="Hindi 2"/>
          <xsd:enumeration value="Malayalam 1"/>
          <xsd:enumeration value="Malayalam 2"/>
        </xsd:restriction>
      </xsd:simpleType>
    </xsd:element>
    <xsd:element name="DocId" ma:index="28" nillable="true" ma:displayName="DocId" ma:list="{9de017a3-70b4-41a0-b3a1-4f7a098545da}" ma:internalName="DocId" ma:showField="ID" ma:web="9d51eac6-a7d5-47f5-a119-63d146adb13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1eac6-a7d5-47f5-a119-63d146adb134" elementFormDefault="qualified">
    <xsd:import namespace="http://schemas.microsoft.com/office/2006/documentManagement/types"/>
    <xsd:import namespace="http://schemas.microsoft.com/office/infopath/2007/PartnerControls"/>
    <xsd:element name="SharedWithUsers" ma:index="2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4880e4f8-4b7d-4bdd-91e3-e10d47036eca">English 1</Language>
    <DocId xmlns="4880e4f8-4b7d-4bdd-91e3-e10d47036eca">92487</DocId>
    <ImageCreateDate xmlns="4880E4F8-4B7D-4BDD-91E3-E10D47036ECA" xsi:nil="true"/>
    <wic_System_Copyright xmlns="http://schemas.microsoft.com/sharepoint/v3/fields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D5F7821-3FDE-4020-A2F8-1E857DEA90AB}"/>
</file>

<file path=customXml/itemProps2.xml><?xml version="1.0" encoding="utf-8"?>
<ds:datastoreItem xmlns:ds="http://schemas.openxmlformats.org/officeDocument/2006/customXml" ds:itemID="{ECEB1FCF-0E89-482E-A62E-598FF58845D8}"/>
</file>

<file path=customXml/itemProps3.xml><?xml version="1.0" encoding="utf-8"?>
<ds:datastoreItem xmlns:ds="http://schemas.openxmlformats.org/officeDocument/2006/customXml" ds:itemID="{5643A46C-72B3-4012-8CB2-E0E23D8B71D1}"/>
</file>

<file path=docProps/app.xml><?xml version="1.0" encoding="utf-8"?>
<Properties xmlns="http://schemas.openxmlformats.org/officeDocument/2006/extended-properties" xmlns:vt="http://schemas.openxmlformats.org/officeDocument/2006/docPropsVTypes">
  <TotalTime>943</TotalTime>
  <Words>549</Words>
  <Application>Microsoft Office PowerPoint</Application>
  <PresentationFormat>Widescreen</PresentationFormat>
  <Paragraphs>65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Calibri</vt:lpstr>
      <vt:lpstr>Calibri Light</vt:lpstr>
      <vt:lpstr>Gill Sans</vt:lpstr>
      <vt:lpstr>Gill Sans Light</vt:lpstr>
      <vt:lpstr>Tahoma</vt:lpstr>
      <vt:lpstr>Office Theme</vt:lpstr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nazar@umsoman.com</dc:creator>
  <cp:lastModifiedBy>Al Qasmi, Ibrahim MSE35</cp:lastModifiedBy>
  <cp:revision>128</cp:revision>
  <dcterms:created xsi:type="dcterms:W3CDTF">2018-09-24T07:27:56Z</dcterms:created>
  <dcterms:modified xsi:type="dcterms:W3CDTF">2020-12-28T11:27:56Z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0x0101009148F5A04DDD49CBA7127AADA5FB792B00AADE34325A8B49CDA8BB4DB53328F214009C4067D375EDA046866D1CFD34BA6725</vt:lpwstr>
  </property>
</Properties>
</file>