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FFFC00"/>
    <a:srgbClr val="3135D3"/>
    <a:srgbClr val="2710B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4" autoAdjust="0"/>
    <p:restoredTop sz="94674"/>
  </p:normalViewPr>
  <p:slideViewPr>
    <p:cSldViewPr snapToGrid="0" snapToObjects="1">
      <p:cViewPr varScale="1">
        <p:scale>
          <a:sx n="114" d="100"/>
          <a:sy n="114"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28/12/2020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28/12/2020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1586" y="743642"/>
            <a:ext cx="7246028" cy="4489691"/>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17.09.2020      Incident title : LTI#23, Foot Injury </a:t>
            </a: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r>
              <a:rPr lang="en-US" dirty="0"/>
              <a:t>During BOP drill, while coming down from rig floor to Natih manifold through the stair, Derrick man right ankle twisted at the ground level. Once drill completed, derrick man complained about the pain in his right ankle. Derrick man was transferred to PDO Fahud clinic where Doctor examined him and referred him to Nizwa Hospital for X-Ray and further investigation. </a:t>
            </a:r>
          </a:p>
          <a:p>
            <a:endParaRPr lang="en-US" sz="1050" dirty="0">
              <a:solidFill>
                <a:srgbClr val="000000"/>
              </a:solidFill>
              <a:latin typeface="Arial" pitchFamily="34" charset="0"/>
            </a:endParaRPr>
          </a:p>
          <a:p>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endParaRPr lang="en-US" dirty="0">
              <a:solidFill>
                <a:srgbClr val="000000"/>
              </a:solidFill>
            </a:endParaRPr>
          </a:p>
          <a:p>
            <a:pPr marL="57150" indent="-285750">
              <a:buFont typeface="Arial" panose="020B0604020202020204" pitchFamily="34" charset="0"/>
              <a:buChar char="•"/>
            </a:pPr>
            <a:r>
              <a:rPr lang="en-US" sz="1600" dirty="0"/>
              <a:t>Ensure hand rail covers all the steps.</a:t>
            </a:r>
          </a:p>
          <a:p>
            <a:pPr marL="57150" indent="-285750">
              <a:buFont typeface="Arial" panose="020B0604020202020204" pitchFamily="34" charset="0"/>
              <a:buChar char="•"/>
            </a:pPr>
            <a:r>
              <a:rPr lang="en-US" sz="1600" dirty="0"/>
              <a:t>Watch your steps during climbing or descending stairs. </a:t>
            </a:r>
          </a:p>
          <a:p>
            <a:pPr marL="57150" indent="-285750">
              <a:buFont typeface="Arial" panose="020B0604020202020204" pitchFamily="34" charset="0"/>
              <a:buChar char="•"/>
            </a:pPr>
            <a:r>
              <a:rPr lang="en-US" sz="1600" dirty="0"/>
              <a:t>Always maintain three point contact while using stairs. </a:t>
            </a:r>
          </a:p>
          <a:p>
            <a:pPr marL="57150" indent="-285750">
              <a:buFont typeface="Arial" panose="020B0604020202020204" pitchFamily="34" charset="0"/>
              <a:buChar char="•"/>
            </a:pPr>
            <a:r>
              <a:rPr lang="en-US" sz="1600" dirty="0"/>
              <a:t>Always report deficiency in design or damage of handrails or steps.</a:t>
            </a:r>
          </a:p>
          <a:p>
            <a:pPr marL="57150" indent="-285750">
              <a:buFont typeface="Arial" panose="020B0604020202020204" pitchFamily="34" charset="0"/>
              <a:buChar char="•"/>
            </a:pPr>
            <a:r>
              <a:rPr lang="en-US" sz="1600" dirty="0"/>
              <a:t>Do not rush during drills.   </a:t>
            </a:r>
          </a:p>
          <a:p>
            <a:pPr eaLnBrk="1" hangingPunct="1">
              <a:lnSpc>
                <a:spcPct val="150000"/>
              </a:lnSpc>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91586" y="5135665"/>
            <a:ext cx="5181600" cy="584775"/>
          </a:xfrm>
          <a:prstGeom prst="rect">
            <a:avLst/>
          </a:prstGeom>
          <a:solidFill>
            <a:srgbClr val="0D38B3"/>
          </a:solidFill>
          <a:ln w="9525">
            <a:noFill/>
            <a:miter lim="800000"/>
            <a:headEnd/>
            <a:tailEnd/>
          </a:ln>
        </p:spPr>
        <p:txBody>
          <a:bodyPr>
            <a:spAutoFit/>
          </a:bodyPr>
          <a:lstStyle/>
          <a:p>
            <a:pPr algn="ctr"/>
            <a:r>
              <a:rPr lang="en-US" sz="1600" b="1" dirty="0">
                <a:solidFill>
                  <a:srgbClr val="FFFC00"/>
                </a:solidFill>
                <a:latin typeface="Tahoma" panose="020B0604030504040204" pitchFamily="34" charset="0"/>
                <a:ea typeface="Tahoma" panose="020B0604030504040204" pitchFamily="34" charset="0"/>
                <a:cs typeface="Tahoma" panose="020B0604030504040204" pitchFamily="34" charset="0"/>
              </a:rPr>
              <a:t>Watch your steps and do not rush during drills. Always use three point contact</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16" name="Text Box 12"/>
          <p:cNvSpPr txBox="1">
            <a:spLocks noChangeArrowheads="1"/>
          </p:cNvSpPr>
          <p:nvPr/>
        </p:nvSpPr>
        <p:spPr bwMode="auto">
          <a:xfrm>
            <a:off x="1524000" y="39688"/>
            <a:ext cx="9144000" cy="646113"/>
          </a:xfrm>
          <a:prstGeom prst="rect">
            <a:avLst/>
          </a:prstGeom>
          <a:noFill/>
          <a:ln w="9525">
            <a:noFill/>
            <a:miter lim="800000"/>
            <a:headEnd/>
            <a:tailEnd/>
          </a:ln>
        </p:spPr>
        <p:txBody>
          <a:bodyPr wrap="square">
            <a:spAutoFit/>
          </a:bodyPr>
          <a:lstStyle/>
          <a:p>
            <a:pPr algn="ctr">
              <a:defRPr/>
            </a:pPr>
            <a:r>
              <a:rPr lang="en-GB" sz="3600" b="1" dirty="0">
                <a:latin typeface="+mj-lt"/>
              </a:rPr>
              <a:t>PDO Second Alert</a:t>
            </a:r>
          </a:p>
        </p:txBody>
      </p:sp>
      <p:sp>
        <p:nvSpPr>
          <p:cNvPr id="24" name="Line 129"/>
          <p:cNvSpPr>
            <a:spLocks noChangeShapeType="1"/>
          </p:cNvSpPr>
          <p:nvPr/>
        </p:nvSpPr>
        <p:spPr bwMode="auto">
          <a:xfrm>
            <a:off x="9883091" y="2726806"/>
            <a:ext cx="336550" cy="537468"/>
          </a:xfrm>
          <a:prstGeom prst="line">
            <a:avLst/>
          </a:prstGeom>
          <a:noFill/>
          <a:ln w="133350">
            <a:solidFill>
              <a:srgbClr val="FF0000"/>
            </a:solidFill>
            <a:round/>
            <a:headEnd/>
            <a:tailEnd/>
          </a:ln>
        </p:spPr>
        <p:txBody>
          <a:bodyPr/>
          <a:lstStyle/>
          <a:p>
            <a:endParaRPr lang="en-US"/>
          </a:p>
        </p:txBody>
      </p:sp>
      <p:sp>
        <p:nvSpPr>
          <p:cNvPr id="25" name="Line 130"/>
          <p:cNvSpPr>
            <a:spLocks noChangeShapeType="1"/>
          </p:cNvSpPr>
          <p:nvPr/>
        </p:nvSpPr>
        <p:spPr bwMode="auto">
          <a:xfrm flipV="1">
            <a:off x="9883091" y="2733851"/>
            <a:ext cx="315506" cy="530423"/>
          </a:xfrm>
          <a:prstGeom prst="line">
            <a:avLst/>
          </a:prstGeom>
          <a:noFill/>
          <a:ln w="133350">
            <a:solidFill>
              <a:srgbClr val="FF0000"/>
            </a:solidFill>
            <a:round/>
            <a:headEnd/>
            <a:tailEnd/>
          </a:ln>
        </p:spPr>
        <p:txBody>
          <a:bodyPr/>
          <a:lstStyle/>
          <a:p>
            <a:endParaRPr lang="en-US"/>
          </a:p>
        </p:txBody>
      </p:sp>
      <p:sp>
        <p:nvSpPr>
          <p:cNvPr id="22" name="Freeform 132"/>
          <p:cNvSpPr>
            <a:spLocks/>
          </p:cNvSpPr>
          <p:nvPr/>
        </p:nvSpPr>
        <p:spPr bwMode="auto">
          <a:xfrm>
            <a:off x="9778356" y="517401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7" name="Picture 16">
            <a:extLst>
              <a:ext uri="{FF2B5EF4-FFF2-40B4-BE49-F238E27FC236}">
                <a16:creationId xmlns:a16="http://schemas.microsoft.com/office/drawing/2014/main" id="{2C112732-D2FF-4EF7-A557-6D3ADF354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966849" y="545428"/>
            <a:ext cx="2183102" cy="3284028"/>
          </a:xfrm>
          <a:prstGeom prst="rect">
            <a:avLst/>
          </a:prstGeom>
        </p:spPr>
      </p:pic>
      <p:sp>
        <p:nvSpPr>
          <p:cNvPr id="18" name="Line 129">
            <a:extLst>
              <a:ext uri="{FF2B5EF4-FFF2-40B4-BE49-F238E27FC236}">
                <a16:creationId xmlns:a16="http://schemas.microsoft.com/office/drawing/2014/main" id="{CAEA8038-0A92-4267-9DCF-05222ADA88C2}"/>
              </a:ext>
            </a:extLst>
          </p:cNvPr>
          <p:cNvSpPr>
            <a:spLocks noChangeShapeType="1"/>
          </p:cNvSpPr>
          <p:nvPr/>
        </p:nvSpPr>
        <p:spPr bwMode="auto">
          <a:xfrm>
            <a:off x="11265755" y="2719113"/>
            <a:ext cx="336550" cy="537468"/>
          </a:xfrm>
          <a:prstGeom prst="line">
            <a:avLst/>
          </a:prstGeom>
          <a:noFill/>
          <a:ln w="133350">
            <a:solidFill>
              <a:srgbClr val="FF0000"/>
            </a:solidFill>
            <a:round/>
            <a:headEnd/>
            <a:tailEnd/>
          </a:ln>
        </p:spPr>
        <p:txBody>
          <a:bodyPr/>
          <a:lstStyle/>
          <a:p>
            <a:endParaRPr lang="en-US"/>
          </a:p>
        </p:txBody>
      </p:sp>
      <p:sp>
        <p:nvSpPr>
          <p:cNvPr id="19" name="Line 130">
            <a:extLst>
              <a:ext uri="{FF2B5EF4-FFF2-40B4-BE49-F238E27FC236}">
                <a16:creationId xmlns:a16="http://schemas.microsoft.com/office/drawing/2014/main" id="{9853AF73-E7F8-44AD-950B-A488A292C444}"/>
              </a:ext>
            </a:extLst>
          </p:cNvPr>
          <p:cNvSpPr>
            <a:spLocks noChangeShapeType="1"/>
          </p:cNvSpPr>
          <p:nvPr/>
        </p:nvSpPr>
        <p:spPr bwMode="auto">
          <a:xfrm flipV="1">
            <a:off x="11265755" y="2726158"/>
            <a:ext cx="315506" cy="530423"/>
          </a:xfrm>
          <a:prstGeom prst="line">
            <a:avLst/>
          </a:prstGeom>
          <a:noFill/>
          <a:ln w="133350">
            <a:solidFill>
              <a:srgbClr val="FF0000"/>
            </a:solidFill>
            <a:round/>
            <a:headEnd/>
            <a:tailEnd/>
          </a:ln>
        </p:spPr>
        <p:txBody>
          <a:bodyPr/>
          <a:lstStyle/>
          <a:p>
            <a:endParaRPr lang="en-US"/>
          </a:p>
        </p:txBody>
      </p:sp>
      <p:pic>
        <p:nvPicPr>
          <p:cNvPr id="20" name="Picture 19">
            <a:extLst>
              <a:ext uri="{FF2B5EF4-FFF2-40B4-BE49-F238E27FC236}">
                <a16:creationId xmlns:a16="http://schemas.microsoft.com/office/drawing/2014/main" id="{EF3C5B2E-4CB5-4107-8891-179854A6EA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34" t="5988" r="18571" b="32364"/>
          <a:stretch/>
        </p:blipFill>
        <p:spPr>
          <a:xfrm flipH="1">
            <a:off x="8416386" y="3494606"/>
            <a:ext cx="2158354" cy="2209799"/>
          </a:xfrm>
          <a:prstGeom prst="rect">
            <a:avLst/>
          </a:prstGeom>
        </p:spPr>
      </p:pic>
      <p:pic>
        <p:nvPicPr>
          <p:cNvPr id="21" name="Picture 20">
            <a:extLst>
              <a:ext uri="{FF2B5EF4-FFF2-40B4-BE49-F238E27FC236}">
                <a16:creationId xmlns:a16="http://schemas.microsoft.com/office/drawing/2014/main" id="{6D505A68-0EC7-43A3-AB96-3BF6B0FFC0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3741" y="3509800"/>
            <a:ext cx="1583893" cy="2210640"/>
          </a:xfrm>
          <a:prstGeom prst="rect">
            <a:avLst/>
          </a:prstGeom>
        </p:spPr>
      </p:pic>
      <p:sp>
        <p:nvSpPr>
          <p:cNvPr id="26" name="Freeform 132">
            <a:extLst>
              <a:ext uri="{FF2B5EF4-FFF2-40B4-BE49-F238E27FC236}">
                <a16:creationId xmlns:a16="http://schemas.microsoft.com/office/drawing/2014/main" id="{755AFE68-EFB7-4CAF-9740-0E72BEB5DFD3}"/>
              </a:ext>
            </a:extLst>
          </p:cNvPr>
          <p:cNvSpPr>
            <a:spLocks/>
          </p:cNvSpPr>
          <p:nvPr/>
        </p:nvSpPr>
        <p:spPr bwMode="auto">
          <a:xfrm>
            <a:off x="11132896" y="511964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7" name="Rectangle 26">
            <a:extLst>
              <a:ext uri="{FF2B5EF4-FFF2-40B4-BE49-F238E27FC236}">
                <a16:creationId xmlns:a16="http://schemas.microsoft.com/office/drawing/2014/main" id="{5F9CDF5E-D3B9-4514-9581-C9C220DD6076}"/>
              </a:ext>
            </a:extLst>
          </p:cNvPr>
          <p:cNvSpPr>
            <a:spLocks noChangeArrowheads="1"/>
          </p:cNvSpPr>
          <p:nvPr/>
        </p:nvSpPr>
        <p:spPr bwMode="auto">
          <a:xfrm>
            <a:off x="382529" y="6139386"/>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59953" y="1351508"/>
            <a:ext cx="8351838" cy="4154984"/>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eaLnBrk="1" hangingPunct="1">
              <a:defRPr/>
            </a:pPr>
            <a:r>
              <a:rPr lang="en-US" dirty="0">
                <a:solidFill>
                  <a:srgbClr val="0033CC"/>
                </a:solidFill>
                <a:latin typeface="+mj-lt"/>
                <a:sym typeface="Wingdings" pitchFamily="2" charset="2"/>
              </a:rPr>
              <a:t>1. Do you ensure that stairways meet OSHA standard – 1910.25? </a:t>
            </a:r>
          </a:p>
          <a:p>
            <a:pPr eaLnBrk="1" hangingPunct="1">
              <a:defRPr/>
            </a:pPr>
            <a:r>
              <a:rPr lang="en-US" dirty="0">
                <a:solidFill>
                  <a:srgbClr val="0033CC"/>
                </a:solidFill>
                <a:latin typeface="+mj-lt"/>
                <a:sym typeface="Wingdings" pitchFamily="2" charset="2"/>
              </a:rPr>
              <a:t>2. Do you regularly inspect condition of stairways prior to spud / after rig move? </a:t>
            </a:r>
            <a:endParaRPr lang="en-US" dirty="0">
              <a:solidFill>
                <a:srgbClr val="FF0000"/>
              </a:solidFill>
              <a:latin typeface="+mj-lt"/>
              <a:sym typeface="Wingdings" pitchFamily="2" charset="2"/>
            </a:endParaRPr>
          </a:p>
          <a:p>
            <a:pPr eaLnBrk="1" hangingPunct="1">
              <a:defRPr/>
            </a:pPr>
            <a:r>
              <a:rPr lang="en-US" dirty="0">
                <a:solidFill>
                  <a:srgbClr val="0033CC"/>
                </a:solidFill>
                <a:latin typeface="+mj-lt"/>
                <a:sym typeface="Wingdings" pitchFamily="2" charset="2"/>
              </a:rPr>
              <a:t>3. Do you ensure that drills are conducted safely and not rushed?</a:t>
            </a:r>
          </a:p>
          <a:p>
            <a:pPr eaLnBrk="1" hangingPunct="1">
              <a:defRPr/>
            </a:pPr>
            <a:r>
              <a:rPr lang="en-US" dirty="0">
                <a:solidFill>
                  <a:srgbClr val="0033CC"/>
                </a:solidFill>
                <a:latin typeface="+mj-lt"/>
                <a:sym typeface="Wingdings" pitchFamily="2" charset="2"/>
              </a:rPr>
              <a:t>4. Do you ensure that appropriate feedback is provided to crew after drill?  </a:t>
            </a:r>
          </a:p>
          <a:p>
            <a:pPr eaLnBrk="1" hangingPunct="1">
              <a:defRPr/>
            </a:pPr>
            <a:endParaRPr lang="en-US" sz="1400" dirty="0">
              <a:solidFill>
                <a:srgbClr val="0033CC"/>
              </a:solidFill>
              <a:latin typeface="+mj-lt"/>
              <a:sym typeface="Wingdings" pitchFamily="2" charset="2"/>
            </a:endParaRPr>
          </a:p>
          <a:p>
            <a:pPr>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24000" y="-76200"/>
            <a:ext cx="9372600" cy="843538"/>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9" y="-46"/>
              <a:ext cx="5939" cy="478"/>
            </a:xfrm>
            <a:prstGeom prst="rect">
              <a:avLst/>
            </a:prstGeom>
            <a:noFill/>
            <a:ln w="9525">
              <a:noFill/>
              <a:miter lim="800000"/>
              <a:headEnd/>
              <a:tailEnd/>
            </a:ln>
          </p:spPr>
          <p:txBody>
            <a:bodyPr wrap="square">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205"/>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59953" y="1047063"/>
            <a:ext cx="672331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17.09.2020      Incident title : LTI#23, Foot Injury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92488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8B669-3499-4455-BD2F-E9CC18EA9F34}"/>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944</TotalTime>
  <Words>495</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128</cp:revision>
  <dcterms:created xsi:type="dcterms:W3CDTF">2018-09-24T07:27:56Z</dcterms:created>
  <dcterms:modified xsi:type="dcterms:W3CDTF">2020-12-28T11:32:02Z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