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8"/>
  </p:notesMasterIdLst>
  <p:sldIdLst>
    <p:sldId id="277" r:id="rId6"/>
    <p:sldId id="278"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38B3"/>
    <a:srgbClr val="2710B0"/>
    <a:srgbClr val="CC3300"/>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843" autoAdjust="0"/>
    <p:restoredTop sz="94674"/>
  </p:normalViewPr>
  <p:slideViewPr>
    <p:cSldViewPr snapToGrid="0" snapToObjects="1">
      <p:cViewPr varScale="1">
        <p:scale>
          <a:sx n="114" d="100"/>
          <a:sy n="114" d="100"/>
        </p:scale>
        <p:origin x="708"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17/03/2021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a:t>Ensure all dates and titles are input </a:t>
            </a:r>
          </a:p>
          <a:p>
            <a:endParaRPr lang="en-US" dirty="0"/>
          </a:p>
          <a:p>
            <a:r>
              <a:rPr lang="en-US" dirty="0"/>
              <a:t>A short description should be provided without mentioning names of contractors or</a:t>
            </a:r>
            <a:r>
              <a:rPr lang="en-US" baseline="0" dirty="0"/>
              <a:t> individuals.  You should include, what happened, to who (by job title) and what injuries this resulted in.  Nothing more!</a:t>
            </a:r>
          </a:p>
          <a:p>
            <a:endParaRPr lang="en-US" baseline="0" dirty="0"/>
          </a:p>
          <a:p>
            <a:r>
              <a:rPr lang="en-US" baseline="0" dirty="0"/>
              <a:t>Four to five bullet points highlighting the main findings from the investigation.  Remember the target audience is the front line staff so this should be written in simple terms in a way that everyone can understand.</a:t>
            </a:r>
          </a:p>
          <a:p>
            <a:endParaRPr lang="en-US" baseline="0" dirty="0"/>
          </a:p>
          <a:p>
            <a:r>
              <a:rPr lang="en-US" baseline="0" dirty="0"/>
              <a:t>The strap line should be the main point you want to get across</a:t>
            </a:r>
          </a:p>
          <a:p>
            <a:endParaRPr lang="en-US" baseline="0" dirty="0"/>
          </a:p>
          <a:p>
            <a:r>
              <a:rPr lang="en-US" baseline="0" dirty="0"/>
              <a:t>The images should be self explanatory, what went wrong (if you create a reconstruction please ensure you do not put people at risk) and below how it should be done.   </a:t>
            </a:r>
            <a:endParaRPr lang="en-US" dirty="0"/>
          </a:p>
        </p:txBody>
      </p:sp>
      <p:sp>
        <p:nvSpPr>
          <p:cNvPr id="51204" name="Slide Number Placeholder 3"/>
          <p:cNvSpPr>
            <a:spLocks noGrp="1"/>
          </p:cNvSpPr>
          <p:nvPr>
            <p:ph type="sldNum" sz="quarter" idx="5"/>
          </p:nvPr>
        </p:nvSpPr>
        <p:spPr>
          <a:noFill/>
        </p:spPr>
        <p:txBody>
          <a:bodyPr/>
          <a:lstStyle/>
          <a:p>
            <a:fld id="{D5138CA7-92E6-41FD-A1B7-5ABDE6F17714}"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Ensure all dates and titles are input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Make a list of closed questions (only ‘yes’ or ‘no’ as an answer) to ask others if they have the same issues based on the management or HSE-MS failings or shortfalls identified in the investigation.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Imagine you have to audit other companies to see if they could have the same issues.</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These questions should start</a:t>
            </a:r>
            <a:r>
              <a:rPr lang="en-US" baseline="0" dirty="0">
                <a:solidFill>
                  <a:srgbClr val="0033CC"/>
                </a:solidFill>
                <a:latin typeface="Arial" charset="0"/>
                <a:cs typeface="Arial" charset="0"/>
                <a:sym typeface="Wingdings" pitchFamily="2" charset="2"/>
              </a:rPr>
              <a:t> with: Do you ensure…………………?</a:t>
            </a:r>
            <a:endParaRPr lang="en-US" dirty="0">
              <a:latin typeface="Arial" charset="0"/>
              <a:cs typeface="Arial" charset="0"/>
            </a:endParaRPr>
          </a:p>
        </p:txBody>
      </p:sp>
      <p:sp>
        <p:nvSpPr>
          <p:cNvPr id="52228" name="Slide Number Placeholder 3"/>
          <p:cNvSpPr>
            <a:spLocks noGrp="1"/>
          </p:cNvSpPr>
          <p:nvPr>
            <p:ph type="sldNum" sz="quarter" idx="5"/>
          </p:nvPr>
        </p:nvSpPr>
        <p:spPr>
          <a:noFill/>
        </p:spPr>
        <p:txBody>
          <a:bodyPr/>
          <a:lstStyle/>
          <a:p>
            <a:fld id="{E6B2BACC-5893-4478-93DA-688A131F8366}"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17/03/2021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17/03/2021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17/03/2021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FCB20E9-F1D7-4215-B0B8-9261F74C594C}" type="datetime1">
              <a:rPr lang="en-US" smtClean="0"/>
              <a:t>17/03/2021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1570DC-E9CE-47B7-914B-CCCB34812D12}" type="datetime1">
              <a:rPr lang="en-US" smtClean="0"/>
              <a:t>17/03/2021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17/03/2021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8E3E44-24F4-4A1C-800C-6D9ECAE7974B}" type="datetime1">
              <a:rPr lang="en-US" smtClean="0"/>
              <a:t>17/03/2021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47FE653-A0E0-4FB0-90DA-8480B4419788}" type="datetime1">
              <a:rPr lang="en-US" smtClean="0"/>
              <a:t>17/03/2021</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447A19-653E-48BE-A95B-6C8310E78F3C}" type="datetime1">
              <a:rPr lang="en-US" smtClean="0"/>
              <a:t>17/03/2021</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17/03/2021</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17/03/2021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2D58F9-0DED-40AE-A7F2-D2F56296859A}" type="datetime1">
              <a:rPr lang="en-US" smtClean="0"/>
              <a:t>17/03/2021</a:t>
            </a:fld>
            <a:endParaRPr lang="en-US"/>
          </a:p>
        </p:txBody>
      </p:sp>
      <p:sp>
        <p:nvSpPr>
          <p:cNvPr id="5" name="Footer Placeholder 4"/>
          <p:cNvSpPr>
            <a:spLocks noGrp="1"/>
          </p:cNvSpPr>
          <p:nvPr>
            <p:ph type="ftr" sz="quarter" idx="11"/>
          </p:nvPr>
        </p:nvSpPr>
        <p:spPr/>
        <p:txBody>
          <a:bodyPr/>
          <a:lstStyle/>
          <a:p>
            <a:r>
              <a:rPr lang="en-US"/>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17/03/2021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119217-FA8F-484B-A6C3-2FD273B1E69E}" type="datetime1">
              <a:rPr lang="en-US" smtClean="0"/>
              <a:t>17/03/2021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6E998F-5273-455B-8DC4-444548608F7A}" type="datetime1">
              <a:rPr lang="en-US" smtClean="0"/>
              <a:t>17/03/2021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17/03/2021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17/03/2021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17/03/2021</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17/03/2021</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17/03/2021</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17/03/2021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17/03/2021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17/03/2021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17/03/2021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486979" y="558224"/>
            <a:ext cx="8670398" cy="6155531"/>
          </a:xfrm>
          <a:prstGeom prst="rect">
            <a:avLst/>
          </a:prstGeom>
          <a:noFill/>
          <a:ln w="19050">
            <a:noFill/>
            <a:miter lim="800000"/>
            <a:headEnd/>
            <a:tailEnd/>
          </a:ln>
        </p:spPr>
        <p:txBody>
          <a:bodyPr wrap="square">
            <a:spAutoFit/>
          </a:bodyPr>
          <a:lstStyle/>
          <a:p>
            <a:pPr marL="114300" indent="-114300" algn="just">
              <a:defRPr/>
            </a:pPr>
            <a:r>
              <a:rPr lang="en-GB" b="1" dirty="0">
                <a:solidFill>
                  <a:srgbClr val="333399"/>
                </a:solidFill>
                <a:latin typeface="Tahoma" pitchFamily="34" charset="0"/>
              </a:rPr>
              <a:t>Date: 12.11.2020</a:t>
            </a:r>
            <a:r>
              <a:rPr lang="en-US" b="1" dirty="0">
                <a:solidFill>
                  <a:srgbClr val="333399"/>
                </a:solidFill>
                <a:latin typeface="Tahoma" pitchFamily="34" charset="0"/>
              </a:rPr>
              <a:t>    Incident title: HiPo#71</a:t>
            </a:r>
            <a:endParaRPr lang="en-US" b="1" dirty="0">
              <a:solidFill>
                <a:srgbClr val="FF0000"/>
              </a:solidFill>
              <a:latin typeface="Tahoma" pitchFamily="34" charset="0"/>
            </a:endParaRPr>
          </a:p>
          <a:p>
            <a:pPr marL="114300" indent="-114300" algn="just">
              <a:defRPr/>
            </a:pPr>
            <a:r>
              <a:rPr lang="en-US" b="1" dirty="0">
                <a:solidFill>
                  <a:srgbClr val="FF0000"/>
                </a:solidFill>
                <a:latin typeface="Tahoma" pitchFamily="34" charset="0"/>
              </a:rPr>
              <a:t>What happened?</a:t>
            </a:r>
            <a:endParaRPr lang="en-US" dirty="0">
              <a:solidFill>
                <a:srgbClr val="FF0000"/>
              </a:solidFill>
              <a:latin typeface="Tahoma" pitchFamily="34" charset="0"/>
            </a:endParaRPr>
          </a:p>
          <a:p>
            <a:pPr marL="342900" indent="-342900" rtl="1">
              <a:defRPr/>
            </a:pPr>
            <a:r>
              <a:rPr lang="en-US" sz="1600" dirty="0">
                <a:ea typeface="Cambria" panose="02040503050406030204" pitchFamily="18" charset="0"/>
                <a:cs typeface="Times New Roman" panose="02020603050405020304" pitchFamily="18" charset="0"/>
              </a:rPr>
              <a:t>On 12th November, the operation was rigging up of  Client 3rd party sheave, after finishing TBT, derrickman was sent to monkey board to install the sheave on DC finger as per 3</a:t>
            </a:r>
            <a:r>
              <a:rPr lang="en-US" sz="1600" baseline="30000" dirty="0">
                <a:ea typeface="Cambria" panose="02040503050406030204" pitchFamily="18" charset="0"/>
                <a:cs typeface="Times New Roman" panose="02020603050405020304" pitchFamily="18" charset="0"/>
              </a:rPr>
              <a:t>rd</a:t>
            </a:r>
            <a:r>
              <a:rPr lang="en-US" sz="1600" dirty="0">
                <a:ea typeface="Cambria" panose="02040503050406030204" pitchFamily="18" charset="0"/>
                <a:cs typeface="Times New Roman" panose="02020603050405020304" pitchFamily="18" charset="0"/>
              </a:rPr>
              <a:t> party JSA and previous job performed, at the same time the drill floor crew along with the third-party were preparing rig up of the sheave for installation. Once the sheave rigging was complete, the floorman was instructed by Driller to raise the sheave to monkey board level for installation by DM as agreed in the TBT. The plan was to hang the sheave on DC finger with the sling suspended from the hook. Derrick man was already present on monkey board when the sheave was lifted to the monkey board. DM assumes that the sheave is hanging with the winch line directly. Under the wrong impression DM opens the shackle and this results in the sheave come free and dropped to the rig floor. Weight of the sheave 22.9 kg  fell from a height of 25mts. </a:t>
            </a:r>
            <a:endParaRPr lang="en-US" sz="1600" dirty="0">
              <a:solidFill>
                <a:srgbClr val="000000"/>
              </a:solidFill>
            </a:endParaRPr>
          </a:p>
          <a:p>
            <a:pPr marL="114300" indent="-114300" algn="just">
              <a:defRPr/>
            </a:pPr>
            <a:r>
              <a:rPr lang="en-US" sz="1600" b="1" dirty="0">
                <a:solidFill>
                  <a:srgbClr val="333399"/>
                </a:solidFill>
                <a:latin typeface="Tahoma" pitchFamily="34" charset="0"/>
              </a:rPr>
              <a:t> </a:t>
            </a:r>
          </a:p>
          <a:p>
            <a:pPr marL="114300" indent="-114300" algn="just">
              <a:defRPr/>
            </a:pPr>
            <a:r>
              <a:rPr lang="en-US" sz="1600" b="1" dirty="0">
                <a:solidFill>
                  <a:srgbClr val="333399"/>
                </a:solidFill>
                <a:latin typeface="Tahoma" pitchFamily="34" charset="0"/>
              </a:rPr>
              <a:t>Your  learning from this incident.. </a:t>
            </a:r>
          </a:p>
          <a:p>
            <a:pPr marL="114300" indent="-114300" algn="just">
              <a:defRPr/>
            </a:pPr>
            <a:endParaRPr lang="en-US" sz="600" dirty="0">
              <a:solidFill>
                <a:srgbClr val="000000"/>
              </a:solidFill>
              <a:latin typeface="Arial" charset="0"/>
            </a:endParaRPr>
          </a:p>
          <a:p>
            <a:pPr marL="171450" indent="-171450">
              <a:buFont typeface="Arial" panose="020B0604020202020204" pitchFamily="34" charset="0"/>
              <a:buChar char="•"/>
              <a:defRPr/>
            </a:pPr>
            <a:r>
              <a:rPr lang="en-US" sz="1400" dirty="0">
                <a:cs typeface="Tahoma" pitchFamily="34" charset="0"/>
              </a:rPr>
              <a:t>Ensure effective TBT to be chaired by relevant third-party supervisor  with (DSV, TP, 3</a:t>
            </a:r>
            <a:r>
              <a:rPr lang="en-US" sz="1400" baseline="30000" dirty="0">
                <a:cs typeface="Tahoma" pitchFamily="34" charset="0"/>
              </a:rPr>
              <a:t>rd</a:t>
            </a:r>
            <a:r>
              <a:rPr lang="en-US" sz="1400" dirty="0">
                <a:cs typeface="Tahoma" pitchFamily="34" charset="0"/>
              </a:rPr>
              <a:t> party Supervisor) to be involved and cover all possible hazards present in the task.</a:t>
            </a:r>
          </a:p>
          <a:p>
            <a:pPr marL="171450" indent="-171450">
              <a:buFont typeface="Arial" panose="020B0604020202020204" pitchFamily="34" charset="0"/>
              <a:buChar char="•"/>
              <a:defRPr/>
            </a:pPr>
            <a:r>
              <a:rPr lang="en-US" sz="1400" dirty="0">
                <a:cs typeface="Tahoma" pitchFamily="34" charset="0"/>
              </a:rPr>
              <a:t>Stop when you are in doubt. Do not perform the task without being clear on what is required.</a:t>
            </a:r>
          </a:p>
          <a:p>
            <a:pPr marL="171450" indent="-171450">
              <a:buFont typeface="Arial" panose="020B0604020202020204" pitchFamily="34" charset="0"/>
              <a:buChar char="•"/>
              <a:defRPr/>
            </a:pPr>
            <a:r>
              <a:rPr lang="en-US" sz="1400" dirty="0">
                <a:cs typeface="Tahoma" pitchFamily="34" charset="0"/>
              </a:rPr>
              <a:t>Ensure procedure is followed and discussed. If changes are required, conduct risk assessment . </a:t>
            </a:r>
          </a:p>
          <a:p>
            <a:pPr marL="171450" indent="-171450">
              <a:buFont typeface="Arial" panose="020B0604020202020204" pitchFamily="34" charset="0"/>
              <a:buChar char="•"/>
              <a:defRPr/>
            </a:pPr>
            <a:r>
              <a:rPr lang="en-US" sz="1400" dirty="0">
                <a:cs typeface="Tahoma" pitchFamily="34" charset="0"/>
              </a:rPr>
              <a:t>Ensure proper secondary retention to be available for the any equipment installed at height.</a:t>
            </a:r>
          </a:p>
          <a:p>
            <a:pPr marL="171450" indent="-171450">
              <a:buFont typeface="Arial" panose="020B0604020202020204" pitchFamily="34" charset="0"/>
              <a:buChar char="•"/>
              <a:defRPr/>
            </a:pPr>
            <a:r>
              <a:rPr lang="en-US" sz="1400" dirty="0">
                <a:cs typeface="Tahoma" pitchFamily="34" charset="0"/>
              </a:rPr>
              <a:t>Ensure 3</a:t>
            </a:r>
            <a:r>
              <a:rPr lang="en-US" sz="1400" baseline="30000" dirty="0">
                <a:cs typeface="Tahoma" pitchFamily="34" charset="0"/>
              </a:rPr>
              <a:t>rd</a:t>
            </a:r>
            <a:r>
              <a:rPr lang="en-US" sz="1400" dirty="0">
                <a:cs typeface="Tahoma" pitchFamily="34" charset="0"/>
              </a:rPr>
              <a:t> party companies have clear procedures on how to install and use their equipment.</a:t>
            </a:r>
          </a:p>
          <a:p>
            <a:pPr marL="171450" indent="-171450">
              <a:buFont typeface="Arial" panose="020B0604020202020204" pitchFamily="34" charset="0"/>
              <a:buChar char="•"/>
              <a:defRPr/>
            </a:pPr>
            <a:r>
              <a:rPr lang="en-US" sz="1400" dirty="0">
                <a:cs typeface="Tahoma" pitchFamily="34" charset="0"/>
              </a:rPr>
              <a:t>Always Ensure the third - party premobilization process must be completed.</a:t>
            </a:r>
          </a:p>
          <a:p>
            <a:pPr marL="171450" indent="-171450">
              <a:buFont typeface="Arial" panose="020B0604020202020204" pitchFamily="34" charset="0"/>
              <a:buChar char="•"/>
              <a:defRPr/>
            </a:pPr>
            <a:r>
              <a:rPr lang="en-US" sz="1400" dirty="0">
                <a:cs typeface="Tahoma" pitchFamily="34" charset="0"/>
              </a:rPr>
              <a:t>Ensure to hang the sheave on a certified hanging point ( not on monkey board fingers ) on the derrick.</a:t>
            </a:r>
          </a:p>
          <a:p>
            <a:pPr eaLnBrk="1" hangingPunct="1">
              <a:defRPr/>
            </a:pPr>
            <a:endParaRPr lang="en-US" sz="1050" dirty="0">
              <a:solidFill>
                <a:srgbClr val="FF0000"/>
              </a:solidFill>
              <a:latin typeface="Arial" charset="0"/>
              <a:cs typeface="Tahoma" pitchFamily="34" charset="0"/>
            </a:endParaRPr>
          </a:p>
          <a:p>
            <a:pPr eaLnBrk="1" hangingPunct="1">
              <a:defRPr/>
            </a:pPr>
            <a:endParaRPr lang="en-US" sz="1050" dirty="0">
              <a:solidFill>
                <a:srgbClr val="FF0000"/>
              </a:solidFill>
              <a:latin typeface="Arial" charset="0"/>
              <a:cs typeface="Tahoma" pitchFamily="34" charset="0"/>
            </a:endParaRPr>
          </a:p>
          <a:p>
            <a:pPr marL="119063" indent="-119063">
              <a:defRPr/>
            </a:pPr>
            <a:endParaRPr lang="en-US" sz="1400" dirty="0">
              <a:solidFill>
                <a:srgbClr val="000000"/>
              </a:solidFill>
              <a:latin typeface="Arial" charset="0"/>
            </a:endParaRPr>
          </a:p>
        </p:txBody>
      </p:sp>
      <p:sp>
        <p:nvSpPr>
          <p:cNvPr id="26627" name="Text Box 5"/>
          <p:cNvSpPr txBox="1">
            <a:spLocks noChangeArrowheads="1"/>
          </p:cNvSpPr>
          <p:nvPr/>
        </p:nvSpPr>
        <p:spPr bwMode="auto">
          <a:xfrm>
            <a:off x="7362825" y="1219201"/>
            <a:ext cx="1676400" cy="1006475"/>
          </a:xfrm>
          <a:prstGeom prst="rect">
            <a:avLst/>
          </a:prstGeom>
          <a:noFill/>
          <a:ln w="9525">
            <a:noFill/>
            <a:miter lim="800000"/>
            <a:headEnd/>
            <a:tailEnd/>
          </a:ln>
        </p:spPr>
        <p:txBody>
          <a:bodyPr>
            <a:spAutoFit/>
          </a:bodyPr>
          <a:lstStyle/>
          <a:p>
            <a:pPr>
              <a:spcBef>
                <a:spcPct val="50000"/>
              </a:spcBef>
            </a:pPr>
            <a:endParaRPr lang="en-GB" sz="6000">
              <a:solidFill>
                <a:srgbClr val="FF0000"/>
              </a:solidFill>
              <a:sym typeface="Webdings" pitchFamily="18" charset="2"/>
            </a:endParaRPr>
          </a:p>
        </p:txBody>
      </p:sp>
      <p:sp>
        <p:nvSpPr>
          <p:cNvPr id="26628" name="TextBox 16"/>
          <p:cNvSpPr txBox="1">
            <a:spLocks noChangeArrowheads="1"/>
          </p:cNvSpPr>
          <p:nvPr/>
        </p:nvSpPr>
        <p:spPr bwMode="auto">
          <a:xfrm>
            <a:off x="430998" y="5991999"/>
            <a:ext cx="8670398" cy="307777"/>
          </a:xfrm>
          <a:prstGeom prst="rect">
            <a:avLst/>
          </a:prstGeom>
          <a:solidFill>
            <a:srgbClr val="0070C0"/>
          </a:solidFill>
          <a:ln w="9525">
            <a:noFill/>
            <a:miter lim="800000"/>
            <a:headEnd/>
            <a:tailEnd/>
          </a:ln>
        </p:spPr>
        <p:txBody>
          <a:bodyPr wrap="square">
            <a:spAutoFit/>
          </a:bodyPr>
          <a:lstStyle>
            <a:defPPr>
              <a:defRPr lang="en-US"/>
            </a:defPPr>
            <a:lvl1pPr algn="ctr">
              <a:defRPr sz="1600" b="1">
                <a:solidFill>
                  <a:srgbClr val="FFFF00"/>
                </a:solidFill>
                <a:latin typeface="Tahoma" pitchFamily="34" charset="0"/>
              </a:defRPr>
            </a:lvl1pPr>
          </a:lstStyle>
          <a:p>
            <a:r>
              <a:rPr lang="en-US" sz="1400" dirty="0"/>
              <a:t>Always Check and confirm the proper secondary retention in place for temporary equipment</a:t>
            </a:r>
          </a:p>
        </p:txBody>
      </p:sp>
      <p:sp>
        <p:nvSpPr>
          <p:cNvPr id="16" name="Text Box 12"/>
          <p:cNvSpPr txBox="1">
            <a:spLocks noChangeArrowheads="1"/>
          </p:cNvSpPr>
          <p:nvPr/>
        </p:nvSpPr>
        <p:spPr bwMode="auto">
          <a:xfrm>
            <a:off x="2743200" y="1"/>
            <a:ext cx="7056438" cy="646113"/>
          </a:xfrm>
          <a:prstGeom prst="rect">
            <a:avLst/>
          </a:prstGeom>
          <a:noFill/>
          <a:ln w="9525">
            <a:noFill/>
            <a:miter lim="800000"/>
            <a:headEnd/>
            <a:tailEnd/>
          </a:ln>
        </p:spPr>
        <p:txBody>
          <a:bodyPr>
            <a:spAutoFit/>
          </a:bodyPr>
          <a:lstStyle/>
          <a:p>
            <a:pPr algn="ctr">
              <a:defRPr/>
            </a:pPr>
            <a:r>
              <a:rPr lang="en-GB" sz="3600" b="1" dirty="0">
                <a:latin typeface="+mj-lt"/>
              </a:rPr>
              <a:t>PDO Second Alert</a:t>
            </a:r>
          </a:p>
        </p:txBody>
      </p:sp>
      <p:sp>
        <p:nvSpPr>
          <p:cNvPr id="8" name="TextBox 7">
            <a:extLst>
              <a:ext uri="{FF2B5EF4-FFF2-40B4-BE49-F238E27FC236}">
                <a16:creationId xmlns:a16="http://schemas.microsoft.com/office/drawing/2014/main" id="{7AD429AF-F81F-4EE7-8ED5-4BD120043FE6}"/>
              </a:ext>
            </a:extLst>
          </p:cNvPr>
          <p:cNvSpPr txBox="1"/>
          <p:nvPr/>
        </p:nvSpPr>
        <p:spPr>
          <a:xfrm>
            <a:off x="9199330" y="2504820"/>
            <a:ext cx="2472005" cy="400110"/>
          </a:xfrm>
          <a:prstGeom prst="rect">
            <a:avLst/>
          </a:prstGeom>
          <a:solidFill>
            <a:schemeClr val="bg1"/>
          </a:solidFill>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1000" kern="0" dirty="0">
                <a:solidFill>
                  <a:schemeClr val="tx1"/>
                </a:solidFill>
                <a:latin typeface="+mj-lt"/>
                <a:cs typeface="Arial" panose="020B0604020202020204" pitchFamily="34" charset="0"/>
              </a:rPr>
              <a:t>No provision for secondary retention of sheave and primary shekel removed</a:t>
            </a:r>
          </a:p>
        </p:txBody>
      </p:sp>
      <p:sp>
        <p:nvSpPr>
          <p:cNvPr id="9" name="TextBox 8">
            <a:extLst>
              <a:ext uri="{FF2B5EF4-FFF2-40B4-BE49-F238E27FC236}">
                <a16:creationId xmlns:a16="http://schemas.microsoft.com/office/drawing/2014/main" id="{8FB8E3F7-FC8E-436B-B2D7-46251E326B4A}"/>
              </a:ext>
            </a:extLst>
          </p:cNvPr>
          <p:cNvSpPr txBox="1"/>
          <p:nvPr/>
        </p:nvSpPr>
        <p:spPr>
          <a:xfrm>
            <a:off x="9199330" y="5192937"/>
            <a:ext cx="2472005" cy="261610"/>
          </a:xfrm>
          <a:prstGeom prst="rect">
            <a:avLst/>
          </a:prstGeom>
          <a:solidFill>
            <a:schemeClr val="bg1"/>
          </a:solidFill>
          <a:ln>
            <a:solidFill>
              <a:srgbClr val="92D050"/>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1100" kern="0" dirty="0">
                <a:solidFill>
                  <a:schemeClr val="tx1"/>
                </a:solidFill>
                <a:latin typeface="+mj-lt"/>
                <a:cs typeface="Arial" panose="020B0604020202020204" pitchFamily="34" charset="0"/>
              </a:rPr>
              <a:t>Sheave with independent securing</a:t>
            </a:r>
          </a:p>
        </p:txBody>
      </p:sp>
      <p:pic>
        <p:nvPicPr>
          <p:cNvPr id="12" name="Picture 11">
            <a:extLst>
              <a:ext uri="{FF2B5EF4-FFF2-40B4-BE49-F238E27FC236}">
                <a16:creationId xmlns:a16="http://schemas.microsoft.com/office/drawing/2014/main" id="{D7192F41-8B0B-4195-A1F3-1FA2650A186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75529" y="558224"/>
            <a:ext cx="2311340" cy="1912569"/>
          </a:xfrm>
          <a:prstGeom prst="rect">
            <a:avLst/>
          </a:prstGeom>
        </p:spPr>
      </p:pic>
      <p:sp>
        <p:nvSpPr>
          <p:cNvPr id="14" name="Multiply 26">
            <a:extLst>
              <a:ext uri="{FF2B5EF4-FFF2-40B4-BE49-F238E27FC236}">
                <a16:creationId xmlns:a16="http://schemas.microsoft.com/office/drawing/2014/main" id="{AB89801A-0862-4304-84A4-4B19BF10685F}"/>
              </a:ext>
            </a:extLst>
          </p:cNvPr>
          <p:cNvSpPr/>
          <p:nvPr/>
        </p:nvSpPr>
        <p:spPr>
          <a:xfrm>
            <a:off x="11157075" y="1871371"/>
            <a:ext cx="521356" cy="775641"/>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DABDE4D9-1A62-4094-B00B-69B1A081131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13358" y="2970517"/>
            <a:ext cx="2045564" cy="2163612"/>
          </a:xfrm>
          <a:prstGeom prst="rect">
            <a:avLst/>
          </a:prstGeom>
        </p:spPr>
      </p:pic>
      <p:pic>
        <p:nvPicPr>
          <p:cNvPr id="18" name="Picture 17">
            <a:extLst>
              <a:ext uri="{FF2B5EF4-FFF2-40B4-BE49-F238E27FC236}">
                <a16:creationId xmlns:a16="http://schemas.microsoft.com/office/drawing/2014/main" id="{F26C25F7-5593-4C0C-8946-573F0CE6714A}"/>
              </a:ext>
            </a:extLst>
          </p:cNvPr>
          <p:cNvPicPr>
            <a:picLocks noChangeAspect="1"/>
          </p:cNvPicPr>
          <p:nvPr/>
        </p:nvPicPr>
        <p:blipFill>
          <a:blip r:embed="rId5"/>
          <a:stretch>
            <a:fillRect/>
          </a:stretch>
        </p:blipFill>
        <p:spPr>
          <a:xfrm>
            <a:off x="11023747" y="3063762"/>
            <a:ext cx="994983" cy="97229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19" name="Straight Connector 18">
            <a:extLst>
              <a:ext uri="{FF2B5EF4-FFF2-40B4-BE49-F238E27FC236}">
                <a16:creationId xmlns:a16="http://schemas.microsoft.com/office/drawing/2014/main" id="{86586CA7-A3DE-41D1-A38E-379D8FC2EE35}"/>
              </a:ext>
            </a:extLst>
          </p:cNvPr>
          <p:cNvCxnSpPr>
            <a:endCxn id="18" idx="2"/>
          </p:cNvCxnSpPr>
          <p:nvPr/>
        </p:nvCxnSpPr>
        <p:spPr>
          <a:xfrm flipV="1">
            <a:off x="10494730" y="3549908"/>
            <a:ext cx="529017" cy="10849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F813611-0E93-40DE-9C4D-00E444A10B72}"/>
              </a:ext>
            </a:extLst>
          </p:cNvPr>
          <p:cNvCxnSpPr>
            <a:endCxn id="18" idx="5"/>
          </p:cNvCxnSpPr>
          <p:nvPr/>
        </p:nvCxnSpPr>
        <p:spPr>
          <a:xfrm flipV="1">
            <a:off x="10494729" y="3893666"/>
            <a:ext cx="1378288" cy="7411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Freeform 132">
            <a:extLst>
              <a:ext uri="{FF2B5EF4-FFF2-40B4-BE49-F238E27FC236}">
                <a16:creationId xmlns:a16="http://schemas.microsoft.com/office/drawing/2014/main" id="{73E01493-707B-42CE-A11C-B9F81A71245A}"/>
              </a:ext>
            </a:extLst>
          </p:cNvPr>
          <p:cNvSpPr>
            <a:spLocks/>
          </p:cNvSpPr>
          <p:nvPr/>
        </p:nvSpPr>
        <p:spPr bwMode="auto">
          <a:xfrm>
            <a:off x="10801722" y="4634824"/>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endParaRPr lang="en-US">
              <a:solidFill>
                <a:prstClr val="black"/>
              </a:solidFill>
              <a:latin typeface="Calibri"/>
            </a:endParaRPr>
          </a:p>
        </p:txBody>
      </p:sp>
      <p:sp>
        <p:nvSpPr>
          <p:cNvPr id="17" name="Rectangle 16">
            <a:extLst>
              <a:ext uri="{FF2B5EF4-FFF2-40B4-BE49-F238E27FC236}">
                <a16:creationId xmlns:a16="http://schemas.microsoft.com/office/drawing/2014/main" id="{A82DF4CA-8ACF-4E92-B999-279F6F6ED88B}"/>
              </a:ext>
            </a:extLst>
          </p:cNvPr>
          <p:cNvSpPr>
            <a:spLocks noChangeArrowheads="1"/>
          </p:cNvSpPr>
          <p:nvPr/>
        </p:nvSpPr>
        <p:spPr bwMode="auto">
          <a:xfrm>
            <a:off x="466205" y="6402278"/>
            <a:ext cx="8599983" cy="400110"/>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rgbClr val="0D38B3"/>
                </a:solidFill>
                <a:latin typeface="Arial" panose="020B0604020202020204" pitchFamily="34" charset="0"/>
                <a:cs typeface="Arial" panose="020B0604020202020204" pitchFamily="34" charset="0"/>
              </a:rPr>
              <a:t>Target</a:t>
            </a:r>
            <a:r>
              <a:rPr lang="en-US" sz="2000" b="1" dirty="0">
                <a:solidFill>
                  <a:srgbClr val="0D38B3"/>
                </a:solidFill>
                <a:latin typeface="+mj-lt"/>
                <a:cs typeface="Calibri" pitchFamily="34" charset="0"/>
              </a:rPr>
              <a:t> </a:t>
            </a:r>
            <a:r>
              <a:rPr lang="en-US" sz="2000" b="1" dirty="0">
                <a:solidFill>
                  <a:srgbClr val="0D38B3"/>
                </a:solidFill>
                <a:latin typeface="Arial" panose="020B0604020202020204" pitchFamily="34" charset="0"/>
                <a:cs typeface="Arial" panose="020B0604020202020204" pitchFamily="34" charset="0"/>
              </a:rPr>
              <a:t>Audience: </a:t>
            </a:r>
            <a:r>
              <a:rPr lang="en-US" sz="1600" b="1" dirty="0"/>
              <a:t>Drilling, Logistics &amp; construction </a:t>
            </a:r>
            <a:endParaRPr lang="en-US" sz="1600" b="1" dirty="0">
              <a:solidFill>
                <a:srgbClr val="0D38B3"/>
              </a:solidFill>
              <a:latin typeface="+mj-lt"/>
              <a:cs typeface="Calibri"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1094852" y="1212378"/>
            <a:ext cx="11287647" cy="5109091"/>
          </a:xfrm>
          <a:prstGeom prst="rect">
            <a:avLst/>
          </a:prstGeom>
          <a:noFill/>
          <a:ln w="19050">
            <a:noFill/>
            <a:miter lim="800000"/>
            <a:headEnd/>
            <a:tailEnd/>
          </a:ln>
        </p:spPr>
        <p:txBody>
          <a:bodyPr wrap="square">
            <a:spAutoFit/>
          </a:bodyPr>
          <a:lstStyle/>
          <a:p>
            <a:pPr algn="just" eaLnBrk="1" hangingPunct="1">
              <a:spcBef>
                <a:spcPct val="50000"/>
              </a:spcBef>
              <a:defRPr/>
            </a:pPr>
            <a:endParaRPr lang="en-US" sz="600" dirty="0">
              <a:solidFill>
                <a:srgbClr val="000000"/>
              </a:solidFill>
              <a:latin typeface="Arial" charset="0"/>
            </a:endParaRPr>
          </a:p>
          <a:p>
            <a:pPr marL="173038" indent="-173038">
              <a:defRPr/>
            </a:pPr>
            <a:endParaRPr lang="en-US" sz="600" dirty="0">
              <a:solidFill>
                <a:srgbClr val="000000"/>
              </a:solidFill>
              <a:latin typeface="Arial" charset="0"/>
            </a:endParaRPr>
          </a:p>
          <a:p>
            <a:pPr marL="342900" indent="-342900">
              <a:defRPr/>
            </a:pPr>
            <a:r>
              <a:rPr lang="en-US" sz="1600" b="1" dirty="0">
                <a:solidFill>
                  <a:srgbClr val="FF0000"/>
                </a:solidFill>
                <a:latin typeface="Tahoma" pitchFamily="34" charset="0"/>
              </a:rPr>
              <a:t>As a learning from this incident and ensure continual improvement all contract</a:t>
            </a:r>
          </a:p>
          <a:p>
            <a:pPr marL="342900" indent="-342900">
              <a:defRPr/>
            </a:pPr>
            <a:r>
              <a:rPr lang="en-US" sz="1600" b="1" dirty="0">
                <a:solidFill>
                  <a:srgbClr val="FF0000"/>
                </a:solidFill>
                <a:latin typeface="Tahoma" pitchFamily="34" charset="0"/>
              </a:rPr>
              <a:t>managers must review their HSE HEMP against the questions asked below        </a:t>
            </a:r>
          </a:p>
          <a:p>
            <a:pPr marL="342900" indent="-342900">
              <a:defRPr/>
            </a:pPr>
            <a:endParaRPr lang="en-US" sz="1600" b="1" dirty="0">
              <a:solidFill>
                <a:srgbClr val="FF0000"/>
              </a:solidFill>
              <a:latin typeface="Tahoma" pitchFamily="34" charset="0"/>
            </a:endParaRPr>
          </a:p>
          <a:p>
            <a:pPr marL="342900" indent="-342900">
              <a:defRPr/>
            </a:pPr>
            <a:r>
              <a:rPr lang="en-US" sz="1600" b="1" dirty="0">
                <a:solidFill>
                  <a:srgbClr val="0000FF"/>
                </a:solidFill>
                <a:latin typeface="Tahoma" pitchFamily="34" charset="0"/>
              </a:rPr>
              <a:t>Confirm the following:</a:t>
            </a:r>
            <a:endParaRPr lang="en-US" sz="1600" dirty="0">
              <a:solidFill>
                <a:srgbClr val="0000FF"/>
              </a:solidFill>
              <a:latin typeface="Tahoma" pitchFamily="34" charset="0"/>
            </a:endParaRPr>
          </a:p>
          <a:p>
            <a:pPr eaLnBrk="1" hangingPunct="1">
              <a:defRPr/>
            </a:pPr>
            <a:endParaRPr lang="en-US" sz="1400" dirty="0">
              <a:solidFill>
                <a:srgbClr val="0033CC"/>
              </a:solidFill>
              <a:latin typeface="+mj-lt"/>
              <a:sym typeface="Wingdings" pitchFamily="2" charset="2"/>
            </a:endParaRPr>
          </a:p>
          <a:p>
            <a:pPr marL="342900" indent="-342900">
              <a:lnSpc>
                <a:spcPct val="150000"/>
              </a:lnSpc>
              <a:buFont typeface="+mj-lt"/>
              <a:buAutoNum type="arabicPeriod"/>
              <a:defRPr/>
            </a:pPr>
            <a:r>
              <a:rPr lang="en-US" dirty="0">
                <a:solidFill>
                  <a:srgbClr val="0033CC"/>
                </a:solidFill>
                <a:latin typeface="+mj-lt"/>
                <a:sym typeface="Wingdings" pitchFamily="2" charset="2"/>
              </a:rPr>
              <a:t>Do you always ensure premobilization of the 3rd party is completed as per Company process? </a:t>
            </a:r>
          </a:p>
          <a:p>
            <a:pPr marL="342900" indent="-342900">
              <a:lnSpc>
                <a:spcPct val="150000"/>
              </a:lnSpc>
              <a:buFont typeface="+mj-lt"/>
              <a:buAutoNum type="arabicPeriod"/>
              <a:defRPr/>
            </a:pPr>
            <a:r>
              <a:rPr lang="en-US" dirty="0">
                <a:solidFill>
                  <a:srgbClr val="0033CC"/>
                </a:solidFill>
                <a:latin typeface="+mj-lt"/>
                <a:sym typeface="Wingdings" pitchFamily="2" charset="2"/>
              </a:rPr>
              <a:t>Do you always ensure that rig supervisors get sufficient time to review 3rd party SOP and verify the equipment? </a:t>
            </a:r>
          </a:p>
          <a:p>
            <a:pPr marL="342900" indent="-342900">
              <a:lnSpc>
                <a:spcPct val="150000"/>
              </a:lnSpc>
              <a:buFont typeface="+mj-lt"/>
              <a:buAutoNum type="arabicPeriod"/>
              <a:defRPr/>
            </a:pPr>
            <a:r>
              <a:rPr lang="en-US" dirty="0">
                <a:solidFill>
                  <a:srgbClr val="0033CC"/>
                </a:solidFill>
                <a:latin typeface="+mj-lt"/>
                <a:sym typeface="Wingdings" pitchFamily="2" charset="2"/>
              </a:rPr>
              <a:t>Do you always ensure that all third-party equipment's Drop object picture books verified at site?</a:t>
            </a:r>
          </a:p>
          <a:p>
            <a:pPr marL="342900" indent="-342900">
              <a:lnSpc>
                <a:spcPct val="150000"/>
              </a:lnSpc>
              <a:buFont typeface="+mj-lt"/>
              <a:buAutoNum type="arabicPeriod"/>
              <a:defRPr/>
            </a:pPr>
            <a:r>
              <a:rPr lang="en-US" dirty="0">
                <a:solidFill>
                  <a:srgbClr val="0033CC"/>
                </a:solidFill>
                <a:latin typeface="+mj-lt"/>
                <a:sym typeface="Wingdings" pitchFamily="2" charset="2"/>
              </a:rPr>
              <a:t>Do you always ensure non-compliant third-party equipment reported?</a:t>
            </a:r>
          </a:p>
          <a:p>
            <a:pPr marL="342900" indent="-342900">
              <a:lnSpc>
                <a:spcPct val="150000"/>
              </a:lnSpc>
              <a:buFont typeface="+mj-lt"/>
              <a:buAutoNum type="arabicPeriod"/>
              <a:defRPr/>
            </a:pPr>
            <a:r>
              <a:rPr lang="en-US" dirty="0">
                <a:solidFill>
                  <a:srgbClr val="0033CC"/>
                </a:solidFill>
                <a:latin typeface="+mj-lt"/>
                <a:sym typeface="Wingdings" pitchFamily="2" charset="2"/>
              </a:rPr>
              <a:t>Do you always ensure that the relevant JSA being used for execution of third-party tasks?</a:t>
            </a:r>
          </a:p>
          <a:p>
            <a:pPr marL="342900" indent="-342900">
              <a:lnSpc>
                <a:spcPct val="150000"/>
              </a:lnSpc>
              <a:buFont typeface="+mj-lt"/>
              <a:buAutoNum type="arabicPeriod"/>
              <a:defRPr/>
            </a:pPr>
            <a:r>
              <a:rPr lang="en-US" dirty="0">
                <a:solidFill>
                  <a:srgbClr val="0033CC"/>
                </a:solidFill>
                <a:latin typeface="+mj-lt"/>
                <a:sym typeface="Wingdings" pitchFamily="2" charset="2"/>
              </a:rPr>
              <a:t>Do you always ensure third party are attending the TBT? </a:t>
            </a:r>
          </a:p>
          <a:p>
            <a:pPr marL="342900" indent="-342900">
              <a:lnSpc>
                <a:spcPct val="150000"/>
              </a:lnSpc>
              <a:buFont typeface="+mj-lt"/>
              <a:buAutoNum type="arabicPeriod"/>
              <a:defRPr/>
            </a:pPr>
            <a:r>
              <a:rPr lang="en-US" dirty="0">
                <a:solidFill>
                  <a:srgbClr val="0033CC"/>
                </a:solidFill>
                <a:latin typeface="+mj-lt"/>
                <a:sym typeface="Wingdings" pitchFamily="2" charset="2"/>
              </a:rPr>
              <a:t>Do you always ensure sheave secondary retention is fitted? </a:t>
            </a:r>
          </a:p>
          <a:p>
            <a:pPr>
              <a:lnSpc>
                <a:spcPct val="150000"/>
              </a:lnSpc>
              <a:defRPr/>
            </a:pPr>
            <a:endParaRPr lang="en-US" dirty="0">
              <a:solidFill>
                <a:srgbClr val="0033CC"/>
              </a:solidFill>
              <a:latin typeface="+mj-lt"/>
              <a:sym typeface="Wingdings" pitchFamily="2" charset="2"/>
            </a:endParaRPr>
          </a:p>
          <a:p>
            <a:pPr marL="342900" indent="-342900">
              <a:defRPr/>
            </a:pPr>
            <a:endParaRPr lang="en-US" sz="1000" i="1" dirty="0">
              <a:solidFill>
                <a:srgbClr val="0033CC"/>
              </a:solidFill>
              <a:latin typeface="+mj-lt"/>
              <a:sym typeface="Wingdings" pitchFamily="2" charset="2"/>
            </a:endParaRPr>
          </a:p>
          <a:p>
            <a:pPr marL="342900" indent="-342900">
              <a:defRPr/>
            </a:pPr>
            <a:r>
              <a:rPr lang="en-US" sz="1000" i="1" dirty="0">
                <a:solidFill>
                  <a:srgbClr val="0033CC"/>
                </a:solidFill>
                <a:latin typeface="+mj-lt"/>
                <a:sym typeface="Wingdings" pitchFamily="2" charset="2"/>
              </a:rPr>
              <a:t>* If the answer is NO to any of the above questions please ensure you take action to correct this finding.</a:t>
            </a:r>
          </a:p>
        </p:txBody>
      </p:sp>
      <p:grpSp>
        <p:nvGrpSpPr>
          <p:cNvPr id="27651" name="Group 9"/>
          <p:cNvGrpSpPr>
            <a:grpSpLocks/>
          </p:cNvGrpSpPr>
          <p:nvPr/>
        </p:nvGrpSpPr>
        <p:grpSpPr bwMode="auto">
          <a:xfrm>
            <a:off x="1536701" y="-228600"/>
            <a:ext cx="8920163" cy="990600"/>
            <a:chOff x="9" y="-144"/>
            <a:chExt cx="6087" cy="624"/>
          </a:xfrm>
        </p:grpSpPr>
        <p:sp>
          <p:nvSpPr>
            <p:cNvPr id="27654" name="Rectangle 8"/>
            <p:cNvSpPr>
              <a:spLocks noChangeArrowheads="1"/>
            </p:cNvSpPr>
            <p:nvPr/>
          </p:nvSpPr>
          <p:spPr bwMode="auto">
            <a:xfrm>
              <a:off x="288" y="144"/>
              <a:ext cx="5184" cy="336"/>
            </a:xfrm>
            <a:prstGeom prst="rect">
              <a:avLst/>
            </a:prstGeom>
            <a:noFill/>
            <a:ln w="9525">
              <a:noFill/>
              <a:miter lim="800000"/>
              <a:headEnd/>
              <a:tailEnd/>
            </a:ln>
          </p:spPr>
          <p:txBody>
            <a:bodyPr anchor="ctr"/>
            <a:lstStyle/>
            <a:p>
              <a:pPr algn="ctr" eaLnBrk="1" hangingPunct="1"/>
              <a:endParaRPr lang="en-GB" sz="2000">
                <a:solidFill>
                  <a:srgbClr val="000000"/>
                </a:solidFill>
                <a:latin typeface="Arial" charset="0"/>
              </a:endParaRPr>
            </a:p>
          </p:txBody>
        </p:sp>
        <p:sp>
          <p:nvSpPr>
            <p:cNvPr id="17414" name="Text Box 12"/>
            <p:cNvSpPr txBox="1">
              <a:spLocks noChangeArrowheads="1"/>
            </p:cNvSpPr>
            <p:nvPr/>
          </p:nvSpPr>
          <p:spPr bwMode="auto">
            <a:xfrm>
              <a:off x="676" y="0"/>
              <a:ext cx="4815" cy="407"/>
            </a:xfrm>
            <a:prstGeom prst="rect">
              <a:avLst/>
            </a:prstGeom>
            <a:noFill/>
            <a:ln w="9525">
              <a:noFill/>
              <a:miter lim="800000"/>
              <a:headEnd/>
              <a:tailEnd/>
            </a:ln>
          </p:spPr>
          <p:txBody>
            <a:bodyPr>
              <a:spAutoFit/>
            </a:bodyPr>
            <a:lstStyle/>
            <a:p>
              <a:pPr algn="ctr">
                <a:defRPr/>
              </a:pPr>
              <a:r>
                <a:rPr lang="en-GB" sz="3600" b="1" dirty="0">
                  <a:latin typeface="+mj-lt"/>
                </a:rPr>
                <a:t>Management self audit </a:t>
              </a:r>
            </a:p>
          </p:txBody>
        </p:sp>
        <p:sp>
          <p:nvSpPr>
            <p:cNvPr id="27656" name="Text Box 13"/>
            <p:cNvSpPr txBox="1">
              <a:spLocks noChangeArrowheads="1"/>
            </p:cNvSpPr>
            <p:nvPr/>
          </p:nvSpPr>
          <p:spPr bwMode="auto">
            <a:xfrm>
              <a:off x="9" y="0"/>
              <a:ext cx="1144" cy="174"/>
            </a:xfrm>
            <a:prstGeom prst="rect">
              <a:avLst/>
            </a:prstGeom>
            <a:noFill/>
            <a:ln w="19050">
              <a:noFill/>
              <a:miter lim="800000"/>
              <a:headEnd/>
              <a:tailEnd/>
            </a:ln>
          </p:spPr>
          <p:txBody>
            <a:bodyPr>
              <a:spAutoFit/>
            </a:bodyPr>
            <a:lstStyle/>
            <a:p>
              <a:pPr algn="ctr">
                <a:spcBef>
                  <a:spcPct val="10000"/>
                </a:spcBef>
              </a:pPr>
              <a:endParaRPr lang="en-GB" sz="1200" b="1">
                <a:solidFill>
                  <a:srgbClr val="000000"/>
                </a:solidFill>
                <a:latin typeface="Arial" charset="0"/>
              </a:endParaRPr>
            </a:p>
          </p:txBody>
        </p:sp>
        <p:sp>
          <p:nvSpPr>
            <p:cNvPr id="27657" name="WordArt 14"/>
            <p:cNvSpPr>
              <a:spLocks noChangeArrowheads="1" noChangeShapeType="1" noTextEdit="1"/>
            </p:cNvSpPr>
            <p:nvPr/>
          </p:nvSpPr>
          <p:spPr bwMode="auto">
            <a:xfrm>
              <a:off x="5448" y="-144"/>
              <a:ext cx="648" cy="576"/>
            </a:xfrm>
            <a:prstGeom prst="rect">
              <a:avLst/>
            </a:prstGeom>
          </p:spPr>
          <p:txBody>
            <a:bodyPr spcFirstLastPara="1" wrap="none" fromWordArt="1">
              <a:prstTxWarp prst="textArchDown">
                <a:avLst>
                  <a:gd name="adj" fmla="val 0"/>
                </a:avLst>
              </a:prstTxWarp>
            </a:bodyPr>
            <a:lstStyle/>
            <a:p>
              <a:pPr algn="ctr"/>
              <a:endParaRPr lang="en-US" sz="3600" kern="10">
                <a:ln w="9525">
                  <a:solidFill>
                    <a:srgbClr val="000000"/>
                  </a:solidFill>
                  <a:round/>
                  <a:headEnd/>
                  <a:tailEnd/>
                </a:ln>
                <a:solidFill>
                  <a:srgbClr val="000000"/>
                </a:solidFill>
                <a:latin typeface="Arial"/>
                <a:cs typeface="Arial"/>
              </a:endParaRPr>
            </a:p>
          </p:txBody>
        </p:sp>
      </p:grpSp>
      <p:sp>
        <p:nvSpPr>
          <p:cNvPr id="27653" name="Rectangle 8"/>
          <p:cNvSpPr>
            <a:spLocks noChangeArrowheads="1"/>
          </p:cNvSpPr>
          <p:nvPr/>
        </p:nvSpPr>
        <p:spPr bwMode="auto">
          <a:xfrm>
            <a:off x="1094852" y="929523"/>
            <a:ext cx="5163593" cy="369332"/>
          </a:xfrm>
          <a:prstGeom prst="rect">
            <a:avLst/>
          </a:prstGeom>
          <a:noFill/>
          <a:ln w="9525">
            <a:noFill/>
            <a:miter lim="800000"/>
            <a:headEnd/>
            <a:tailEnd/>
          </a:ln>
        </p:spPr>
        <p:txBody>
          <a:bodyPr wrap="none">
            <a:spAutoFit/>
          </a:bodyPr>
          <a:lstStyle/>
          <a:p>
            <a:pPr marL="114300" indent="-114300" algn="just">
              <a:defRPr/>
            </a:pPr>
            <a:r>
              <a:rPr lang="en-GB" b="1" dirty="0">
                <a:solidFill>
                  <a:srgbClr val="333399"/>
                </a:solidFill>
                <a:latin typeface="Tahoma" pitchFamily="34" charset="0"/>
              </a:rPr>
              <a:t>Date: 12.11.2020</a:t>
            </a:r>
            <a:r>
              <a:rPr lang="en-US" b="1" dirty="0">
                <a:solidFill>
                  <a:srgbClr val="333399"/>
                </a:solidFill>
                <a:latin typeface="Tahoma" pitchFamily="34" charset="0"/>
              </a:rPr>
              <a:t>    Incident title: HiPo#71</a:t>
            </a:r>
            <a:endParaRPr lang="en-US" b="1" dirty="0">
              <a:solidFill>
                <a:srgbClr val="FF0000"/>
              </a:solidFill>
              <a:latin typeface="Tahoma" pitchFamily="34" charset="0"/>
            </a:endParaRPr>
          </a:p>
        </p:txBody>
      </p:sp>
    </p:spTree>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809bc6af44041ef507fcb8c845449721">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c6cb684b9f311d0fba83640743edc78d"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92502</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5643A46C-72B3-4012-8CB2-E0E23D8B71D1}">
  <ds:schemaRefs>
    <ds:schemaRef ds:uri="http://schemas.microsoft.com/sharepoint/v3/contenttype/forms"/>
  </ds:schemaRefs>
</ds:datastoreItem>
</file>

<file path=customXml/itemProps2.xml><?xml version="1.0" encoding="utf-8"?>
<ds:datastoreItem xmlns:ds="http://schemas.openxmlformats.org/officeDocument/2006/customXml" ds:itemID="{62590BEB-38D8-4665-A259-1563AFA7A1CD}"/>
</file>

<file path=customXml/itemProps3.xml><?xml version="1.0" encoding="utf-8"?>
<ds:datastoreItem xmlns:ds="http://schemas.openxmlformats.org/officeDocument/2006/customXml" ds:itemID="{ECEB1FCF-0E89-482E-A62E-598FF58845D8}">
  <ds:schemaRefs>
    <ds:schemaRef ds:uri="http://schemas.microsoft.com/office/2006/metadata/properties"/>
    <ds:schemaRef ds:uri="http://schemas.microsoft.com/office/2006/documentManagement/types"/>
    <ds:schemaRef ds:uri="http://www.w3.org/XML/1998/namespace"/>
    <ds:schemaRef ds:uri="http://schemas.microsoft.com/sharepoint/v3/fields"/>
    <ds:schemaRef ds:uri="http://purl.org/dc/dcmitype/"/>
    <ds:schemaRef ds:uri="http://schemas.microsoft.com/office/infopath/2007/PartnerControls"/>
    <ds:schemaRef ds:uri="4880E4F8-4B7D-4BDD-91E3-E10D47036ECA"/>
    <ds:schemaRef ds:uri="http://schemas.openxmlformats.org/package/2006/metadata/core-properties"/>
    <ds:schemaRef ds:uri="http://purl.org/dc/elements/1.1/"/>
    <ds:schemaRef ds:uri="4880e4f8-4b7d-4bdd-91e3-e10d47036eca"/>
    <ds:schemaRef ds:uri="http://schemas.microsoft.com/sharepoint/v3"/>
    <ds:schemaRef ds:uri="http://purl.org/dc/terms/"/>
  </ds:schemaRefs>
</ds:datastoreItem>
</file>

<file path=docProps/app.xml><?xml version="1.0" encoding="utf-8"?>
<Properties xmlns="http://schemas.openxmlformats.org/officeDocument/2006/extended-properties" xmlns:vt="http://schemas.openxmlformats.org/officeDocument/2006/docPropsVTypes">
  <TotalTime>598</TotalTime>
  <Words>738</Words>
  <Application>Microsoft Office PowerPoint</Application>
  <PresentationFormat>Widescreen</PresentationFormat>
  <Paragraphs>56</Paragraphs>
  <Slides>2</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vt:i4>
      </vt:variant>
    </vt:vector>
  </HeadingPairs>
  <TitlesOfParts>
    <vt:vector size="10" baseType="lpstr">
      <vt:lpstr>Arial</vt:lpstr>
      <vt:lpstr>Calibri</vt:lpstr>
      <vt:lpstr>Calibri Light</vt:lpstr>
      <vt:lpstr>Gill Sans</vt:lpstr>
      <vt:lpstr>Gill Sans Light</vt:lpstr>
      <vt:lpstr>Tahoma</vt:lpstr>
      <vt:lpstr>Office Theme</vt:lpstr>
      <vt:lpstr>Custom Design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Al Balushi, Montaha MSE134</cp:lastModifiedBy>
  <cp:revision>101</cp:revision>
  <dcterms:created xsi:type="dcterms:W3CDTF">2018-09-24T07:27:56Z</dcterms:created>
  <dcterms:modified xsi:type="dcterms:W3CDTF">2021-03-17T07:42:05Z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