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67" d="100"/>
          <a:sy n="67" d="100"/>
        </p:scale>
        <p:origin x="8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07807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418390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B69FFB-8FCA-4779-B368-36DAD7F760DB}"/>
              </a:ext>
            </a:extLst>
          </p:cNvPr>
          <p:cNvGrpSpPr/>
          <p:nvPr/>
        </p:nvGrpSpPr>
        <p:grpSpPr>
          <a:xfrm>
            <a:off x="8664084" y="3352549"/>
            <a:ext cx="3146916" cy="2133350"/>
            <a:chOff x="5827937" y="3733799"/>
            <a:chExt cx="3146916" cy="2133350"/>
          </a:xfrm>
        </p:grpSpPr>
        <p:pic>
          <p:nvPicPr>
            <p:cNvPr id="1026" name="Picture 2" descr="Energy saving tips: I turn lights off obsessively - am I saving money or  just wasting my time and annoying my family? | This is Money">
              <a:extLst>
                <a:ext uri="{FF2B5EF4-FFF2-40B4-BE49-F238E27FC236}">
                  <a16:creationId xmlns:a16="http://schemas.microsoft.com/office/drawing/2014/main" id="{3E8ECC41-F37C-40DA-BEE1-A9B6E2472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985" y="3733799"/>
              <a:ext cx="3110535" cy="1866321"/>
            </a:xfrm>
            <a:prstGeom prst="rect">
              <a:avLst/>
            </a:prstGeom>
            <a:ln w="12700">
              <a:solidFill>
                <a:srgbClr val="FF0000"/>
              </a:solidFill>
            </a:ln>
            <a:extLst>
              <a:ext uri="{909E8E84-426E-40DD-AFC4-6F175D3DCCD1}">
                <a14:hiddenFill xmlns:a14="http://schemas.microsoft.com/office/drawing/2010/main">
                  <a:solidFill>
                    <a:srgbClr val="FFFFFF"/>
                  </a:solidFill>
                </a14:hiddenFill>
              </a:ext>
            </a:extLst>
          </p:spPr>
        </p:pic>
        <p:sp>
          <p:nvSpPr>
            <p:cNvPr id="15" name="TextBox 16">
              <a:extLst>
                <a:ext uri="{FF2B5EF4-FFF2-40B4-BE49-F238E27FC236}">
                  <a16:creationId xmlns:a16="http://schemas.microsoft.com/office/drawing/2014/main" id="{22AEEA0B-1B39-45AD-A901-DEC5D6567CFE}"/>
                </a:ext>
              </a:extLst>
            </p:cNvPr>
            <p:cNvSpPr txBox="1">
              <a:spLocks noChangeArrowheads="1"/>
            </p:cNvSpPr>
            <p:nvPr/>
          </p:nvSpPr>
          <p:spPr bwMode="auto">
            <a:xfrm>
              <a:off x="5827937" y="5590150"/>
              <a:ext cx="3146916" cy="276999"/>
            </a:xfrm>
            <a:prstGeom prst="rect">
              <a:avLst/>
            </a:prstGeom>
            <a:solidFill>
              <a:srgbClr val="92D050"/>
            </a:solidFill>
            <a:ln w="9525">
              <a:noFill/>
              <a:miter lim="800000"/>
              <a:headEnd/>
              <a:tailEnd/>
            </a:ln>
          </p:spPr>
          <p:txBody>
            <a:bodyPr wrap="square">
              <a:spAutoFit/>
            </a:bodyPr>
            <a:lstStyle/>
            <a:p>
              <a:pPr algn="ctr" eaLnBrk="1" hangingPunct="1"/>
              <a:r>
                <a:rPr lang="en-US" sz="1200" b="1" dirty="0">
                  <a:latin typeface="Tahoma" pitchFamily="34" charset="0"/>
                </a:rPr>
                <a:t>SWITCH OFF WHEN LEAVING A ROOM</a:t>
              </a:r>
            </a:p>
          </p:txBody>
        </p:sp>
      </p:grpSp>
      <p:pic>
        <p:nvPicPr>
          <p:cNvPr id="4" name="Picture 3">
            <a:extLst>
              <a:ext uri="{FF2B5EF4-FFF2-40B4-BE49-F238E27FC236}">
                <a16:creationId xmlns:a16="http://schemas.microsoft.com/office/drawing/2014/main" id="{A2ECDAA8-E5A1-450C-82D3-AC4100142C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7386" y="922698"/>
            <a:ext cx="3110535" cy="2332901"/>
          </a:xfrm>
          <a:prstGeom prst="rect">
            <a:avLst/>
          </a:prstGeom>
          <a:ln w="12700">
            <a:solidFill>
              <a:srgbClr val="FF0000"/>
            </a:solidFill>
          </a:ln>
        </p:spPr>
      </p:pic>
      <p:sp>
        <p:nvSpPr>
          <p:cNvPr id="14339" name="Text Box 2"/>
          <p:cNvSpPr txBox="1">
            <a:spLocks noChangeArrowheads="1"/>
          </p:cNvSpPr>
          <p:nvPr/>
        </p:nvSpPr>
        <p:spPr bwMode="auto">
          <a:xfrm>
            <a:off x="501650" y="646114"/>
            <a:ext cx="7808090" cy="4747453"/>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14.11.2020</a:t>
            </a:r>
            <a:r>
              <a:rPr lang="en-US" b="1" dirty="0">
                <a:solidFill>
                  <a:srgbClr val="333399"/>
                </a:solidFill>
                <a:latin typeface="Tahoma" pitchFamily="34" charset="0"/>
              </a:rPr>
              <a:t>    Incident title: HiPo#72</a:t>
            </a:r>
            <a:endParaRPr lang="en-US"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pPr marL="1588" indent="-1588" algn="just">
              <a:defRPr/>
            </a:pPr>
            <a:r>
              <a:rPr lang="en-US" dirty="0"/>
              <a:t>On 14th November 2020 at around 0325 hrs. an employee, while walking towards the common ablution heard smoke detector alarm and saw smoke coming out from the Temple. He immediately alerted camp boss. Camp boss reached the spot and found it difficult to extinguish the fire because of the dense smoke. Informed PDO emergency number and requested services of fire brigade. Fire brigade reached camp and extinguished fire. </a:t>
            </a:r>
            <a:endParaRPr lang="en-US" dirty="0">
              <a:solidFill>
                <a:schemeClr val="accent6"/>
              </a:solidFill>
            </a:endParaRPr>
          </a:p>
          <a:p>
            <a:pPr marL="342900" indent="-342900">
              <a:defRPr/>
            </a:pPr>
            <a:endParaRPr lang="en-US" sz="1050"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defRPr/>
            </a:pPr>
            <a:r>
              <a:rPr lang="en-US" dirty="0">
                <a:cs typeface="Tahoma" pitchFamily="34" charset="0"/>
              </a:rPr>
              <a:t>Always report burning odors to maintenance teams immediately. </a:t>
            </a:r>
          </a:p>
          <a:p>
            <a:pPr marL="171450" indent="-171450">
              <a:buFont typeface="Arial" panose="020B0604020202020204" pitchFamily="34" charset="0"/>
              <a:buChar char="•"/>
              <a:defRPr/>
            </a:pPr>
            <a:r>
              <a:rPr lang="en-US" dirty="0">
                <a:cs typeface="Tahoma" pitchFamily="34" charset="0"/>
              </a:rPr>
              <a:t>Always ensure electrical appliances are switched OFF before leaving the room.</a:t>
            </a:r>
          </a:p>
          <a:p>
            <a:pPr marL="171450" indent="-171450">
              <a:buFont typeface="Arial" panose="020B0604020202020204" pitchFamily="34" charset="0"/>
              <a:buChar char="•"/>
              <a:defRPr/>
            </a:pPr>
            <a:r>
              <a:rPr lang="en-US" dirty="0">
                <a:cs typeface="Tahoma" pitchFamily="34" charset="0"/>
              </a:rPr>
              <a:t>Always do periodic checks on electrical appliances. Including inspections and maintenance. </a:t>
            </a:r>
          </a:p>
          <a:p>
            <a:pPr marL="171450" indent="-171450">
              <a:buFont typeface="Arial" panose="020B0604020202020204" pitchFamily="34" charset="0"/>
              <a:buChar char="•"/>
              <a:defRPr/>
            </a:pPr>
            <a:r>
              <a:rPr lang="en-US" dirty="0">
                <a:cs typeface="Tahoma" pitchFamily="34" charset="0"/>
              </a:rPr>
              <a:t>Always ensure combustible materials are stored away from any ignition source.</a:t>
            </a:r>
          </a:p>
          <a:p>
            <a:pPr marL="171450" indent="-171450">
              <a:buFont typeface="Arial" panose="020B0604020202020204" pitchFamily="34" charset="0"/>
              <a:buChar char="•"/>
              <a:defRPr/>
            </a:pPr>
            <a:r>
              <a:rPr lang="en-US" dirty="0">
                <a:cs typeface="Tahoma" pitchFamily="34" charset="0"/>
              </a:rPr>
              <a:t>Always install electrical appliances as per the standards. </a:t>
            </a:r>
            <a:r>
              <a:rPr lang="en-US" sz="1200" dirty="0">
                <a:latin typeface="Arial" charset="0"/>
                <a:cs typeface="Tahoma" pitchFamily="34" charset="0"/>
              </a:rPr>
              <a:t> </a:t>
            </a:r>
          </a:p>
        </p:txBody>
      </p:sp>
      <p:sp>
        <p:nvSpPr>
          <p:cNvPr id="26628" name="TextBox 16"/>
          <p:cNvSpPr txBox="1">
            <a:spLocks noChangeArrowheads="1"/>
          </p:cNvSpPr>
          <p:nvPr/>
        </p:nvSpPr>
        <p:spPr bwMode="auto">
          <a:xfrm>
            <a:off x="620863" y="5621923"/>
            <a:ext cx="5181600" cy="338554"/>
          </a:xfrm>
          <a:prstGeom prst="rect">
            <a:avLst/>
          </a:prstGeom>
          <a:solidFill>
            <a:srgbClr val="0070C0"/>
          </a:solidFill>
          <a:ln w="9525">
            <a:noFill/>
            <a:miter lim="800000"/>
            <a:headEnd/>
            <a:tailEnd/>
          </a:ln>
        </p:spPr>
        <p:txBody>
          <a:bodyPr wrap="square">
            <a:spAutoFit/>
          </a:bodyPr>
          <a:lstStyle>
            <a:defPPr>
              <a:defRPr lang="en-US"/>
            </a:defPPr>
            <a:lvl1pPr algn="ctr">
              <a:defRPr sz="1400" b="1">
                <a:solidFill>
                  <a:srgbClr val="FFFF00"/>
                </a:solidFill>
                <a:latin typeface="Tahoma" pitchFamily="34" charset="0"/>
              </a:defRPr>
            </a:lvl1pPr>
          </a:lstStyle>
          <a:p>
            <a:r>
              <a:rPr lang="en-US" sz="1600" dirty="0"/>
              <a:t>Make sure no switches are ON, before you leave </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6633" name="Group 131"/>
          <p:cNvGrpSpPr>
            <a:grpSpLocks/>
          </p:cNvGrpSpPr>
          <p:nvPr/>
        </p:nvGrpSpPr>
        <p:grpSpPr bwMode="auto">
          <a:xfrm>
            <a:off x="11353800" y="2646251"/>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6634" name="Freeform 132"/>
          <p:cNvSpPr>
            <a:spLocks/>
          </p:cNvSpPr>
          <p:nvPr/>
        </p:nvSpPr>
        <p:spPr bwMode="auto">
          <a:xfrm>
            <a:off x="11353800" y="497280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7" name="Rectangle 16">
            <a:extLst>
              <a:ext uri="{FF2B5EF4-FFF2-40B4-BE49-F238E27FC236}">
                <a16:creationId xmlns:a16="http://schemas.microsoft.com/office/drawing/2014/main" id="{A00BE950-2101-45B7-A456-AD67CD22A260}"/>
              </a:ext>
            </a:extLst>
          </p:cNvPr>
          <p:cNvSpPr>
            <a:spLocks noChangeArrowheads="1"/>
          </p:cNvSpPr>
          <p:nvPr/>
        </p:nvSpPr>
        <p:spPr bwMode="auto">
          <a:xfrm>
            <a:off x="501650" y="6170162"/>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456803" y="1257304"/>
            <a:ext cx="8351838" cy="4431983"/>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management teams understand escalation procedures? </a:t>
            </a:r>
          </a:p>
          <a:p>
            <a:pPr marL="342900" indent="-342900">
              <a:buFont typeface="+mj-lt"/>
              <a:buAutoNum type="arabicPeriod"/>
              <a:defRPr/>
            </a:pPr>
            <a:r>
              <a:rPr lang="en-US" dirty="0">
                <a:solidFill>
                  <a:srgbClr val="0033CC"/>
                </a:solidFill>
                <a:latin typeface="+mj-lt"/>
                <a:sym typeface="Wingdings" pitchFamily="2" charset="2"/>
              </a:rPr>
              <a:t>Do you ensure that periodic checks are being done on electricals appliances ?</a:t>
            </a:r>
          </a:p>
          <a:p>
            <a:pPr marL="342900" indent="-342900">
              <a:buFont typeface="+mj-lt"/>
              <a:buAutoNum type="arabicPeriod"/>
              <a:defRPr/>
            </a:pPr>
            <a:r>
              <a:rPr lang="en-US" dirty="0">
                <a:solidFill>
                  <a:srgbClr val="0033CC"/>
                </a:solidFill>
                <a:latin typeface="+mj-lt"/>
                <a:sym typeface="Wingdings" pitchFamily="2" charset="2"/>
              </a:rPr>
              <a:t>Do you ensure that electrical appliances are switched off when leaving the rooms ?</a:t>
            </a:r>
          </a:p>
          <a:p>
            <a:pPr marL="342900" indent="-342900">
              <a:buFont typeface="+mj-lt"/>
              <a:buAutoNum type="arabicPeriod"/>
              <a:defRPr/>
            </a:pPr>
            <a:r>
              <a:rPr lang="en-US" dirty="0">
                <a:solidFill>
                  <a:srgbClr val="0033CC"/>
                </a:solidFill>
                <a:latin typeface="+mj-lt"/>
                <a:sym typeface="Wingdings" pitchFamily="2" charset="2"/>
              </a:rPr>
              <a:t>Do you ensure that personnel are sensitized about taking action on warning signs ?</a:t>
            </a:r>
          </a:p>
          <a:p>
            <a:pPr marL="342900" indent="-342900">
              <a:buFont typeface="+mj-lt"/>
              <a:buAutoNum type="arabicPeriod"/>
              <a:defRPr/>
            </a:pPr>
            <a:r>
              <a:rPr lang="en-US" dirty="0">
                <a:solidFill>
                  <a:srgbClr val="0033CC"/>
                </a:solidFill>
                <a:latin typeface="+mj-lt"/>
                <a:sym typeface="Wingdings" pitchFamily="2" charset="2"/>
              </a:rPr>
              <a:t>Do you ensure all your facilities are covered in inspections and audits?</a:t>
            </a:r>
          </a:p>
          <a:p>
            <a:pPr>
              <a:defRPr/>
            </a:pPr>
            <a:endParaRPr lang="en-US"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456803" y="824986"/>
            <a:ext cx="5163593"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14.11.2020</a:t>
            </a:r>
            <a:r>
              <a:rPr lang="en-US" b="1" dirty="0">
                <a:solidFill>
                  <a:srgbClr val="333399"/>
                </a:solidFill>
                <a:latin typeface="Tahoma" pitchFamily="34" charset="0"/>
              </a:rPr>
              <a:t>    Incident title: HiPo#72</a:t>
            </a:r>
            <a:endParaRPr lang="en-US" b="1" dirty="0">
              <a:solidFill>
                <a:srgbClr val="FF0000"/>
              </a:solidFill>
              <a:latin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92503</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C33B4E-B874-4371-B1CE-7DE9C46E7753}"/>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589</TotalTime>
  <Words>507</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101</cp:revision>
  <dcterms:created xsi:type="dcterms:W3CDTF">2018-09-24T07:27:56Z</dcterms:created>
  <dcterms:modified xsi:type="dcterms:W3CDTF">2021-02-10T11:47:22Z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