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74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11/02/2021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0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11/02/2021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11/02/2021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11/02/2021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11/02/2021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11/02/2021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11/02/2021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11/02/2021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11/02/2021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25738" y="861113"/>
            <a:ext cx="7713494" cy="5251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17.11.2020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   Incident title: HiPo#74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While back reaming on  12 ¼’’ section  with erratic torque and vibration,  a piece from the  lower tie back broke and dropped from the mast beam from height of  3 meters, weighing 18 Kg landing on the rig floor. Driller immediately stopped rotation and informed rig manger and DSV. Red zone was fully managed.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1300" b="1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  <a:endParaRPr lang="en-US" sz="2000" dirty="0">
              <a:latin typeface="Calibri" panose="020F0502020204030204" pitchFamily="34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Ensure red zone is managed at all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During drops inspection,  check that there are no holes drilled in main beam structure.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Check all NOV lower tie back for similar issue.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Stop back reaming if excessive torque or vibration and report to TP and DSV.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200" dirty="0"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200" dirty="0"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200" dirty="0">
              <a:latin typeface="Arial" charset="0"/>
              <a:cs typeface="Arial" charset="0"/>
            </a:endParaRPr>
          </a:p>
        </p:txBody>
      </p:sp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625738" y="5261491"/>
            <a:ext cx="5703613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FFFF00"/>
                </a:solidFill>
                <a:latin typeface="Tahoma" pitchFamily="34" charset="0"/>
              </a:defRPr>
            </a:lvl1pPr>
          </a:lstStyle>
          <a:p>
            <a:r>
              <a:rPr lang="en-US" altLang="en-US" dirty="0"/>
              <a:t>Always adhere to red zone management 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942" y="980560"/>
            <a:ext cx="1397000" cy="240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9677400" y="1085686"/>
            <a:ext cx="304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543" y="2706689"/>
            <a:ext cx="457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10982846" y="1361560"/>
            <a:ext cx="0" cy="1981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10261491" y="613742"/>
            <a:ext cx="11458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800" dirty="0">
                <a:solidFill>
                  <a:srgbClr val="FF0000"/>
                </a:solidFill>
              </a:rPr>
              <a:t>Tie back 18 KG dropping point </a:t>
            </a:r>
          </a:p>
        </p:txBody>
      </p:sp>
      <p:pic>
        <p:nvPicPr>
          <p:cNvPr id="2050" name="Picture 1" descr="cid:image001.png@01D6BDA4.0E43AA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27" y="3455987"/>
            <a:ext cx="266936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132"/>
          <p:cNvSpPr>
            <a:spLocks/>
          </p:cNvSpPr>
          <p:nvPr/>
        </p:nvSpPr>
        <p:spPr bwMode="auto">
          <a:xfrm>
            <a:off x="11121293" y="5366669"/>
            <a:ext cx="403345" cy="403345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27" y="963750"/>
            <a:ext cx="1290227" cy="242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8880207" y="1381063"/>
            <a:ext cx="856153" cy="3208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9160524" y="720043"/>
            <a:ext cx="762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800" dirty="0">
                <a:solidFill>
                  <a:srgbClr val="FF0000"/>
                </a:solidFill>
              </a:rPr>
              <a:t>Failure point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9207625" y="861113"/>
            <a:ext cx="185505" cy="5186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8C9E9F2-F155-48EF-8A26-1B06E940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41" y="6031816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Logistics, Engineering &amp; Construction</a:t>
            </a:r>
            <a:r>
              <a:rPr lang="en-US" sz="1600" b="1" dirty="0">
                <a:solidFill>
                  <a:srgbClr val="0D38B3"/>
                </a:solidFill>
                <a:cs typeface="Calibri" pitchFamily="34" charset="0"/>
              </a:rPr>
              <a:t> </a:t>
            </a:r>
            <a:endParaRPr lang="en-US" sz="1600" b="1" dirty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238019" y="1293405"/>
            <a:ext cx="8590572" cy="47705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eaLnBrk="1" hangingPunct="1">
              <a:defRPr/>
            </a:pPr>
            <a:endParaRPr lang="en-US" sz="1600" dirty="0">
              <a:solidFill>
                <a:srgbClr val="0033CC"/>
              </a:solidFill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cs typeface="Calibri" panose="020F0502020204030204" pitchFamily="34" charset="0"/>
                <a:sym typeface="Wingdings" pitchFamily="2" charset="2"/>
              </a:rPr>
              <a:t>Do you ensure all OEM PIB are received, documented and implemented?</a:t>
            </a:r>
            <a:endParaRPr lang="en-US" dirty="0">
              <a:solidFill>
                <a:srgbClr val="0033CC"/>
              </a:solidFill>
              <a:latin typeface="+mj-lt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cs typeface="Calibri" panose="020F0502020204030204" pitchFamily="34" charset="0"/>
              </a:rPr>
              <a:t>Do you ensure red zone management is well enforced?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cs typeface="Calibri" panose="020F0502020204030204" pitchFamily="34" charset="0"/>
                <a:sym typeface="Wingdings" pitchFamily="2" charset="2"/>
              </a:rPr>
              <a:t>Do you ensure that all potential drop objects are covered in weekly drop inspection checklist?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cs typeface="Calibri" panose="020F0502020204030204" pitchFamily="34" charset="0"/>
                <a:sym typeface="Wingdings" pitchFamily="2" charset="2"/>
              </a:rPr>
              <a:t>Do you ensure that third party conduct risk assessment of secondary retention attachments? </a:t>
            </a: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229103" y="889203"/>
            <a:ext cx="8706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 17.11.2020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   Incident title: HiPo#74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92505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A194AAA3-1E62-4BA3-877C-9A48B209E8A0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478</Words>
  <Application>Microsoft Office PowerPoint</Application>
  <PresentationFormat>Widescreen</PresentationFormat>
  <Paragraphs>57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Gill Sans</vt:lpstr>
      <vt:lpstr>Gill Sans Light</vt:lpstr>
      <vt:lpstr>Tahoma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104</cp:revision>
  <dcterms:created xsi:type="dcterms:W3CDTF">2018-09-24T07:27:56Z</dcterms:created>
  <dcterms:modified xsi:type="dcterms:W3CDTF">2021-02-11T05:14:00Z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