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4" autoAdjust="0"/>
    <p:restoredTop sz="94674"/>
  </p:normalViewPr>
  <p:slideViewPr>
    <p:cSldViewPr snapToGrid="0" snapToObjects="1">
      <p:cViewPr varScale="1">
        <p:scale>
          <a:sx n="67" d="100"/>
          <a:sy n="67" d="100"/>
        </p:scale>
        <p:origin x="5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r>
              <a:rPr lang="en-US"/>
              <a:t>Ensure all dates and titles are input </a:t>
            </a:r>
          </a:p>
          <a:p>
            <a:endParaRPr lang="en-US"/>
          </a:p>
          <a:p>
            <a:r>
              <a:rPr lang="en-US"/>
              <a:t>A short description should be provided without mentioning names of contractors or individuals.  You should include, what happened, to who (by job title) and what injuries this resulted in.  Nothing more!</a:t>
            </a:r>
          </a:p>
          <a:p>
            <a:endParaRPr lang="en-US"/>
          </a:p>
          <a:p>
            <a:r>
              <a:rPr lang="en-US"/>
              <a:t>Four to five bullet points highlighting the main findings from the investigation.  Remember the target audience is the front line staff so this should be written in simple terms in a way that everyone can understand.</a:t>
            </a:r>
          </a:p>
          <a:p>
            <a:endParaRPr lang="en-US"/>
          </a:p>
          <a:p>
            <a:r>
              <a:rPr lang="en-US"/>
              <a:t>The strap line should be the main point you want to get across</a:t>
            </a:r>
          </a:p>
          <a:p>
            <a:endParaRPr lang="en-US"/>
          </a:p>
          <a:p>
            <a:r>
              <a:rPr lang="en-US"/>
              <a:t>The images should be self explanatory, what went wrong (if you create a reconstruction please ensure you do not put people at risk) and below how it should be done.   </a:t>
            </a:r>
          </a:p>
        </p:txBody>
      </p:sp>
      <p:sp>
        <p:nvSpPr>
          <p:cNvPr id="51203" name="Slide Number Placeholder 3"/>
          <p:cNvSpPr>
            <a:spLocks noGrp="1"/>
          </p:cNvSpPr>
          <p:nvPr>
            <p:ph type="sldNum" sz="quarter" idx="5"/>
          </p:nvPr>
        </p:nvSpPr>
        <p:spPr>
          <a:noFill/>
        </p:spPr>
        <p:txBody>
          <a:bodyPr/>
          <a:lstStyle/>
          <a:p>
            <a:fld id="{E5CE22FC-59A5-41F3-8F6E-24D9C2373622}" type="slidenum">
              <a:rPr lang="en-US" smtClean="0">
                <a:cs typeface="Arial" charset="0"/>
              </a: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r>
              <a:rPr lang="en-US"/>
              <a:t>Ensure all dates and titles are input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Imagine you have to audit other companies to see if they could have the same issues.</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These questions should start with: Do you ensure…………………?</a:t>
            </a:r>
            <a:endParaRPr lang="en-US">
              <a:latin typeface="Arial" charset="0"/>
              <a:cs typeface="Arial" charset="0"/>
            </a:endParaRPr>
          </a:p>
        </p:txBody>
      </p:sp>
      <p:sp>
        <p:nvSpPr>
          <p:cNvPr id="53251" name="Slide Number Placeholder 3"/>
          <p:cNvSpPr>
            <a:spLocks noGrp="1"/>
          </p:cNvSpPr>
          <p:nvPr>
            <p:ph type="sldNum" sz="quarter" idx="5"/>
          </p:nvPr>
        </p:nvSpPr>
        <p:spPr>
          <a:noFill/>
        </p:spPr>
        <p:txBody>
          <a:bodyPr/>
          <a:lstStyle/>
          <a:p>
            <a:fld id="{512AD165-1E60-4705-B3EC-53569C0F940D}" type="slidenum">
              <a:rPr lang="en-US" smtClean="0">
                <a:cs typeface="Arial" charset="0"/>
              </a:rPr>
              <a:pPr/>
              <a:t>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3123" y="608769"/>
            <a:ext cx="7628082" cy="5309146"/>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Date:04.10.2020</a:t>
            </a:r>
            <a:r>
              <a:rPr lang="en-US" b="1" dirty="0">
                <a:solidFill>
                  <a:srgbClr val="333399"/>
                </a:solidFill>
                <a:latin typeface="Tahoma" pitchFamily="34" charset="0"/>
              </a:rPr>
              <a:t>     Incident title: LTI#25, Leg Injury  </a:t>
            </a:r>
            <a:endParaRPr lang="en-GB" b="1" dirty="0">
              <a:solidFill>
                <a:srgbClr val="333399"/>
              </a:solidFill>
              <a:latin typeface="Tahoma" pitchFamily="34" charset="0"/>
            </a:endParaRPr>
          </a:p>
          <a:p>
            <a:pPr marL="114300" indent="-114300" algn="just" eaLnBrk="0" hangingPunct="0">
              <a:defRPr/>
            </a:pPr>
            <a:endParaRPr lang="en-US" b="1" dirty="0">
              <a:solidFill>
                <a:srgbClr val="333399"/>
              </a:solidFill>
              <a:latin typeface="Tahoma" pitchFamily="34" charset="0"/>
            </a:endParaRPr>
          </a:p>
          <a:p>
            <a:pPr marL="114300" indent="-114300" algn="just" eaLnBrk="0" hangingPunct="0">
              <a:defRPr/>
            </a:pPr>
            <a:r>
              <a:rPr lang="en-US" b="1" dirty="0">
                <a:solidFill>
                  <a:srgbClr val="FF0000"/>
                </a:solidFill>
                <a:latin typeface="Tahoma" pitchFamily="34" charset="0"/>
              </a:rPr>
              <a:t>What happened? </a:t>
            </a:r>
            <a:endParaRPr lang="en-US" dirty="0">
              <a:solidFill>
                <a:srgbClr val="FF0000"/>
              </a:solidFill>
              <a:latin typeface="Tahoma" pitchFamily="34" charset="0"/>
            </a:endParaRPr>
          </a:p>
          <a:p>
            <a:pPr>
              <a:defRPr/>
            </a:pPr>
            <a:r>
              <a:rPr lang="en-US" dirty="0">
                <a:solidFill>
                  <a:srgbClr val="000000"/>
                </a:solidFill>
                <a:latin typeface="Calibri" panose="020F0502020204030204" pitchFamily="34" charset="0"/>
                <a:cs typeface="Calibri" panose="020F0502020204030204" pitchFamily="34" charset="0"/>
              </a:rPr>
              <a:t>On the 4th of October 2020 at approximately 12:30 noon while Slick line team was preparing to rig up lubricator at Hoist Location. After make/up of lubricator by Slickline crew, the lubricator was being lifted by driller using the hoist winch and mobile crane, the elevated end of the swung to the pipe-rack side of the catwalk and got in contact with a 4 ½” Landing joint (4 meters long) which was laying on the catwalk. Landing joint rolled off the catwalk and fell on the right foot of the Slick line Assistant Operator who was standing near the catwalk to remove the hose to prevent it getting tangled on the catwalk. The Assistant Slickline operator suffered close fracture of metatarsal bone on the right leg. </a:t>
            </a:r>
          </a:p>
          <a:p>
            <a:pPr marL="342900" indent="-342900">
              <a:defRPr/>
            </a:pPr>
            <a:endParaRPr lang="en-US" sz="1050" dirty="0">
              <a:solidFill>
                <a:srgbClr val="000000"/>
              </a:solidFill>
              <a:latin typeface="Arial" pitchFamily="34" charset="0"/>
            </a:endParaRPr>
          </a:p>
          <a:p>
            <a:pPr marL="114300" indent="-114300" algn="just" eaLnBrk="0" hangingPunct="0">
              <a:defRPr/>
            </a:pPr>
            <a:r>
              <a:rPr lang="en-US" sz="1600" b="1" dirty="0">
                <a:solidFill>
                  <a:srgbClr val="333399"/>
                </a:solidFill>
                <a:latin typeface="Tahoma" pitchFamily="34" charset="0"/>
              </a:rPr>
              <a:t>Your learning from this incident..</a:t>
            </a:r>
          </a:p>
          <a:p>
            <a:pPr marL="114300" indent="-114300" algn="just" eaLnBrk="0" hangingPunct="0">
              <a:defRPr/>
            </a:pPr>
            <a:endParaRPr lang="en-US" sz="600" dirty="0">
              <a:solidFill>
                <a:srgbClr val="000000"/>
              </a:solidFill>
              <a:latin typeface="Arial" charset="0"/>
            </a:endParaRP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you keep safe distance person and loads.</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the use of hands-off tools when handling lifted equipment.</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follow Red Zone Management.</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you stay away from Line of Fire.</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to stop any unsafe act or condition.</a:t>
            </a:r>
          </a:p>
          <a:p>
            <a:pPr marL="171450" indent="-171450">
              <a:buFont typeface="Arial" pitchFamily="34" charset="0"/>
              <a:buChar char="•"/>
              <a:defRPr/>
            </a:pPr>
            <a:endParaRPr lang="en-US" sz="1050" dirty="0">
              <a:solidFill>
                <a:srgbClr val="FF0000"/>
              </a:solidFill>
              <a:latin typeface="Arial" charset="0"/>
              <a:cs typeface="Tahoma" pitchFamily="34" charset="0"/>
            </a:endParaRPr>
          </a:p>
        </p:txBody>
      </p:sp>
      <p:sp>
        <p:nvSpPr>
          <p:cNvPr id="50178"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50179" name="TextBox 16"/>
          <p:cNvSpPr txBox="1">
            <a:spLocks noChangeArrowheads="1"/>
          </p:cNvSpPr>
          <p:nvPr/>
        </p:nvSpPr>
        <p:spPr bwMode="auto">
          <a:xfrm>
            <a:off x="437525" y="5711537"/>
            <a:ext cx="5181600" cy="584775"/>
          </a:xfrm>
          <a:prstGeom prst="rect">
            <a:avLst/>
          </a:prstGeom>
          <a:solidFill>
            <a:srgbClr val="0D38B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Always ensure to remove tubular or any material from catwalk if not required for the job</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1026" name="Picture 2" descr="D:\Backup\2 .MIDWESCO Incidents\2019\july\11\NTP landing joint incident\CIMG548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4172" y="3260725"/>
            <a:ext cx="3378505"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2"/>
          <p:cNvSpPr>
            <a:spLocks/>
          </p:cNvSpPr>
          <p:nvPr/>
        </p:nvSpPr>
        <p:spPr bwMode="auto">
          <a:xfrm>
            <a:off x="11190997" y="5413417"/>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027" name="Picture 3" descr="D:\Backup\2 .MIDWESCO Incidents\2019\july\11\NTP landing joint incident\CIMG54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8401" y="776501"/>
            <a:ext cx="3378504" cy="24169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31"/>
          <p:cNvGrpSpPr>
            <a:grpSpLocks/>
          </p:cNvGrpSpPr>
          <p:nvPr/>
        </p:nvGrpSpPr>
        <p:grpSpPr bwMode="auto">
          <a:xfrm>
            <a:off x="11215840" y="2483341"/>
            <a:ext cx="336550" cy="544513"/>
            <a:chOff x="3504" y="544"/>
            <a:chExt cx="2287" cy="1855"/>
          </a:xfrm>
        </p:grpSpPr>
        <p:sp>
          <p:nvSpPr>
            <p:cNvPr id="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0"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3" name="Rectangle 12">
            <a:extLst>
              <a:ext uri="{FF2B5EF4-FFF2-40B4-BE49-F238E27FC236}">
                <a16:creationId xmlns:a16="http://schemas.microsoft.com/office/drawing/2014/main" id="{45209D40-D745-4D0C-B259-4820D5896E50}"/>
              </a:ext>
            </a:extLst>
          </p:cNvPr>
          <p:cNvSpPr>
            <a:spLocks noChangeArrowheads="1"/>
          </p:cNvSpPr>
          <p:nvPr/>
        </p:nvSpPr>
        <p:spPr bwMode="auto">
          <a:xfrm>
            <a:off x="370702" y="6360615"/>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19236" y="1288011"/>
            <a:ext cx="8351838" cy="3600986"/>
          </a:xfrm>
          <a:prstGeom prst="rect">
            <a:avLst/>
          </a:prstGeom>
          <a:noFill/>
          <a:ln w="19050">
            <a:noFill/>
            <a:miter lim="800000"/>
            <a:headEnd/>
            <a:tailEnd/>
          </a:ln>
        </p:spPr>
        <p:txBody>
          <a:bodyPr>
            <a:spAutoFit/>
          </a:bodyPr>
          <a:lstStyle/>
          <a:p>
            <a:pPr algn="just">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your employees are following Drop Object Prevention Scheme?</a:t>
            </a:r>
          </a:p>
          <a:p>
            <a:pPr marL="342900" indent="-342900">
              <a:buFont typeface="+mj-lt"/>
              <a:buAutoNum type="arabicPeriod"/>
              <a:defRPr/>
            </a:pPr>
            <a:r>
              <a:rPr lang="en-US" dirty="0">
                <a:solidFill>
                  <a:srgbClr val="0033CC"/>
                </a:solidFill>
                <a:latin typeface="+mj-lt"/>
                <a:sym typeface="Wingdings" pitchFamily="2" charset="2"/>
              </a:rPr>
              <a:t>Do you ensure that Intervention system in your operations are effective?</a:t>
            </a:r>
          </a:p>
          <a:p>
            <a:pPr marL="342900" indent="-342900">
              <a:buFont typeface="+mj-lt"/>
              <a:buAutoNum type="arabicPeriod"/>
              <a:defRPr/>
            </a:pPr>
            <a:r>
              <a:rPr lang="en-US" dirty="0">
                <a:solidFill>
                  <a:srgbClr val="0033CC"/>
                </a:solidFill>
                <a:latin typeface="+mj-lt"/>
                <a:sym typeface="Wingdings" pitchFamily="2" charset="2"/>
              </a:rPr>
              <a:t>Do you ensure that your Supervisor is supervising the job and not doing the job?</a:t>
            </a:r>
          </a:p>
          <a:p>
            <a:pPr marL="342900" indent="-342900">
              <a:buFont typeface="+mj-lt"/>
              <a:buAutoNum type="arabicPeriod"/>
              <a:defRPr/>
            </a:pPr>
            <a:r>
              <a:rPr lang="en-US" dirty="0">
                <a:solidFill>
                  <a:srgbClr val="0033CC"/>
                </a:solidFill>
                <a:latin typeface="+mj-lt"/>
                <a:sym typeface="Wingdings" pitchFamily="2" charset="2"/>
              </a:rPr>
              <a:t>Do you ensure that proper supervision and ownership are maintained by your employees?</a:t>
            </a:r>
          </a:p>
          <a:p>
            <a:pPr>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a:defRPr/>
            </a:pPr>
            <a:endParaRPr lang="en-US" sz="1400" dirty="0">
              <a:solidFill>
                <a:srgbClr val="0033CC"/>
              </a:solidFill>
              <a:latin typeface="+mj-lt"/>
              <a:sym typeface="Wingdings" pitchFamily="2" charset="2"/>
            </a:endParaRPr>
          </a:p>
        </p:txBody>
      </p:sp>
      <p:grpSp>
        <p:nvGrpSpPr>
          <p:cNvPr id="52226" name="Group 9"/>
          <p:cNvGrpSpPr>
            <a:grpSpLocks/>
          </p:cNvGrpSpPr>
          <p:nvPr/>
        </p:nvGrpSpPr>
        <p:grpSpPr bwMode="auto">
          <a:xfrm>
            <a:off x="1536701" y="-228600"/>
            <a:ext cx="8920163" cy="990600"/>
            <a:chOff x="9" y="-144"/>
            <a:chExt cx="6087" cy="624"/>
          </a:xfrm>
        </p:grpSpPr>
        <p:sp>
          <p:nvSpPr>
            <p:cNvPr id="52229"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52231"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52232"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52227" name="Rectangle 8"/>
          <p:cNvSpPr>
            <a:spLocks noChangeArrowheads="1"/>
          </p:cNvSpPr>
          <p:nvPr/>
        </p:nvSpPr>
        <p:spPr bwMode="auto">
          <a:xfrm>
            <a:off x="794763" y="918672"/>
            <a:ext cx="6487673" cy="369332"/>
          </a:xfrm>
          <a:prstGeom prst="rect">
            <a:avLst/>
          </a:prstGeom>
          <a:noFill/>
          <a:ln w="9525">
            <a:noFill/>
            <a:miter lim="800000"/>
            <a:headEnd/>
            <a:tailEnd/>
          </a:ln>
        </p:spPr>
        <p:txBody>
          <a:bodyPr wrap="none">
            <a:spAutoFit/>
          </a:bodyPr>
          <a:lstStyle/>
          <a:p>
            <a:pPr marL="114300" indent="-114300" algn="just" eaLnBrk="0" hangingPunct="0">
              <a:defRPr/>
            </a:pPr>
            <a:r>
              <a:rPr lang="en-GB" b="1" dirty="0">
                <a:solidFill>
                  <a:srgbClr val="333399"/>
                </a:solidFill>
                <a:latin typeface="Tahoma" pitchFamily="34" charset="0"/>
              </a:rPr>
              <a:t>Date:04.10.2020</a:t>
            </a:r>
            <a:r>
              <a:rPr lang="en-US" b="1" dirty="0">
                <a:solidFill>
                  <a:srgbClr val="333399"/>
                </a:solidFill>
                <a:latin typeface="Tahoma" pitchFamily="34" charset="0"/>
              </a:rPr>
              <a:t>     Incident title: LTI#25, Leg Injury  </a:t>
            </a:r>
            <a:endParaRPr lang="en-GB" b="1" dirty="0">
              <a:solidFill>
                <a:srgbClr val="333399"/>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49153E4-9DFA-4441-BBF0-DCFA4D8E2FB0}"/>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960</TotalTime>
  <Words>563</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133</cp:revision>
  <dcterms:created xsi:type="dcterms:W3CDTF">2018-09-24T07:27:56Z</dcterms:created>
  <dcterms:modified xsi:type="dcterms:W3CDTF">2021-02-10T10:24:20Z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