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3135D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94" autoAdjust="0"/>
    <p:restoredTop sz="94674"/>
  </p:normalViewPr>
  <p:slideViewPr>
    <p:cSldViewPr snapToGrid="0" snapToObjects="1">
      <p:cViewPr varScale="1">
        <p:scale>
          <a:sx n="114" d="100"/>
          <a:sy n="114" d="100"/>
        </p:scale>
        <p:origin x="3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17/03/2021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17/03/2021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17/03/2021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17/03/2021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17/03/2021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17/03/2021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17/03/2021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17/03/2021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17/03/2021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7893" y="569014"/>
            <a:ext cx="7655975" cy="5566909"/>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Date:14.10.2020</a:t>
            </a:r>
            <a:r>
              <a:rPr lang="en-US" b="1" dirty="0">
                <a:solidFill>
                  <a:srgbClr val="333399"/>
                </a:solidFill>
                <a:latin typeface="Tahoma" pitchFamily="34" charset="0"/>
              </a:rPr>
              <a:t>     Incident title: LTI#27, Head Injury  </a:t>
            </a:r>
            <a:endParaRPr lang="en-US" b="1" dirty="0">
              <a:solidFill>
                <a:srgbClr val="FF0000"/>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p>
          <a:p>
            <a:pPr marL="114300" indent="-114300" algn="just">
              <a:defRPr/>
            </a:pPr>
            <a:r>
              <a:rPr lang="en-US" sz="1600" b="1" dirty="0">
                <a:solidFill>
                  <a:srgbClr val="FF0000"/>
                </a:solidFill>
                <a:latin typeface="Tahoma" pitchFamily="34" charset="0"/>
                <a:cs typeface="Arial" panose="020B0604020202020204" pitchFamily="34" charset="0"/>
              </a:rPr>
              <a:t> </a:t>
            </a:r>
            <a:r>
              <a:rPr lang="en-GB" sz="1600" dirty="0">
                <a:cs typeface="Arial" panose="020B0604020202020204" pitchFamily="34" charset="0"/>
              </a:rPr>
              <a:t>On October 14th, 2020 at 14:00hrs, the DWS HDU-1 crew were laying down water hoses in Thamood.  During the last 100m of hoses remaining to being laid down, the crew decided to proceed directly from the trailer.  The reels on the trailer were unsecured.  The rigger who was standing in between the stack of moving reels at the front left of the trailer, instructed the trailer driver to stop. The sudden harsh braking by the driver after the rigger’s instruction, caused the unsecured rotating reels to come out of their connections and strike the rigger on the right side of his face, resulting in his head injury.  The rigger was immediately transported to RIG 38 for first aid and then transferred to the hospital, then onwards to Salalah Sultan hospital for further treatment.</a:t>
            </a:r>
          </a:p>
          <a:p>
            <a:pPr marL="52388" indent="-52388" algn="just">
              <a:spcBef>
                <a:spcPct val="50000"/>
              </a:spcBef>
              <a:defRPr/>
            </a:pPr>
            <a:endParaRPr lang="en-US" sz="1050" dirty="0">
              <a:latin typeface="Arial" panose="020B0604020202020204" pitchFamily="34" charset="0"/>
              <a:cs typeface="Arial" panose="020B0604020202020204" pitchFamily="34"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71450" indent="-171450">
              <a:buFont typeface="Arial" panose="020B0604020202020204" pitchFamily="34" charset="0"/>
              <a:buChar char="•"/>
            </a:pPr>
            <a:r>
              <a:rPr lang="en-US" sz="1600" dirty="0">
                <a:cs typeface="Arial" panose="020B0604020202020204" pitchFamily="34" charset="0"/>
              </a:rPr>
              <a:t>Always follow the approved procedure.</a:t>
            </a:r>
          </a:p>
          <a:p>
            <a:pPr marL="171450" indent="-171450">
              <a:buFont typeface="Arial" panose="020B0604020202020204" pitchFamily="34" charset="0"/>
              <a:buChar char="•"/>
            </a:pPr>
            <a:r>
              <a:rPr lang="en-US" sz="1600" dirty="0">
                <a:cs typeface="Arial" panose="020B0604020202020204" pitchFamily="34" charset="0"/>
              </a:rPr>
              <a:t>Always intervene to STOP unsafe acts and conditions.</a:t>
            </a:r>
          </a:p>
          <a:p>
            <a:pPr marL="171450" indent="-171450">
              <a:buFont typeface="Arial" panose="020B0604020202020204" pitchFamily="34" charset="0"/>
              <a:buChar char="•"/>
            </a:pPr>
            <a:r>
              <a:rPr lang="en-US" sz="1600" dirty="0">
                <a:cs typeface="Arial" panose="020B0604020202020204" pitchFamily="34" charset="0"/>
              </a:rPr>
              <a:t>Always stay away from the line of fire.</a:t>
            </a:r>
          </a:p>
          <a:p>
            <a:pPr marL="171450" indent="-171450">
              <a:buFont typeface="Arial" panose="020B0604020202020204" pitchFamily="34" charset="0"/>
              <a:buChar char="•"/>
            </a:pPr>
            <a:r>
              <a:rPr lang="en-US" sz="1600" dirty="0">
                <a:cs typeface="Arial" panose="020B0604020202020204" pitchFamily="34" charset="0"/>
              </a:rPr>
              <a:t>Never take shortcuts.</a:t>
            </a:r>
          </a:p>
          <a:p>
            <a:pPr marL="171450" indent="-171450">
              <a:buFont typeface="Arial" panose="020B0604020202020204" pitchFamily="34" charset="0"/>
              <a:buChar char="•"/>
            </a:pPr>
            <a:r>
              <a:rPr lang="en-US" sz="1600" dirty="0">
                <a:cs typeface="Arial" panose="020B0604020202020204" pitchFamily="34" charset="0"/>
              </a:rPr>
              <a:t>Never stand on a moving vehicle.</a:t>
            </a:r>
          </a:p>
          <a:p>
            <a:pPr marL="171450" indent="-171450">
              <a:buFont typeface="Arial" panose="020B0604020202020204" pitchFamily="34" charset="0"/>
              <a:buChar char="•"/>
            </a:pPr>
            <a:r>
              <a:rPr lang="en-US" sz="1600" dirty="0">
                <a:cs typeface="Arial" panose="020B0604020202020204" pitchFamily="34" charset="0"/>
              </a:rPr>
              <a:t>Conduct TBT/risk assessment before performing any task.</a:t>
            </a:r>
          </a:p>
          <a:p>
            <a:pPr marL="171450" indent="-171450">
              <a:buFont typeface="Arial" panose="020B0604020202020204" pitchFamily="34" charset="0"/>
              <a:buChar char="•"/>
            </a:pPr>
            <a:r>
              <a:rPr lang="en-US" sz="1600" dirty="0">
                <a:cs typeface="Arial" panose="020B0604020202020204" pitchFamily="34" charset="0"/>
              </a:rPr>
              <a:t>Use positive reinforcement to communicate HSE as a priority.</a:t>
            </a: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17" name="Group 16">
            <a:extLst>
              <a:ext uri="{FF2B5EF4-FFF2-40B4-BE49-F238E27FC236}">
                <a16:creationId xmlns:a16="http://schemas.microsoft.com/office/drawing/2014/main" id="{5649A8AA-87E8-45F9-8939-145ECDE597AF}"/>
              </a:ext>
            </a:extLst>
          </p:cNvPr>
          <p:cNvGrpSpPr/>
          <p:nvPr/>
        </p:nvGrpSpPr>
        <p:grpSpPr>
          <a:xfrm>
            <a:off x="8376530" y="569014"/>
            <a:ext cx="3461383" cy="2582431"/>
            <a:chOff x="6601981" y="468866"/>
            <a:chExt cx="2355596" cy="1723432"/>
          </a:xfrm>
        </p:grpSpPr>
        <p:pic>
          <p:nvPicPr>
            <p:cNvPr id="18" name="Picture 17">
              <a:extLst>
                <a:ext uri="{FF2B5EF4-FFF2-40B4-BE49-F238E27FC236}">
                  <a16:creationId xmlns:a16="http://schemas.microsoft.com/office/drawing/2014/main" id="{58062F48-D00F-4CA9-9BFE-CD6072622A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1981" y="696372"/>
              <a:ext cx="2355596" cy="1495926"/>
            </a:xfrm>
            <a:prstGeom prst="rect">
              <a:avLst/>
            </a:prstGeom>
          </p:spPr>
        </p:pic>
        <p:pic>
          <p:nvPicPr>
            <p:cNvPr id="19" name="Picture 18">
              <a:extLst>
                <a:ext uri="{FF2B5EF4-FFF2-40B4-BE49-F238E27FC236}">
                  <a16:creationId xmlns:a16="http://schemas.microsoft.com/office/drawing/2014/main" id="{3A93D55E-1A98-4B27-85E3-942D7D85CDD0}"/>
                </a:ext>
              </a:extLst>
            </p:cNvPr>
            <p:cNvPicPr>
              <a:picLocks noChangeAspect="1"/>
            </p:cNvPicPr>
            <p:nvPr/>
          </p:nvPicPr>
          <p:blipFill>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backgroundRemoval t="1695" b="98305" l="9507" r="89789">
                          <a14:foregroundMark x1="50704" y1="1695" x2="51761" y2="13559"/>
                          <a14:foregroundMark x1="53873" y1="98305" x2="52465" y2="87571"/>
                          <a14:foregroundMark x1="46127" y1="97740" x2="46127" y2="97740"/>
                        </a14:backgroundRemoval>
                      </a14:imgEffect>
                    </a14:imgLayer>
                  </a14:imgProps>
                </a:ext>
                <a:ext uri="{28A0092B-C50C-407E-A947-70E740481C1C}">
                  <a14:useLocalDpi xmlns:a14="http://schemas.microsoft.com/office/drawing/2010/main"/>
                </a:ext>
              </a:extLst>
            </a:blip>
            <a:stretch>
              <a:fillRect/>
            </a:stretch>
          </p:blipFill>
          <p:spPr>
            <a:xfrm>
              <a:off x="7066807" y="849061"/>
              <a:ext cx="1230282" cy="777523"/>
            </a:xfrm>
            <a:prstGeom prst="rect">
              <a:avLst/>
            </a:prstGeom>
          </p:spPr>
        </p:pic>
        <p:sp>
          <p:nvSpPr>
            <p:cNvPr id="20" name="Explosion: 14 Points 19">
              <a:extLst>
                <a:ext uri="{FF2B5EF4-FFF2-40B4-BE49-F238E27FC236}">
                  <a16:creationId xmlns:a16="http://schemas.microsoft.com/office/drawing/2014/main" id="{5F1B16AA-5DED-41AB-ACA7-EFF5B809FA8A}"/>
                </a:ext>
              </a:extLst>
            </p:cNvPr>
            <p:cNvSpPr/>
            <p:nvPr/>
          </p:nvSpPr>
          <p:spPr>
            <a:xfrm>
              <a:off x="7045745" y="468866"/>
              <a:ext cx="1344867" cy="1263781"/>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33" name="Group 131"/>
          <p:cNvGrpSpPr>
            <a:grpSpLocks/>
          </p:cNvGrpSpPr>
          <p:nvPr/>
        </p:nvGrpSpPr>
        <p:grpSpPr bwMode="auto">
          <a:xfrm>
            <a:off x="8490096" y="2499723"/>
            <a:ext cx="668659"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7" name="Picture 6">
            <a:extLst>
              <a:ext uri="{FF2B5EF4-FFF2-40B4-BE49-F238E27FC236}">
                <a16:creationId xmlns:a16="http://schemas.microsoft.com/office/drawing/2014/main" id="{5DB4B421-8388-4263-85BF-490627AE951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46154" r="-2176"/>
          <a:stretch/>
        </p:blipFill>
        <p:spPr>
          <a:xfrm>
            <a:off x="8376529" y="2260844"/>
            <a:ext cx="3522708" cy="3364967"/>
          </a:xfrm>
          <a:prstGeom prst="rect">
            <a:avLst/>
          </a:prstGeom>
        </p:spPr>
      </p:pic>
      <p:sp>
        <p:nvSpPr>
          <p:cNvPr id="26634" name="Freeform 132"/>
          <p:cNvSpPr>
            <a:spLocks/>
          </p:cNvSpPr>
          <p:nvPr/>
        </p:nvSpPr>
        <p:spPr bwMode="auto">
          <a:xfrm>
            <a:off x="8552462" y="4846872"/>
            <a:ext cx="615818" cy="646113"/>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1" name="TextBox 16">
            <a:extLst>
              <a:ext uri="{FF2B5EF4-FFF2-40B4-BE49-F238E27FC236}">
                <a16:creationId xmlns:a16="http://schemas.microsoft.com/office/drawing/2014/main" id="{BA1A3C70-C121-48D1-A31E-BCCA7DCB405C}"/>
              </a:ext>
            </a:extLst>
          </p:cNvPr>
          <p:cNvSpPr txBox="1">
            <a:spLocks noChangeArrowheads="1"/>
          </p:cNvSpPr>
          <p:nvPr/>
        </p:nvSpPr>
        <p:spPr bwMode="auto">
          <a:xfrm>
            <a:off x="447893" y="5991110"/>
            <a:ext cx="4951081" cy="338554"/>
          </a:xfrm>
          <a:prstGeom prst="rect">
            <a:avLst/>
          </a:prstGeom>
          <a:solidFill>
            <a:srgbClr val="0D38B3"/>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GB" dirty="0"/>
              <a:t>NEVER STAND ON </a:t>
            </a:r>
            <a:r>
              <a:rPr lang="en-GB"/>
              <a:t>MOVING TRAILERS</a:t>
            </a:r>
            <a:r>
              <a:rPr lang="en-GB" dirty="0"/>
              <a:t>!</a:t>
            </a:r>
            <a:endParaRPr lang="en-US" dirty="0"/>
          </a:p>
        </p:txBody>
      </p:sp>
      <p:sp>
        <p:nvSpPr>
          <p:cNvPr id="22" name="Rectangle 21">
            <a:extLst>
              <a:ext uri="{FF2B5EF4-FFF2-40B4-BE49-F238E27FC236}">
                <a16:creationId xmlns:a16="http://schemas.microsoft.com/office/drawing/2014/main" id="{68F65075-5913-40F2-99A7-B4670D518BF5}"/>
              </a:ext>
            </a:extLst>
          </p:cNvPr>
          <p:cNvSpPr>
            <a:spLocks noChangeArrowheads="1"/>
          </p:cNvSpPr>
          <p:nvPr/>
        </p:nvSpPr>
        <p:spPr bwMode="auto">
          <a:xfrm>
            <a:off x="370702" y="6383471"/>
            <a:ext cx="8582025"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90587" y="1355903"/>
            <a:ext cx="9143999" cy="4216539"/>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all your activities hazards are identified and properly managed?</a:t>
            </a:r>
          </a:p>
          <a:p>
            <a:pPr marL="342900" indent="-342900">
              <a:buFont typeface="+mj-lt"/>
              <a:buAutoNum type="arabicPeriod"/>
              <a:defRPr/>
            </a:pPr>
            <a:r>
              <a:rPr lang="en-US" dirty="0">
                <a:solidFill>
                  <a:srgbClr val="0033CC"/>
                </a:solidFill>
                <a:latin typeface="+mj-lt"/>
                <a:sym typeface="Wingdings" pitchFamily="2" charset="2"/>
              </a:rPr>
              <a:t>Do you ensure the right operating procedures are followed and adhered to?</a:t>
            </a:r>
          </a:p>
          <a:p>
            <a:pPr marL="342900" indent="-342900">
              <a:buFont typeface="+mj-lt"/>
              <a:buAutoNum type="arabicPeriod"/>
              <a:defRPr/>
            </a:pPr>
            <a:r>
              <a:rPr lang="en-US" dirty="0">
                <a:solidFill>
                  <a:srgbClr val="0033CC"/>
                </a:solidFill>
                <a:latin typeface="+mj-lt"/>
                <a:sym typeface="Wingdings" pitchFamily="2" charset="2"/>
              </a:rPr>
              <a:t>Do you ensure supervision is visible on the field and intervenes? </a:t>
            </a:r>
            <a:endParaRPr lang="en-US" dirty="0">
              <a:solidFill>
                <a:srgbClr val="FF0000"/>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ensure that SWA system is well implemented in your operations?</a:t>
            </a:r>
          </a:p>
          <a:p>
            <a:pPr marL="342900" indent="-342900">
              <a:buFont typeface="+mj-lt"/>
              <a:buAutoNum type="arabicPeriod"/>
              <a:defRPr/>
            </a:pPr>
            <a:r>
              <a:rPr lang="en-US" dirty="0">
                <a:solidFill>
                  <a:srgbClr val="0033CC"/>
                </a:solidFill>
                <a:latin typeface="+mj-lt"/>
                <a:sym typeface="Wingdings" pitchFamily="2" charset="2"/>
              </a:rPr>
              <a:t>Do you ensure the right communication system is implemented within your crews.</a:t>
            </a:r>
          </a:p>
          <a:p>
            <a:pPr marL="342900" indent="-342900">
              <a:buFont typeface="+mj-lt"/>
              <a:buAutoNum type="arabicPeriod"/>
              <a:defRPr/>
            </a:pPr>
            <a:r>
              <a:rPr lang="en-US" dirty="0">
                <a:solidFill>
                  <a:srgbClr val="0033CC"/>
                </a:solidFill>
                <a:latin typeface="+mj-lt"/>
              </a:rPr>
              <a:t>Do you ensure that all learnings are captured  and relevant procedures, HEMP, SOPs &amp; JSAs are reviewed and updated?</a:t>
            </a:r>
          </a:p>
          <a:p>
            <a:pPr marL="342900" indent="-342900">
              <a:buFont typeface="+mj-lt"/>
              <a:buAutoNum type="arabicPeriod"/>
              <a:defRPr/>
            </a:pPr>
            <a:r>
              <a:rPr lang="en-US" dirty="0">
                <a:solidFill>
                  <a:srgbClr val="0033CC"/>
                </a:solidFill>
                <a:latin typeface="+mj-lt"/>
              </a:rPr>
              <a:t>Do you ensure your crews value HSE over operations?</a:t>
            </a:r>
          </a:p>
          <a:p>
            <a:pPr eaLnBrk="1" hangingPunct="1">
              <a:defRPr/>
            </a:pPr>
            <a:endParaRPr lang="en-US" sz="1400" dirty="0">
              <a:solidFill>
                <a:srgbClr val="0033CC"/>
              </a:solidFill>
              <a:latin typeface="+mj-lt"/>
            </a:endParaRPr>
          </a:p>
          <a:p>
            <a:pPr eaLnBrk="1" hangingPunct="1">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95375" y="910371"/>
            <a:ext cx="9144000" cy="369332"/>
          </a:xfrm>
          <a:prstGeom prst="rect">
            <a:avLst/>
          </a:prstGeom>
          <a:noFill/>
          <a:ln w="9525">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Date:14.10.2020</a:t>
            </a:r>
            <a:r>
              <a:rPr lang="en-US" b="1" dirty="0">
                <a:solidFill>
                  <a:srgbClr val="333399"/>
                </a:solidFill>
                <a:latin typeface="Tahoma" pitchFamily="34" charset="0"/>
              </a:rPr>
              <a:t>     Incident title: LTI#27, Head Injury  </a:t>
            </a:r>
            <a:endParaRPr lang="en-US" b="1" dirty="0">
              <a:solidFill>
                <a:srgbClr val="FF0000"/>
              </a:solidFill>
              <a:latin typeface="Tahoma" pitchFamily="34" charset="0"/>
            </a:endParaRP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92510</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purl.org/dc/elements/1.1/"/>
    <ds:schemaRef ds:uri="http://purl.org/dc/term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schemas.microsoft.com/sharepoint/v3"/>
    <ds:schemaRef ds:uri="http://purl.org/dc/dcmitype/"/>
    <ds:schemaRef ds:uri="http://schemas.microsoft.com/sharepoint/v3/fields"/>
    <ds:schemaRef ds:uri="http://schemas.openxmlformats.org/package/2006/metadata/core-properties"/>
    <ds:schemaRef ds:uri="4880e4f8-4b7d-4bdd-91e3-e10d47036eca"/>
    <ds:schemaRef ds:uri="4880E4F8-4B7D-4BDD-91E3-E10D47036ECA"/>
  </ds:schemaRefs>
</ds:datastoreItem>
</file>

<file path=customXml/itemProps3.xml><?xml version="1.0" encoding="utf-8"?>
<ds:datastoreItem xmlns:ds="http://schemas.openxmlformats.org/officeDocument/2006/customXml" ds:itemID="{8B00AD01-D74F-4A1F-9258-68C4A1559317}"/>
</file>

<file path=docProps/app.xml><?xml version="1.0" encoding="utf-8"?>
<Properties xmlns="http://schemas.openxmlformats.org/officeDocument/2006/extended-properties" xmlns:vt="http://schemas.openxmlformats.org/officeDocument/2006/docPropsVTypes">
  <TotalTime>985</TotalTime>
  <Words>613</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136</cp:revision>
  <dcterms:created xsi:type="dcterms:W3CDTF">2018-09-24T07:27:56Z</dcterms:created>
  <dcterms:modified xsi:type="dcterms:W3CDTF">2021-03-17T07:33:23Z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