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12"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08/03/2021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33320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08/03/2021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08/03/2021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08/03/2021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08/03/2021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08/03/2021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08/03/2021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08/03/2021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08/03/2021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08/03/2021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08/03/2021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7574" y="808610"/>
            <a:ext cx="3091383" cy="2211390"/>
          </a:xfrm>
          <a:prstGeom prst="rect">
            <a:avLst/>
          </a:prstGeom>
        </p:spPr>
      </p:pic>
      <p:sp>
        <p:nvSpPr>
          <p:cNvPr id="14339" name="Text Box 2"/>
          <p:cNvSpPr txBox="1">
            <a:spLocks noChangeArrowheads="1"/>
          </p:cNvSpPr>
          <p:nvPr/>
        </p:nvSpPr>
        <p:spPr bwMode="auto">
          <a:xfrm>
            <a:off x="696286" y="630753"/>
            <a:ext cx="7969108" cy="5139869"/>
          </a:xfrm>
          <a:prstGeom prst="rect">
            <a:avLst/>
          </a:prstGeom>
          <a:noFill/>
          <a:ln w="19050">
            <a:noFill/>
            <a:miter lim="800000"/>
            <a:headEnd/>
            <a:tailEnd/>
          </a:ln>
        </p:spPr>
        <p:txBody>
          <a:bodyPr wrap="square">
            <a:spAutoFit/>
          </a:bodyPr>
          <a:lstStyle/>
          <a:p>
            <a:pPr marL="114300" indent="-114300" algn="just" eaLnBrk="0" hangingPunct="0">
              <a:defRPr/>
            </a:pPr>
            <a:r>
              <a:rPr lang="en-GB" b="1" dirty="0">
                <a:solidFill>
                  <a:srgbClr val="333399"/>
                </a:solidFill>
                <a:latin typeface="Tahoma" pitchFamily="34" charset="0"/>
              </a:rPr>
              <a:t>Date:</a:t>
            </a:r>
            <a:r>
              <a:rPr lang="en-US" b="1" dirty="0">
                <a:solidFill>
                  <a:srgbClr val="333399"/>
                </a:solidFill>
                <a:latin typeface="Tahoma" pitchFamily="34" charset="0"/>
              </a:rPr>
              <a:t> 26.08.2020	Incident Title: HiPo#59</a:t>
            </a:r>
            <a:endParaRPr lang="en-US" sz="1400" b="1" dirty="0">
              <a:solidFill>
                <a:srgbClr val="333399"/>
              </a:solidFill>
              <a:latin typeface="Tahoma" pitchFamily="34" charset="0"/>
            </a:endParaRPr>
          </a:p>
          <a:p>
            <a:pPr marL="114300" indent="-114300" algn="just" eaLnBrk="0" hangingPunct="0">
              <a:defRPr/>
            </a:pPr>
            <a:r>
              <a:rPr lang="en-US" b="1" dirty="0">
                <a:solidFill>
                  <a:srgbClr val="FF0000"/>
                </a:solidFill>
                <a:latin typeface="Tahoma" pitchFamily="34" charset="0"/>
              </a:rPr>
              <a:t>What happened?</a:t>
            </a:r>
            <a:endParaRPr lang="en-US" sz="1100" dirty="0">
              <a:latin typeface="Tahoma" pitchFamily="34" charset="0"/>
            </a:endParaRPr>
          </a:p>
          <a:p>
            <a:pPr marL="114300" indent="-114300">
              <a:defRPr/>
            </a:pPr>
            <a:r>
              <a:rPr lang="en-GB" dirty="0">
                <a:solidFill>
                  <a:srgbClr val="000000"/>
                </a:solidFill>
                <a:cs typeface="Times New Roman" pitchFamily="18" charset="0"/>
              </a:rPr>
              <a:t>A cargo vehicle on route to </a:t>
            </a:r>
            <a:r>
              <a:rPr lang="en-GB" dirty="0" err="1">
                <a:solidFill>
                  <a:srgbClr val="000000"/>
                </a:solidFill>
                <a:cs typeface="Times New Roman" pitchFamily="18" charset="0"/>
              </a:rPr>
              <a:t>Izz</a:t>
            </a:r>
            <a:r>
              <a:rPr lang="en-GB" dirty="0">
                <a:solidFill>
                  <a:srgbClr val="000000"/>
                </a:solidFill>
                <a:cs typeface="Times New Roman" pitchFamily="18" charset="0"/>
              </a:rPr>
              <a:t> loaded with 20t of chemical bags was involved in a motor vehicle incident while travelling on a dual carriage way. A water tanker entered the dual carriageway from the hard shoulder into the path of the cargo vehicle. The cargo driver tried to avoid a collision by manoeuvring to the left but the front passenger side of the cab struck the rear driver side of the tanker. This resulted in moderate damage to the tanker and severe damage to the cargo truck prime mover cab. There were no injuries sustained. </a:t>
            </a:r>
          </a:p>
          <a:p>
            <a:r>
              <a:rPr lang="en-US" sz="1200" dirty="0">
                <a:latin typeface="Arial" panose="020B0604020202020204" pitchFamily="34" charset="0"/>
                <a:ea typeface="Times New Roman" panose="02020603050405020304" pitchFamily="18" charset="0"/>
                <a:cs typeface="Times New Roman" panose="02020603050405020304" pitchFamily="18" charset="0"/>
              </a:rPr>
              <a:t> </a:t>
            </a:r>
            <a:endParaRPr lang="en-GB" sz="1200" dirty="0">
              <a:latin typeface="Calibri" panose="020F0502020204030204" pitchFamily="34" charset="0"/>
            </a:endParaRPr>
          </a:p>
          <a:p>
            <a:pPr marL="114300" lvl="0" indent="-114300">
              <a:defRPr/>
            </a:pPr>
            <a:r>
              <a:rPr lang="en-US" sz="1600" b="1" dirty="0">
                <a:solidFill>
                  <a:srgbClr val="333399"/>
                </a:solidFill>
                <a:latin typeface="Tahoma" pitchFamily="34" charset="0"/>
              </a:rPr>
              <a:t>Your learning from this incident</a:t>
            </a:r>
          </a:p>
          <a:p>
            <a:pPr marL="114300" indent="-114300" algn="just">
              <a:defRPr/>
            </a:pPr>
            <a:endParaRPr lang="en-US" sz="1000" b="1" dirty="0">
              <a:solidFill>
                <a:srgbClr val="333399"/>
              </a:solidFill>
              <a:latin typeface="Tahoma" pitchFamily="34" charset="0"/>
            </a:endParaRPr>
          </a:p>
          <a:p>
            <a:pPr marL="114300" lvl="0" indent="-114300">
              <a:buFont typeface="Arial" charset="0"/>
              <a:buChar char="•"/>
              <a:defRPr/>
            </a:pPr>
            <a:r>
              <a:rPr lang="en-GB" sz="1600" dirty="0">
                <a:cs typeface="Times New Roman" pitchFamily="18" charset="0"/>
              </a:rPr>
              <a:t>Always ensure the road is clear before entering in front of other vehicles.</a:t>
            </a:r>
          </a:p>
          <a:p>
            <a:pPr marL="114300" indent="-114300">
              <a:buFont typeface="Arial" charset="0"/>
              <a:buChar char="•"/>
              <a:defRPr/>
            </a:pPr>
            <a:r>
              <a:rPr lang="en-US" sz="1600" dirty="0">
                <a:cs typeface="Times New Roman" pitchFamily="18" charset="0"/>
              </a:rPr>
              <a:t>Always ensure you join roads when you have reached the required speed and it is clear to do so.</a:t>
            </a:r>
          </a:p>
          <a:p>
            <a:pPr marL="114300" indent="-114300">
              <a:buFont typeface="Arial" charset="0"/>
              <a:buChar char="•"/>
              <a:defRPr/>
            </a:pPr>
            <a:r>
              <a:rPr lang="en-US" sz="1600" dirty="0">
                <a:cs typeface="Times New Roman" pitchFamily="18" charset="0"/>
              </a:rPr>
              <a:t>Always ensure you adjust your speed when faced with a hazard.</a:t>
            </a:r>
          </a:p>
          <a:p>
            <a:pPr marL="114300" indent="-114300">
              <a:buFont typeface="Arial" charset="0"/>
              <a:buChar char="•"/>
              <a:defRPr/>
            </a:pPr>
            <a:r>
              <a:rPr lang="en-GB" sz="1600" dirty="0">
                <a:cs typeface="Times New Roman" pitchFamily="18" charset="0"/>
              </a:rPr>
              <a:t>Always ensure you apply defensive driving techniques and read the road ahead.</a:t>
            </a:r>
          </a:p>
          <a:p>
            <a:pPr marL="114300" indent="-114300">
              <a:buFont typeface="Arial" charset="0"/>
              <a:buChar char="•"/>
              <a:defRPr/>
            </a:pPr>
            <a:r>
              <a:rPr lang="en-GB" sz="1600" dirty="0">
                <a:cs typeface="Times New Roman" pitchFamily="18" charset="0"/>
              </a:rPr>
              <a:t>Always ensure you are cautious of other 3rd party road users.</a:t>
            </a:r>
          </a:p>
          <a:p>
            <a:pPr marL="114300" indent="-114300">
              <a:buFont typeface="Arial" charset="0"/>
              <a:buChar char="•"/>
              <a:defRPr/>
            </a:pPr>
            <a:r>
              <a:rPr lang="en-GB" sz="1600" dirty="0">
                <a:cs typeface="Times New Roman" pitchFamily="18" charset="0"/>
              </a:rPr>
              <a:t>Always ensure you remain aware of the signs of highway hypnosis.</a:t>
            </a:r>
          </a:p>
          <a:p>
            <a:pPr marL="114300" indent="-114300">
              <a:buFont typeface="Arial" charset="0"/>
              <a:buChar char="•"/>
              <a:defRPr/>
            </a:pPr>
            <a:r>
              <a:rPr lang="en-GB" sz="1600" dirty="0">
                <a:cs typeface="Times New Roman" pitchFamily="18" charset="0"/>
              </a:rPr>
              <a:t>Always ensure you utilise your music to prevent boredom.</a:t>
            </a:r>
            <a:endParaRPr lang="en-GB" sz="1400" dirty="0">
              <a:cs typeface="Times New Roman" pitchFamily="18"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 name="Slide Number Placeholder 1"/>
          <p:cNvSpPr>
            <a:spLocks noGrp="1"/>
          </p:cNvSpPr>
          <p:nvPr>
            <p:ph type="sldNum" sz="quarter" idx="12"/>
          </p:nvPr>
        </p:nvSpPr>
        <p:spPr/>
        <p:txBody>
          <a:bodyPr/>
          <a:lstStyle/>
          <a:p>
            <a:pPr>
              <a:defRPr/>
            </a:pPr>
            <a:fld id="{C085B925-3865-4333-AFCB-ABF9FE11EB42}" type="slidenum">
              <a:rPr lang="en-US" smtClean="0"/>
              <a:pPr>
                <a:defRPr/>
              </a:pPr>
              <a:t>1</a:t>
            </a:fld>
            <a:endParaRPr lang="en-US" dirty="0"/>
          </a:p>
        </p:txBody>
      </p:sp>
      <p:sp>
        <p:nvSpPr>
          <p:cNvPr id="17" name="TextBox 16"/>
          <p:cNvSpPr txBox="1">
            <a:spLocks noChangeArrowheads="1"/>
          </p:cNvSpPr>
          <p:nvPr/>
        </p:nvSpPr>
        <p:spPr bwMode="auto">
          <a:xfrm>
            <a:off x="780176" y="5792289"/>
            <a:ext cx="4576378" cy="338554"/>
          </a:xfrm>
          <a:prstGeom prst="rect">
            <a:avLst/>
          </a:prstGeom>
          <a:solidFill>
            <a:srgbClr val="0070C0"/>
          </a:solidFill>
          <a:ln w="9525">
            <a:noFill/>
            <a:miter lim="800000"/>
            <a:headEnd/>
            <a:tailEnd/>
          </a:ln>
        </p:spPr>
        <p:txBody>
          <a:bodyPr wrap="square">
            <a:spAutoFit/>
          </a:bodyPr>
          <a:lstStyle>
            <a:defPPr>
              <a:defRPr lang="en-US"/>
            </a:defPPr>
            <a:lvl1pPr>
              <a:defRPr sz="1600" b="1">
                <a:solidFill>
                  <a:srgbClr val="FFFF00"/>
                </a:solidFill>
                <a:cs typeface="Times New Roman" pitchFamily="18" charset="0"/>
              </a:defRPr>
            </a:lvl1pPr>
          </a:lstStyle>
          <a:p>
            <a:r>
              <a:rPr lang="en-GB" dirty="0"/>
              <a:t>Leave space be safe</a:t>
            </a:r>
            <a:endParaRPr lang="en-US" dirty="0"/>
          </a:p>
        </p:txBody>
      </p:sp>
      <p:grpSp>
        <p:nvGrpSpPr>
          <p:cNvPr id="27" name="Group 131"/>
          <p:cNvGrpSpPr>
            <a:grpSpLocks/>
          </p:cNvGrpSpPr>
          <p:nvPr/>
        </p:nvGrpSpPr>
        <p:grpSpPr bwMode="auto">
          <a:xfrm>
            <a:off x="11359642" y="1009446"/>
            <a:ext cx="445494" cy="514739"/>
            <a:chOff x="14995" y="1189"/>
            <a:chExt cx="2287" cy="1855"/>
          </a:xfrm>
        </p:grpSpPr>
        <p:sp>
          <p:nvSpPr>
            <p:cNvPr id="28" name="Line 129"/>
            <p:cNvSpPr>
              <a:spLocks noChangeShapeType="1"/>
            </p:cNvSpPr>
            <p:nvPr/>
          </p:nvSpPr>
          <p:spPr bwMode="auto">
            <a:xfrm>
              <a:off x="14995" y="1213"/>
              <a:ext cx="2287" cy="1831"/>
            </a:xfrm>
            <a:prstGeom prst="line">
              <a:avLst/>
            </a:prstGeom>
            <a:noFill/>
            <a:ln w="133350">
              <a:solidFill>
                <a:srgbClr val="FF0000"/>
              </a:solidFill>
              <a:round/>
              <a:headEnd/>
              <a:tailEnd/>
            </a:ln>
          </p:spPr>
          <p:txBody>
            <a:bodyPr/>
            <a:lstStyle/>
            <a:p>
              <a:endParaRPr lang="en-US"/>
            </a:p>
          </p:txBody>
        </p:sp>
        <p:sp>
          <p:nvSpPr>
            <p:cNvPr id="29" name="Line 130"/>
            <p:cNvSpPr>
              <a:spLocks noChangeShapeType="1"/>
            </p:cNvSpPr>
            <p:nvPr/>
          </p:nvSpPr>
          <p:spPr bwMode="auto">
            <a:xfrm flipV="1">
              <a:off x="15019" y="1189"/>
              <a:ext cx="2144" cy="1807"/>
            </a:xfrm>
            <a:prstGeom prst="line">
              <a:avLst/>
            </a:prstGeom>
            <a:noFill/>
            <a:ln w="133350">
              <a:solidFill>
                <a:srgbClr val="FF0000"/>
              </a:solidFill>
              <a:round/>
              <a:headEnd/>
              <a:tailEnd/>
            </a:ln>
          </p:spPr>
          <p:txBody>
            <a:bodyPr/>
            <a:lstStyle/>
            <a:p>
              <a:endParaRPr lang="en-US"/>
            </a:p>
          </p:txBody>
        </p:sp>
      </p:gr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17574" y="3429000"/>
            <a:ext cx="3090940" cy="2091109"/>
          </a:xfrm>
          <a:prstGeom prst="rect">
            <a:avLst/>
          </a:prstGeom>
        </p:spPr>
      </p:pic>
      <p:sp>
        <p:nvSpPr>
          <p:cNvPr id="13" name="Rectangle 12">
            <a:extLst>
              <a:ext uri="{FF2B5EF4-FFF2-40B4-BE49-F238E27FC236}">
                <a16:creationId xmlns:a16="http://schemas.microsoft.com/office/drawing/2014/main" id="{984EECB4-3B1B-4783-9DD3-3AB6B5DCF74E}"/>
              </a:ext>
            </a:extLst>
          </p:cNvPr>
          <p:cNvSpPr>
            <a:spLocks noChangeArrowheads="1"/>
          </p:cNvSpPr>
          <p:nvPr/>
        </p:nvSpPr>
        <p:spPr bwMode="auto">
          <a:xfrm>
            <a:off x="696286" y="6234127"/>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 Audience: </a:t>
            </a:r>
            <a:r>
              <a:rPr lang="en-US" sz="1600" b="1" dirty="0"/>
              <a:t>Drilling, Logistics &amp; construction </a:t>
            </a:r>
          </a:p>
        </p:txBody>
      </p:sp>
    </p:spTree>
    <p:extLst>
      <p:ext uri="{BB962C8B-B14F-4D97-AF65-F5344CB8AC3E}">
        <p14:creationId xmlns:p14="http://schemas.microsoft.com/office/powerpoint/2010/main" val="143509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319046" y="1237811"/>
            <a:ext cx="8351838" cy="4154984"/>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indent="-342900">
              <a:defRPr/>
            </a:pPr>
            <a:r>
              <a:rPr lang="en-US" sz="1600" b="1" dirty="0">
                <a:solidFill>
                  <a:srgbClr val="0000FF"/>
                </a:solidFill>
                <a:latin typeface="Tahoma" pitchFamily="34" charset="0"/>
              </a:rPr>
              <a:t>Confirm the following:</a:t>
            </a:r>
          </a:p>
          <a:p>
            <a:pPr marL="342900" indent="-342900">
              <a:defRPr/>
            </a:pPr>
            <a:endParaRPr lang="en-US" sz="1400" dirty="0">
              <a:solidFill>
                <a:srgbClr val="000000"/>
              </a:solidFill>
              <a:latin typeface="Arial" charset="0"/>
            </a:endParaRPr>
          </a:p>
          <a:p>
            <a:pPr indent="-342900">
              <a:buClr>
                <a:srgbClr val="0033CC"/>
              </a:buClr>
              <a:buSzPct val="100000"/>
              <a:buFont typeface="Arial" charset="0"/>
              <a:buAutoNum type="arabicPeriod"/>
              <a:defRPr/>
            </a:pPr>
            <a:r>
              <a:rPr lang="en-GB" dirty="0">
                <a:solidFill>
                  <a:srgbClr val="0033CC"/>
                </a:solidFill>
                <a:latin typeface="+mj-lt"/>
                <a:sym typeface="Arial"/>
              </a:rPr>
              <a:t>Do you ensure hazards presented by 3rd party vehicles are communicated to drivers on a regular basis?</a:t>
            </a:r>
          </a:p>
          <a:p>
            <a:pPr indent="-342900">
              <a:buClr>
                <a:srgbClr val="0033CC"/>
              </a:buClr>
              <a:buSzPct val="100000"/>
              <a:buFont typeface="Arial" charset="0"/>
              <a:buAutoNum type="arabicPeriod"/>
              <a:defRPr/>
            </a:pPr>
            <a:r>
              <a:rPr lang="en-GB" dirty="0">
                <a:solidFill>
                  <a:srgbClr val="0033CC"/>
                </a:solidFill>
                <a:latin typeface="+mj-lt"/>
                <a:sym typeface="Arial"/>
              </a:rPr>
              <a:t>Do you ensure worksites are planned to allow safe access and egress?</a:t>
            </a:r>
          </a:p>
          <a:p>
            <a:pPr indent="-342900">
              <a:buClr>
                <a:srgbClr val="0033CC"/>
              </a:buClr>
              <a:buSzPct val="100000"/>
              <a:buFont typeface="Arial" charset="0"/>
              <a:buAutoNum type="arabicPeriod"/>
              <a:defRPr/>
            </a:pPr>
            <a:r>
              <a:rPr lang="en-GB" dirty="0">
                <a:solidFill>
                  <a:srgbClr val="0033CC"/>
                </a:solidFill>
                <a:latin typeface="+mj-lt"/>
                <a:sym typeface="Arial"/>
              </a:rPr>
              <a:t>Do you ensure there is adequate signage to warn of hazards?</a:t>
            </a:r>
          </a:p>
          <a:p>
            <a:pPr indent="-342900">
              <a:buClr>
                <a:srgbClr val="0033CC"/>
              </a:buClr>
              <a:buSzPct val="100000"/>
              <a:buFont typeface="Arial" charset="0"/>
              <a:buAutoNum type="arabicPeriod"/>
              <a:defRPr/>
            </a:pPr>
            <a:r>
              <a:rPr lang="en-GB" dirty="0">
                <a:solidFill>
                  <a:srgbClr val="0033CC"/>
                </a:solidFill>
                <a:latin typeface="+mj-lt"/>
                <a:sym typeface="Arial"/>
              </a:rPr>
              <a:t>Do you ensure drivers are aware of the signs of highway hypnosis?</a:t>
            </a:r>
          </a:p>
          <a:p>
            <a:pPr indent="-342900">
              <a:buClr>
                <a:srgbClr val="0033CC"/>
              </a:buClr>
              <a:buSzPct val="100000"/>
              <a:buFont typeface="Arial" charset="0"/>
              <a:buAutoNum type="arabicPeriod"/>
              <a:defRPr/>
            </a:pPr>
            <a:r>
              <a:rPr lang="en-GB" dirty="0">
                <a:solidFill>
                  <a:srgbClr val="0033CC"/>
                </a:solidFill>
                <a:latin typeface="+mj-lt"/>
                <a:sym typeface="Arial"/>
              </a:rPr>
              <a:t>Do you ensure highway hypnosis is captured in your HEMP?</a:t>
            </a:r>
          </a:p>
          <a:p>
            <a:pPr indent="-342900">
              <a:buClr>
                <a:srgbClr val="0033CC"/>
              </a:buClr>
              <a:buSzPct val="100000"/>
              <a:buFont typeface="Arial" charset="0"/>
              <a:buAutoNum type="arabicPeriod"/>
              <a:defRPr/>
            </a:pPr>
            <a:r>
              <a:rPr lang="en-GB" dirty="0">
                <a:solidFill>
                  <a:srgbClr val="0033CC"/>
                </a:solidFill>
                <a:latin typeface="+mj-lt"/>
                <a:sym typeface="Arial"/>
              </a:rPr>
              <a:t>Do you ensure drivers follow defensive driver techniques?</a:t>
            </a:r>
          </a:p>
          <a:p>
            <a:pPr indent="-342900">
              <a:buClr>
                <a:srgbClr val="0033CC"/>
              </a:buClr>
              <a:buSzPct val="100000"/>
              <a:buFont typeface="Arial" charset="0"/>
              <a:buAutoNum type="arabicPeriod"/>
              <a:defRPr/>
            </a:pPr>
            <a:endParaRPr lang="en-GB" dirty="0">
              <a:solidFill>
                <a:srgbClr val="0033CC"/>
              </a:solidFill>
              <a:latin typeface="+mj-lt"/>
              <a:sym typeface="Arial"/>
            </a:endParaRPr>
          </a:p>
          <a:p>
            <a:pPr marL="342900" indent="-342900">
              <a:buClr>
                <a:srgbClr val="0033CC"/>
              </a:buClr>
              <a:buSzPct val="100000"/>
              <a:buFont typeface="+mj-lt"/>
              <a:buAutoNum type="arabicPeriod"/>
              <a:defRPr sz="1800"/>
            </a:pPr>
            <a:endParaRPr lang="en-US" sz="10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319046" y="844819"/>
            <a:ext cx="5642891" cy="369332"/>
          </a:xfrm>
          <a:prstGeom prst="rect">
            <a:avLst/>
          </a:prstGeom>
          <a:noFill/>
          <a:ln w="9525">
            <a:noFill/>
            <a:miter lim="800000"/>
            <a:headEnd/>
            <a:tailEnd/>
          </a:ln>
        </p:spPr>
        <p:txBody>
          <a:bodyPr wrap="none">
            <a:spAutoFit/>
          </a:bodyPr>
          <a:lstStyle/>
          <a:p>
            <a:pPr marL="114300" indent="-114300" algn="just" eaLnBrk="0" hangingPunct="0">
              <a:defRPr/>
            </a:pPr>
            <a:r>
              <a:rPr lang="en-GB" b="1" dirty="0">
                <a:solidFill>
                  <a:srgbClr val="333399"/>
                </a:solidFill>
                <a:latin typeface="Tahoma" pitchFamily="34" charset="0"/>
              </a:rPr>
              <a:t>Date:</a:t>
            </a:r>
            <a:r>
              <a:rPr lang="en-US" b="1" dirty="0">
                <a:solidFill>
                  <a:srgbClr val="333399"/>
                </a:solidFill>
                <a:latin typeface="Tahoma" pitchFamily="34" charset="0"/>
              </a:rPr>
              <a:t> 26.08.2020	Incident title: HiPo#59</a:t>
            </a:r>
            <a:endParaRPr lang="en-US" sz="1400" b="1" dirty="0">
              <a:solidFill>
                <a:srgbClr val="333399"/>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C085B925-3865-4333-AFCB-ABF9FE11EB42}" type="slidenum">
              <a:rPr lang="en-US" smtClean="0"/>
              <a:pPr>
                <a:defRPr/>
              </a:pPr>
              <a:t>2</a:t>
            </a:fld>
            <a:endParaRPr lang="en-US"/>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92517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4FA494AE-8AED-491A-8CF4-8F909EA19E60}"/>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2146</TotalTime>
  <Words>229</Words>
  <Application>Microsoft Office PowerPoint</Application>
  <PresentationFormat>Widescreen</PresentationFormat>
  <Paragraphs>46</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103</cp:revision>
  <dcterms:created xsi:type="dcterms:W3CDTF">2018-09-24T07:27:56Z</dcterms:created>
  <dcterms:modified xsi:type="dcterms:W3CDTF">2021-03-08T06:20:49Z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