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ngman Megastep 4 Tread wide step ladder - Safety Platform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04059" y="3555858"/>
            <a:ext cx="2415672" cy="2219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04059" y="1274772"/>
            <a:ext cx="2415672" cy="2095902"/>
          </a:xfrm>
          <a:prstGeom prst="rect">
            <a:avLst/>
          </a:prstGeom>
        </p:spPr>
      </p:pic>
      <p:sp>
        <p:nvSpPr>
          <p:cNvPr id="14339" name="Text Box 2"/>
          <p:cNvSpPr txBox="1">
            <a:spLocks noChangeArrowheads="1"/>
          </p:cNvSpPr>
          <p:nvPr/>
        </p:nvSpPr>
        <p:spPr bwMode="auto">
          <a:xfrm>
            <a:off x="595619" y="859741"/>
            <a:ext cx="8514825" cy="4798750"/>
          </a:xfrm>
          <a:prstGeom prst="rect">
            <a:avLst/>
          </a:prstGeom>
          <a:noFill/>
          <a:ln w="19050">
            <a:noFill/>
            <a:miter lim="800000"/>
            <a:headEnd/>
            <a:tailEnd/>
          </a:ln>
        </p:spPr>
        <p:txBody>
          <a:bodyPr wrap="square">
            <a:spAutoFit/>
          </a:bodyPr>
          <a:lstStyle/>
          <a:p>
            <a:pPr marL="114300" indent="-114300" algn="just" eaLnBrk="0" hangingPunct="0">
              <a:spcBef>
                <a:spcPts val="105"/>
              </a:spcBef>
              <a:defRPr/>
            </a:pPr>
            <a:r>
              <a:rPr lang="en-US" b="1" dirty="0">
                <a:solidFill>
                  <a:srgbClr val="333399"/>
                </a:solidFill>
                <a:latin typeface="Tahoma" pitchFamily="34" charset="0"/>
              </a:rPr>
              <a:t>Date: 27.09.2020 	Incident Title: HiPo#61</a:t>
            </a:r>
          </a:p>
          <a:p>
            <a:pPr marL="114300" indent="-114300" algn="just" eaLnBrk="0" hangingPunct="0">
              <a:lnSpc>
                <a:spcPts val="1905"/>
              </a:lnSpc>
              <a:spcBef>
                <a:spcPts val="1490"/>
              </a:spcBef>
              <a:defRPr/>
            </a:pPr>
            <a:r>
              <a:rPr lang="en-US" b="1" dirty="0">
                <a:solidFill>
                  <a:srgbClr val="FF0000"/>
                </a:solidFill>
                <a:latin typeface="Tahoma" pitchFamily="34" charset="0"/>
              </a:rPr>
              <a:t>What happened?</a:t>
            </a:r>
          </a:p>
          <a:p>
            <a:pPr marL="114300" indent="-114300" algn="just" eaLnBrk="0" hangingPunct="0">
              <a:lnSpc>
                <a:spcPts val="1905"/>
              </a:lnSpc>
              <a:spcBef>
                <a:spcPts val="1490"/>
              </a:spcBef>
              <a:defRPr/>
            </a:pPr>
            <a:r>
              <a:rPr lang="en-GB" dirty="0">
                <a:solidFill>
                  <a:srgbClr val="000000"/>
                </a:solidFill>
                <a:cs typeface="Times New Roman" pitchFamily="18" charset="0"/>
              </a:rPr>
              <a:t>  On 27th  August, 2020 </a:t>
            </a:r>
            <a:r>
              <a:rPr lang="en-US" dirty="0">
                <a:solidFill>
                  <a:srgbClr val="000000"/>
                </a:solidFill>
                <a:cs typeface="Times New Roman" pitchFamily="18" charset="0"/>
              </a:rPr>
              <a:t>@ 07:35 hours, Roustabout to gain height for hammering a above head height job, positioned his right leg on the top trail (Handrail @1m height from mud tank floor) and left leg placed on the still suspended pipe just above the access way of the shale shaker area. The Roustabout was hammering only on the direction of purlins (horizontal to access way) on to the small pipe diameter. On the 4th attempt, the Roustabout  lost balance and fell on the right side over the handrail (@ 3.5 m) to the ground, sustaining minor pain in the Hip.</a:t>
            </a:r>
          </a:p>
          <a:p>
            <a:pPr marL="114300" indent="-114300" algn="just" eaLnBrk="0" hangingPunct="0">
              <a:lnSpc>
                <a:spcPts val="1905"/>
              </a:lnSpc>
              <a:spcBef>
                <a:spcPts val="1490"/>
              </a:spcBef>
              <a:defRPr/>
            </a:pPr>
            <a:r>
              <a:rPr lang="en-US" dirty="0">
                <a:solidFill>
                  <a:srgbClr val="000000"/>
                </a:solidFill>
                <a:cs typeface="Times New Roman" pitchFamily="18" charset="0"/>
              </a:rPr>
              <a:t>  First aid administered at the location and  transferred to PAC clinic, and further referred for X-ray, the report was clear and RA resumed duty.</a:t>
            </a:r>
          </a:p>
          <a:p>
            <a:pPr marL="342900" indent="-342900">
              <a:defRPr/>
            </a:pPr>
            <a:endParaRPr lang="en-US" sz="600" dirty="0">
              <a:solidFill>
                <a:srgbClr val="000000"/>
              </a:solidFill>
              <a:latin typeface="Arial" charset="0"/>
            </a:endParaRPr>
          </a:p>
          <a:p>
            <a:pPr marL="114300" indent="-114300">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14300" marR="67310" indent="-114300">
              <a:spcBef>
                <a:spcPts val="5"/>
              </a:spcBef>
              <a:buFont typeface="Arial" charset="0"/>
              <a:buChar char="•"/>
              <a:defRPr/>
            </a:pPr>
            <a:r>
              <a:rPr lang="en-US" sz="1600" dirty="0">
                <a:cs typeface="Times New Roman" pitchFamily="18" charset="0"/>
              </a:rPr>
              <a:t>Always do not climb out of protected work platform.</a:t>
            </a:r>
          </a:p>
          <a:p>
            <a:pPr marL="114300" marR="67310" indent="-114300">
              <a:spcBef>
                <a:spcPts val="5"/>
              </a:spcBef>
              <a:buFont typeface="Arial" charset="0"/>
              <a:buChar char="•"/>
              <a:defRPr/>
            </a:pPr>
            <a:r>
              <a:rPr lang="en-US" sz="1600" dirty="0">
                <a:cs typeface="Times New Roman" pitchFamily="18" charset="0"/>
              </a:rPr>
              <a:t>Always use stable platform /ladder to gain height.  </a:t>
            </a:r>
          </a:p>
          <a:p>
            <a:pPr marL="114300" marR="67310" indent="-114300">
              <a:spcBef>
                <a:spcPts val="5"/>
              </a:spcBef>
              <a:buFont typeface="Arial" charset="0"/>
              <a:buChar char="•"/>
              <a:defRPr/>
            </a:pPr>
            <a:r>
              <a:rPr lang="en-US" sz="1600" dirty="0">
                <a:cs typeface="Times New Roman" pitchFamily="18" charset="0"/>
              </a:rPr>
              <a:t>Always secure with safety harness while working at unprotected height. </a:t>
            </a:r>
          </a:p>
          <a:p>
            <a:pPr marL="114300" marR="67310" indent="-114300">
              <a:spcBef>
                <a:spcPts val="5"/>
              </a:spcBef>
              <a:buFont typeface="Arial" charset="0"/>
              <a:buChar char="•"/>
              <a:defRPr/>
            </a:pPr>
            <a:r>
              <a:rPr lang="en-US" sz="1600" dirty="0">
                <a:cs typeface="Times New Roman" pitchFamily="18" charset="0"/>
              </a:rPr>
              <a:t>All crew members need to comply with “Empowerment to Stop” program.</a:t>
            </a:r>
          </a:p>
        </p:txBody>
      </p:sp>
      <p:sp>
        <p:nvSpPr>
          <p:cNvPr id="26628" name="TextBox 16"/>
          <p:cNvSpPr txBox="1">
            <a:spLocks noChangeArrowheads="1"/>
          </p:cNvSpPr>
          <p:nvPr/>
        </p:nvSpPr>
        <p:spPr bwMode="auto">
          <a:xfrm>
            <a:off x="706303" y="5695161"/>
            <a:ext cx="5808662"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US" altLang="en-US" dirty="0"/>
              <a:t>Do not use handrails as ladders </a:t>
            </a:r>
          </a:p>
        </p:txBody>
      </p:sp>
      <p:grpSp>
        <p:nvGrpSpPr>
          <p:cNvPr id="20" name="Group 131"/>
          <p:cNvGrpSpPr>
            <a:grpSpLocks/>
          </p:cNvGrpSpPr>
          <p:nvPr/>
        </p:nvGrpSpPr>
        <p:grpSpPr bwMode="auto">
          <a:xfrm>
            <a:off x="11126942" y="2876631"/>
            <a:ext cx="296367" cy="351413"/>
            <a:chOff x="3504" y="544"/>
            <a:chExt cx="2287" cy="1855"/>
          </a:xfrm>
        </p:grpSpPr>
        <p:sp>
          <p:nvSpPr>
            <p:cNvPr id="2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5" name="Freeform 132"/>
          <p:cNvSpPr>
            <a:spLocks/>
          </p:cNvSpPr>
          <p:nvPr/>
        </p:nvSpPr>
        <p:spPr bwMode="auto">
          <a:xfrm>
            <a:off x="11083085" y="5482430"/>
            <a:ext cx="402612" cy="21273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2" name="object 11">
            <a:extLst>
              <a:ext uri="{FF2B5EF4-FFF2-40B4-BE49-F238E27FC236}">
                <a16:creationId xmlns:a16="http://schemas.microsoft.com/office/drawing/2014/main" id="{4974C35D-F24A-43C2-B3A5-6DEC385F95ED}"/>
              </a:ext>
            </a:extLst>
          </p:cNvPr>
          <p:cNvSpPr txBox="1">
            <a:spLocks/>
          </p:cNvSpPr>
          <p:nvPr/>
        </p:nvSpPr>
        <p:spPr>
          <a:xfrm>
            <a:off x="3920938" y="20524"/>
            <a:ext cx="3947160" cy="57467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12700">
              <a:lnSpc>
                <a:spcPct val="100000"/>
              </a:lnSpc>
              <a:spcBef>
                <a:spcPts val="100"/>
              </a:spcBef>
            </a:pPr>
            <a:r>
              <a:rPr lang="en-US" sz="3600"/>
              <a:t>PDO Second</a:t>
            </a:r>
            <a:r>
              <a:rPr lang="en-US" sz="3600" spc="-229"/>
              <a:t> </a:t>
            </a:r>
            <a:r>
              <a:rPr lang="en-US" sz="3600"/>
              <a:t>Alert</a:t>
            </a:r>
            <a:endParaRPr lang="en-US" sz="3600" dirty="0"/>
          </a:p>
        </p:txBody>
      </p:sp>
      <p:sp>
        <p:nvSpPr>
          <p:cNvPr id="14" name="Rectangle 13">
            <a:extLst>
              <a:ext uri="{FF2B5EF4-FFF2-40B4-BE49-F238E27FC236}">
                <a16:creationId xmlns:a16="http://schemas.microsoft.com/office/drawing/2014/main" id="{02B2E4EC-26FA-4572-B002-6EA060658ABE}"/>
              </a:ext>
            </a:extLst>
          </p:cNvPr>
          <p:cNvSpPr>
            <a:spLocks noChangeArrowheads="1"/>
          </p:cNvSpPr>
          <p:nvPr/>
        </p:nvSpPr>
        <p:spPr bwMode="auto">
          <a:xfrm>
            <a:off x="595619" y="6175499"/>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 Logistics, &amp; Operation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08699" y="1228905"/>
            <a:ext cx="9974602" cy="369331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marR="5080" indent="-342900">
              <a:defRPr/>
            </a:pPr>
            <a:r>
              <a:rPr lang="en-US" sz="1600" b="1" dirty="0">
                <a:solidFill>
                  <a:srgbClr val="FF0000"/>
                </a:solidFill>
                <a:latin typeface="Tahoma" pitchFamily="34" charset="0"/>
              </a:rPr>
              <a:t>As a learning from this incident and ensure continual improvement all contract</a:t>
            </a:r>
          </a:p>
          <a:p>
            <a:pPr marL="342900" marR="508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p>
          <a:p>
            <a:pPr indent="-342900">
              <a:defRPr/>
            </a:pPr>
            <a:endParaRPr lang="en-US" sz="1600" b="1" dirty="0">
              <a:solidFill>
                <a:srgbClr val="0000FF"/>
              </a:solidFill>
              <a:latin typeface="Tahoma" pitchFamily="34" charset="0"/>
            </a:endParaRP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always ensure that crew are aware of working at height protocol?</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always ensure adequate supervision is maintained for working at height tasks?</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always ensure that previous incident learning are shared and understood by crew members? </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that random self-verification of on going activities is done? </a:t>
            </a:r>
          </a:p>
          <a:p>
            <a:pPr marL="355600" indent="-342900">
              <a:buFont typeface="+mj-lt"/>
              <a:buAutoNum type="arabicPeriod"/>
              <a:tabLst>
                <a:tab pos="354965" algn="l"/>
                <a:tab pos="355600" algn="l"/>
              </a:tabLst>
              <a:defRPr/>
            </a:pPr>
            <a:r>
              <a:rPr lang="en-US" dirty="0">
                <a:solidFill>
                  <a:srgbClr val="0033CC"/>
                </a:solidFill>
                <a:latin typeface="+mj-lt"/>
                <a:sym typeface="Wingdings" pitchFamily="2" charset="2"/>
              </a:rPr>
              <a:t>Do you ensure the Learning from Incident program is well established and effective?</a:t>
            </a:r>
          </a:p>
          <a:p>
            <a:pPr marL="355600" indent="-342900">
              <a:buAutoNum type="arabicPeriod"/>
              <a:tabLst>
                <a:tab pos="354965" algn="l"/>
                <a:tab pos="355600" algn="l"/>
              </a:tabLst>
              <a:defRPr/>
            </a:pPr>
            <a:endParaRPr lang="en-US" dirty="0">
              <a:solidFill>
                <a:srgbClr val="0033CC"/>
              </a:solidFill>
              <a:latin typeface="+mj-lt"/>
              <a:sym typeface="Wingdings" pitchFamily="2" charset="2"/>
            </a:endParaRPr>
          </a:p>
          <a:p>
            <a:pPr marL="342900" indent="-342900">
              <a:buFont typeface="+mj-lt"/>
              <a:buAutoNum type="arabicPeriod"/>
              <a:defRPr/>
            </a:pPr>
            <a:endParaRPr lang="en-US" sz="1000" i="1" dirty="0">
              <a:solidFill>
                <a:srgbClr val="0033CC"/>
              </a:solidFill>
              <a:latin typeface="+mj-lt"/>
              <a:sym typeface="Wingdings" pitchFamily="2" charset="2"/>
            </a:endParaRPr>
          </a:p>
          <a:p>
            <a:pPr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eaLnBrk="1" hangingPunct="1">
              <a:defRPr/>
            </a:pPr>
            <a:endParaRPr lang="en-US" sz="1400" dirty="0">
              <a:solidFill>
                <a:srgbClr val="0033CC"/>
              </a:solidFill>
              <a:latin typeface="+mj-lt"/>
              <a:sym typeface="Wingdings" pitchFamily="2" charset="2"/>
            </a:endParaRPr>
          </a:p>
        </p:txBody>
      </p:sp>
      <p:sp>
        <p:nvSpPr>
          <p:cNvPr id="27653" name="Rectangle 8"/>
          <p:cNvSpPr>
            <a:spLocks noChangeArrowheads="1"/>
          </p:cNvSpPr>
          <p:nvPr/>
        </p:nvSpPr>
        <p:spPr bwMode="auto">
          <a:xfrm>
            <a:off x="1108699" y="900818"/>
            <a:ext cx="5642891" cy="369332"/>
          </a:xfrm>
          <a:prstGeom prst="rect">
            <a:avLst/>
          </a:prstGeom>
          <a:noFill/>
          <a:ln w="9525">
            <a:noFill/>
            <a:miter lim="800000"/>
            <a:headEnd/>
            <a:tailEnd/>
          </a:ln>
        </p:spPr>
        <p:txBody>
          <a:bodyPr wrap="none">
            <a:spAutoFit/>
          </a:bodyPr>
          <a:lstStyle/>
          <a:p>
            <a:pPr marL="114300" indent="-114300" algn="just" eaLnBrk="0" hangingPunct="0">
              <a:spcBef>
                <a:spcPts val="105"/>
              </a:spcBef>
              <a:defRPr/>
            </a:pPr>
            <a:r>
              <a:rPr lang="en-US" b="1" dirty="0">
                <a:solidFill>
                  <a:srgbClr val="333399"/>
                </a:solidFill>
                <a:latin typeface="Tahoma" pitchFamily="34" charset="0"/>
              </a:rPr>
              <a:t>Date: 27.09.2020 	Incident title: HiPo#61</a:t>
            </a:r>
          </a:p>
        </p:txBody>
      </p:sp>
      <p:sp>
        <p:nvSpPr>
          <p:cNvPr id="11" name="object 4">
            <a:extLst>
              <a:ext uri="{FF2B5EF4-FFF2-40B4-BE49-F238E27FC236}">
                <a16:creationId xmlns:a16="http://schemas.microsoft.com/office/drawing/2014/main" id="{F1FCA3FC-A9F2-40A1-8AE2-9EFFCE8A6514}"/>
              </a:ext>
            </a:extLst>
          </p:cNvPr>
          <p:cNvSpPr txBox="1">
            <a:spLocks/>
          </p:cNvSpPr>
          <p:nvPr/>
        </p:nvSpPr>
        <p:spPr>
          <a:xfrm>
            <a:off x="3565906" y="20524"/>
            <a:ext cx="4958715" cy="57467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12700">
              <a:lnSpc>
                <a:spcPct val="100000"/>
              </a:lnSpc>
              <a:spcBef>
                <a:spcPts val="100"/>
              </a:spcBef>
            </a:pPr>
            <a:r>
              <a:rPr lang="en-US" sz="3600"/>
              <a:t>Management self</a:t>
            </a:r>
            <a:r>
              <a:rPr lang="en-US" sz="3600" spc="-65"/>
              <a:t> </a:t>
            </a:r>
            <a:r>
              <a:rPr lang="en-US" sz="3600"/>
              <a:t>audit</a:t>
            </a:r>
            <a:endParaRPr lang="en-US" sz="3600"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FC7DB644-687A-4307-95DB-1D73CBC029D2}"/>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1957</TotalTime>
  <Words>355</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110</cp:revision>
  <dcterms:created xsi:type="dcterms:W3CDTF">2018-09-24T07:27:56Z</dcterms:created>
  <dcterms:modified xsi:type="dcterms:W3CDTF">2021-03-10T05:36:57Z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