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a:t>Ensure all dates and titles are input </a:t>
            </a:r>
          </a:p>
          <a:p>
            <a:endParaRPr lang="en-US"/>
          </a:p>
          <a:p>
            <a:r>
              <a:rPr lang="en-US"/>
              <a:t>A short description should be provided without mentioning names of contractors or individuals.  You should include, what happened, to who (by job title) and what injuries this resulted in.  Nothing more!</a:t>
            </a:r>
          </a:p>
          <a:p>
            <a:endParaRPr lang="en-US"/>
          </a:p>
          <a:p>
            <a:r>
              <a:rPr lang="en-US"/>
              <a:t>Four to five bullet points highlighting the main findings from the investigation.  Remember the target audience is the front line staff so this should be written in simple terms in a way that everyone can understand.</a:t>
            </a:r>
          </a:p>
          <a:p>
            <a:endParaRPr lang="en-US"/>
          </a:p>
          <a:p>
            <a:r>
              <a:rPr lang="en-US"/>
              <a:t>The strap line should be the main point you want to get across</a:t>
            </a:r>
          </a:p>
          <a:p>
            <a:endParaRPr lang="en-US"/>
          </a:p>
          <a:p>
            <a:r>
              <a:rPr lang="en-US"/>
              <a:t>The images should be self explanatory, what went wrong (if you create a reconstruction please ensure you do not put people at risk) and below how it should be done.   </a:t>
            </a:r>
          </a:p>
        </p:txBody>
      </p:sp>
      <p:sp>
        <p:nvSpPr>
          <p:cNvPr id="44035" name="Slide Number Placeholder 3"/>
          <p:cNvSpPr>
            <a:spLocks noGrp="1"/>
          </p:cNvSpPr>
          <p:nvPr>
            <p:ph type="sldNum" sz="quarter" idx="5"/>
          </p:nvPr>
        </p:nvSpPr>
        <p:spPr>
          <a:noFill/>
        </p:spPr>
        <p:txBody>
          <a:bodyPr/>
          <a:lstStyle/>
          <a:p>
            <a:fld id="{AABD6F38-C2DA-4B4C-8941-CD7635B0EB4E}" type="slidenum">
              <a:rPr lang="en-US" smtClean="0">
                <a:cs typeface="Arial" charset="0"/>
              </a:rPr>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r>
              <a:rPr lang="en-US"/>
              <a:t>Ensure all dates and titles are input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Imagine you have to audit other companies to see if they could have the same issues.</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These questions should start with: Do you ensure…………………?</a:t>
            </a:r>
            <a:endParaRPr lang="en-US">
              <a:latin typeface="Arial" charset="0"/>
              <a:cs typeface="Arial" charset="0"/>
            </a:endParaRPr>
          </a:p>
        </p:txBody>
      </p:sp>
      <p:sp>
        <p:nvSpPr>
          <p:cNvPr id="46083" name="Slide Number Placeholder 3"/>
          <p:cNvSpPr>
            <a:spLocks noGrp="1"/>
          </p:cNvSpPr>
          <p:nvPr>
            <p:ph type="sldNum" sz="quarter" idx="5"/>
          </p:nvPr>
        </p:nvSpPr>
        <p:spPr>
          <a:noFill/>
        </p:spPr>
        <p:txBody>
          <a:bodyPr/>
          <a:lstStyle/>
          <a:p>
            <a:fld id="{876B7FEB-34CF-4CBD-A026-E37455B78D4C}" type="slidenum">
              <a:rPr lang="en-US" smtClean="0">
                <a:cs typeface="Arial" charset="0"/>
              </a:rPr>
              <a:pPr/>
              <a:t>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574750" y="781893"/>
            <a:ext cx="7745362" cy="5509200"/>
          </a:xfrm>
          <a:prstGeom prst="rect">
            <a:avLst/>
          </a:prstGeom>
          <a:noFill/>
          <a:ln w="19050">
            <a:noFill/>
            <a:miter lim="800000"/>
            <a:headEnd/>
            <a:tailEnd/>
          </a:ln>
        </p:spPr>
        <p:txBody>
          <a:bodyPr wrap="square">
            <a:spAutoFit/>
          </a:bodyPr>
          <a:lstStyle/>
          <a:p>
            <a:pPr marL="114300" indent="-114300" algn="just" eaLnBrk="0" hangingPunct="0"/>
            <a:r>
              <a:rPr lang="en-GB" b="1" dirty="0">
                <a:solidFill>
                  <a:srgbClr val="333399"/>
                </a:solidFill>
                <a:latin typeface="Tahoma" pitchFamily="34" charset="0"/>
              </a:rPr>
              <a:t>Date:</a:t>
            </a:r>
            <a:r>
              <a:rPr lang="en-US" b="1" dirty="0">
                <a:solidFill>
                  <a:srgbClr val="333399"/>
                </a:solidFill>
                <a:latin typeface="Tahoma" pitchFamily="34" charset="0"/>
              </a:rPr>
              <a:t>  29.09.2020     Incident title: HIPO#63</a:t>
            </a:r>
          </a:p>
          <a:p>
            <a:pPr marL="114300" indent="-114300" algn="just" eaLnBrk="0" hangingPunct="0"/>
            <a:endParaRPr lang="en-US" b="1" dirty="0">
              <a:solidFill>
                <a:srgbClr val="FF0000"/>
              </a:solidFill>
              <a:latin typeface="Tahoma" pitchFamily="34" charset="0"/>
            </a:endParaRPr>
          </a:p>
          <a:p>
            <a:pPr marL="114300" indent="-114300" algn="just" eaLnBrk="0" hangingPunct="0"/>
            <a:r>
              <a:rPr lang="en-US" b="1" dirty="0">
                <a:solidFill>
                  <a:srgbClr val="FF0000"/>
                </a:solidFill>
                <a:latin typeface="Tahoma" pitchFamily="34" charset="0"/>
              </a:rPr>
              <a:t>What happened?</a:t>
            </a:r>
            <a:endParaRPr lang="en-US" dirty="0">
              <a:solidFill>
                <a:srgbClr val="FF0000"/>
              </a:solidFill>
              <a:latin typeface="Tahoma" pitchFamily="34" charset="0"/>
            </a:endParaRPr>
          </a:p>
          <a:p>
            <a:pPr marL="114300" indent="-114300"/>
            <a:r>
              <a:rPr lang="en-US" sz="1200" dirty="0">
                <a:solidFill>
                  <a:srgbClr val="000000"/>
                </a:solidFill>
                <a:latin typeface="Arial" charset="0"/>
                <a:cs typeface="Times New Roman" pitchFamily="18" charset="0"/>
              </a:rPr>
              <a:t>   </a:t>
            </a:r>
            <a:r>
              <a:rPr lang="en-US" dirty="0">
                <a:solidFill>
                  <a:srgbClr val="000000"/>
                </a:solidFill>
                <a:cs typeface="Times New Roman" pitchFamily="18" charset="0"/>
              </a:rPr>
              <a:t>RIH 4 1/2'' RTTS on 2 7/8" HT PAC Drill Pipes from pipe racks was in progress. The 13th joint was hanging from the 2 7/8” slip type B&amp;V Elevator in order to make-up with power tong. There was an issue observed with power tong that required fixing and it was decided to keep the drill pipe out of the floor next to the V door hanging. At that moment the drill pipe suddenly slipped thru the elevator and fell down to the ground. </a:t>
            </a:r>
          </a:p>
          <a:p>
            <a:pPr marL="114300" indent="-114300"/>
            <a:endParaRPr lang="en-US" sz="1200" dirty="0">
              <a:solidFill>
                <a:srgbClr val="000000"/>
              </a:solidFill>
              <a:cs typeface="Times New Roman" pitchFamily="18" charset="0"/>
            </a:endParaRPr>
          </a:p>
          <a:p>
            <a:pPr marL="114300" indent="-114300"/>
            <a:endParaRPr lang="en-US" sz="1200" dirty="0">
              <a:solidFill>
                <a:srgbClr val="000000"/>
              </a:solidFill>
              <a:cs typeface="Times New Roman" pitchFamily="18" charset="0"/>
            </a:endParaRPr>
          </a:p>
          <a:p>
            <a:pPr marL="114300" indent="-114300"/>
            <a:r>
              <a:rPr lang="en-US" sz="1600" b="1" dirty="0">
                <a:solidFill>
                  <a:srgbClr val="333399"/>
                </a:solidFill>
                <a:latin typeface="Tahoma" pitchFamily="34" charset="0"/>
              </a:rPr>
              <a:t>Your learning from this incident..</a:t>
            </a:r>
            <a:endParaRPr lang="en-US" sz="1000" dirty="0">
              <a:solidFill>
                <a:srgbClr val="0000FF"/>
              </a:solidFill>
              <a:latin typeface="Arial" charset="0"/>
              <a:cs typeface="Tahoma" pitchFamily="34" charset="0"/>
            </a:endParaRPr>
          </a:p>
          <a:p>
            <a:pPr marL="114300" indent="-114300">
              <a:buFont typeface="Arial" charset="0"/>
              <a:buChar char="•"/>
            </a:pPr>
            <a:r>
              <a:rPr lang="en-US" sz="1600" dirty="0">
                <a:cs typeface="Tahoma" pitchFamily="34" charset="0"/>
              </a:rPr>
              <a:t> Always </a:t>
            </a:r>
            <a:r>
              <a:rPr lang="en-US" sz="1600" dirty="0">
                <a:cs typeface="Times New Roman" pitchFamily="18" charset="0"/>
              </a:rPr>
              <a:t>check the elevator C plate and HT Pac pipe tool joint OD prior to every tripping and maintain the records in the Elevator check list (ensure the SOP for handling of HT Pac Pipes is always followed with stress to checking prior the tripping).</a:t>
            </a:r>
          </a:p>
          <a:p>
            <a:pPr marL="114300" indent="-114300">
              <a:buFont typeface="Arial" charset="0"/>
              <a:buChar char="•"/>
            </a:pPr>
            <a:r>
              <a:rPr lang="en-US" sz="1600" dirty="0">
                <a:cs typeface="Tahoma" pitchFamily="34" charset="0"/>
              </a:rPr>
              <a:t>Always e</a:t>
            </a:r>
            <a:r>
              <a:rPr lang="en-US" sz="1600" dirty="0">
                <a:cs typeface="Times New Roman" pitchFamily="18" charset="0"/>
              </a:rPr>
              <a:t>nsure the C plate is inspected for acceptance at every Elevator Inspection interval.</a:t>
            </a:r>
          </a:p>
          <a:p>
            <a:pPr marL="114300" indent="-114300">
              <a:buFont typeface="Arial" charset="0"/>
              <a:buChar char="•"/>
            </a:pPr>
            <a:r>
              <a:rPr lang="en-US" sz="1600" dirty="0">
                <a:cs typeface="Times New Roman" pitchFamily="18" charset="0"/>
              </a:rPr>
              <a:t>Always comply to the Drops zone management, utilize step back safety zone whenever possible.</a:t>
            </a:r>
          </a:p>
          <a:p>
            <a:pPr marL="114300" indent="-114300">
              <a:buFont typeface="Arial" charset="0"/>
              <a:buChar char="•"/>
            </a:pPr>
            <a:endParaRPr lang="en-US" sz="1200" dirty="0">
              <a:cs typeface="Times New Roman" pitchFamily="18" charset="0"/>
            </a:endParaRPr>
          </a:p>
          <a:p>
            <a:pPr marL="114300" indent="-114300"/>
            <a:endParaRPr lang="en-US" sz="1200" dirty="0">
              <a:solidFill>
                <a:srgbClr val="FF0000"/>
              </a:solidFill>
              <a:cs typeface="Times New Roman" pitchFamily="18" charset="0"/>
            </a:endParaRPr>
          </a:p>
          <a:p>
            <a:pPr marL="114300" indent="-114300"/>
            <a:endParaRPr lang="en-US" sz="1400" dirty="0">
              <a:solidFill>
                <a:srgbClr val="000000"/>
              </a:solidFill>
              <a:latin typeface="Arial" charset="0"/>
            </a:endParaRPr>
          </a:p>
        </p:txBody>
      </p:sp>
      <p:sp>
        <p:nvSpPr>
          <p:cNvPr id="43010"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eaLnBrk="0" hangingPunct="0">
              <a:spcBef>
                <a:spcPct val="50000"/>
              </a:spcBef>
            </a:pPr>
            <a:endParaRPr lang="en-GB" sz="6000">
              <a:solidFill>
                <a:srgbClr val="FF0000"/>
              </a:solidFill>
              <a:sym typeface="Webdings" pitchFamily="18" charset="2"/>
            </a:endParaRPr>
          </a:p>
        </p:txBody>
      </p:sp>
      <p:sp>
        <p:nvSpPr>
          <p:cNvPr id="43011" name="TextBox 16"/>
          <p:cNvSpPr txBox="1">
            <a:spLocks noChangeArrowheads="1"/>
          </p:cNvSpPr>
          <p:nvPr/>
        </p:nvSpPr>
        <p:spPr bwMode="auto">
          <a:xfrm>
            <a:off x="679157" y="5807550"/>
            <a:ext cx="6739682" cy="338554"/>
          </a:xfrm>
          <a:prstGeom prst="rect">
            <a:avLst/>
          </a:prstGeom>
          <a:solidFill>
            <a:srgbClr val="0070C0"/>
          </a:solidFill>
          <a:ln w="9525">
            <a:noFill/>
            <a:miter lim="800000"/>
            <a:headEnd/>
            <a:tailEnd/>
          </a:ln>
        </p:spPr>
        <p:txBody>
          <a:bodyPr wrap="square">
            <a:spAutoFit/>
          </a:bodyPr>
          <a:lstStyle/>
          <a:p>
            <a:r>
              <a:rPr lang="en-US" sz="1600" b="1" dirty="0">
                <a:solidFill>
                  <a:srgbClr val="FFFF00"/>
                </a:solidFill>
                <a:cs typeface="Times New Roman" pitchFamily="18" charset="0"/>
              </a:rPr>
              <a:t>Use a No Go gauge to verify condition of Slip type Elevators prior to every use</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eaLnBrk="0" hangingPunct="0">
              <a:defRPr/>
            </a:pPr>
            <a:r>
              <a:rPr lang="en-GB" sz="3600" b="1" dirty="0">
                <a:latin typeface="+mj-lt"/>
              </a:rPr>
              <a:t>PDO Second Alert</a:t>
            </a:r>
          </a:p>
        </p:txBody>
      </p:sp>
      <p:pic>
        <p:nvPicPr>
          <p:cNvPr id="43014" name="Picture 17"/>
          <p:cNvPicPr>
            <a:picLocks noChangeAspect="1" noChangeArrowheads="1"/>
          </p:cNvPicPr>
          <p:nvPr/>
        </p:nvPicPr>
        <p:blipFill>
          <a:blip r:embed="rId3"/>
          <a:srcRect/>
          <a:stretch>
            <a:fillRect/>
          </a:stretch>
        </p:blipFill>
        <p:spPr bwMode="auto">
          <a:xfrm>
            <a:off x="8601819" y="830264"/>
            <a:ext cx="3352800" cy="2243137"/>
          </a:xfrm>
          <a:prstGeom prst="rect">
            <a:avLst/>
          </a:prstGeom>
          <a:noFill/>
          <a:ln w="9525">
            <a:noFill/>
            <a:miter lim="800000"/>
            <a:headEnd/>
            <a:tailEnd/>
          </a:ln>
        </p:spPr>
      </p:pic>
      <p:grpSp>
        <p:nvGrpSpPr>
          <p:cNvPr id="43015" name="Group 131"/>
          <p:cNvGrpSpPr>
            <a:grpSpLocks/>
          </p:cNvGrpSpPr>
          <p:nvPr/>
        </p:nvGrpSpPr>
        <p:grpSpPr bwMode="auto">
          <a:xfrm>
            <a:off x="11521281" y="2482851"/>
            <a:ext cx="336550" cy="544513"/>
            <a:chOff x="3504" y="544"/>
            <a:chExt cx="2287" cy="1855"/>
          </a:xfrm>
        </p:grpSpPr>
        <p:sp>
          <p:nvSpPr>
            <p:cNvPr id="43018"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43019"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43016" name="Picture 15"/>
          <p:cNvPicPr>
            <a:picLocks noChangeAspect="1" noChangeArrowheads="1"/>
          </p:cNvPicPr>
          <p:nvPr/>
        </p:nvPicPr>
        <p:blipFill>
          <a:blip r:embed="rId4"/>
          <a:srcRect l="3703" t="3912" r="2917" b="3865"/>
          <a:stretch>
            <a:fillRect/>
          </a:stretch>
        </p:blipFill>
        <p:spPr bwMode="auto">
          <a:xfrm>
            <a:off x="8598645" y="3321050"/>
            <a:ext cx="3355975" cy="2209800"/>
          </a:xfrm>
          <a:prstGeom prst="rect">
            <a:avLst/>
          </a:prstGeom>
          <a:noFill/>
          <a:ln w="9525">
            <a:noFill/>
            <a:miter lim="800000"/>
            <a:headEnd/>
            <a:tailEnd/>
          </a:ln>
        </p:spPr>
      </p:pic>
      <p:sp>
        <p:nvSpPr>
          <p:cNvPr id="43017" name="Freeform 132"/>
          <p:cNvSpPr>
            <a:spLocks/>
          </p:cNvSpPr>
          <p:nvPr/>
        </p:nvSpPr>
        <p:spPr bwMode="auto">
          <a:xfrm>
            <a:off x="11314856" y="466725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3" name="Rectangle 12">
            <a:extLst>
              <a:ext uri="{FF2B5EF4-FFF2-40B4-BE49-F238E27FC236}">
                <a16:creationId xmlns:a16="http://schemas.microsoft.com/office/drawing/2014/main" id="{BD100B57-2C1F-402A-A8B2-D0DA8988D10A}"/>
              </a:ext>
            </a:extLst>
          </p:cNvPr>
          <p:cNvSpPr>
            <a:spLocks noChangeArrowheads="1"/>
          </p:cNvSpPr>
          <p:nvPr/>
        </p:nvSpPr>
        <p:spPr bwMode="auto">
          <a:xfrm>
            <a:off x="574750" y="6212614"/>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1466225" y="1172130"/>
            <a:ext cx="8351838" cy="4708981"/>
          </a:xfrm>
          <a:prstGeom prst="rect">
            <a:avLst/>
          </a:prstGeom>
          <a:noFill/>
          <a:ln w="19050">
            <a:noFill/>
            <a:miter lim="800000"/>
            <a:headEnd/>
            <a:tailEnd/>
          </a:ln>
        </p:spPr>
        <p:txBody>
          <a:bodyPr>
            <a:spAutoFit/>
          </a:bodyPr>
          <a:lstStyle/>
          <a:p>
            <a:pPr algn="just">
              <a:spcBef>
                <a:spcPct val="50000"/>
              </a:spcBef>
            </a:pPr>
            <a:endParaRPr lang="en-US" sz="600" dirty="0">
              <a:solidFill>
                <a:srgbClr val="000000"/>
              </a:solidFill>
              <a:latin typeface="Arial" charset="0"/>
            </a:endParaRPr>
          </a:p>
          <a:p>
            <a:endParaRPr lang="en-US" sz="600" dirty="0">
              <a:solidFill>
                <a:srgbClr val="000000"/>
              </a:solidFill>
              <a:latin typeface="Arial" charset="0"/>
            </a:endParaRPr>
          </a:p>
          <a:p>
            <a:r>
              <a:rPr lang="en-US" sz="1600" b="1" dirty="0">
                <a:solidFill>
                  <a:srgbClr val="FF0000"/>
                </a:solidFill>
                <a:latin typeface="Tahoma" pitchFamily="34" charset="0"/>
              </a:rPr>
              <a:t>As a learning from this incident and ensure continual improvement all contract</a:t>
            </a:r>
          </a:p>
          <a:p>
            <a:r>
              <a:rPr lang="en-US" sz="1600" b="1" dirty="0">
                <a:solidFill>
                  <a:srgbClr val="FF0000"/>
                </a:solidFill>
                <a:latin typeface="Tahoma" pitchFamily="34" charset="0"/>
              </a:rPr>
              <a:t>managers must review their HSE HEMP against the questions asked below        </a:t>
            </a:r>
          </a:p>
          <a:p>
            <a:endParaRPr lang="en-US" sz="1600" b="1" dirty="0">
              <a:solidFill>
                <a:srgbClr val="FF0000"/>
              </a:solidFill>
              <a:latin typeface="Tahoma" pitchFamily="34" charset="0"/>
            </a:endParaRPr>
          </a:p>
          <a:p>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endParaRPr lang="en-US" dirty="0">
              <a:solidFill>
                <a:srgbClr val="000000"/>
              </a:solidFill>
              <a:latin typeface="+mj-lt"/>
            </a:endParaRPr>
          </a:p>
          <a:p>
            <a:pPr>
              <a:buFont typeface="Arial" charset="0"/>
              <a:buAutoNum type="arabicPeriod"/>
            </a:pPr>
            <a:r>
              <a:rPr lang="en-US" dirty="0">
                <a:solidFill>
                  <a:srgbClr val="0033CC"/>
                </a:solidFill>
                <a:latin typeface="+mj-lt"/>
                <a:sym typeface="Wingdings" pitchFamily="2" charset="2"/>
              </a:rPr>
              <a:t>Do you ensure Third party certifications are verified for OEM recommendations?</a:t>
            </a:r>
          </a:p>
          <a:p>
            <a:pPr>
              <a:buFont typeface="Arial" charset="0"/>
              <a:buAutoNum type="arabicPeriod"/>
            </a:pPr>
            <a:r>
              <a:rPr lang="en-US" dirty="0">
                <a:solidFill>
                  <a:srgbClr val="0033CC"/>
                </a:solidFill>
                <a:latin typeface="+mj-lt"/>
                <a:sym typeface="Wingdings" pitchFamily="2" charset="2"/>
              </a:rPr>
              <a:t>Do you ensure your Site supervisors check &amp; verify Elevators condition prior any use?</a:t>
            </a:r>
          </a:p>
          <a:p>
            <a:pPr>
              <a:buFont typeface="Arial" charset="0"/>
              <a:buAutoNum type="arabicPeriod"/>
            </a:pPr>
            <a:r>
              <a:rPr lang="en-US" dirty="0">
                <a:solidFill>
                  <a:srgbClr val="0033CC"/>
                </a:solidFill>
                <a:latin typeface="+mj-lt"/>
                <a:sym typeface="Wingdings" pitchFamily="2" charset="2"/>
              </a:rPr>
              <a:t>Do you ensure the quality of your Maintenance and Inspection processes meet Company and OEM standards ?</a:t>
            </a:r>
          </a:p>
          <a:p>
            <a:pPr>
              <a:buFont typeface="Arial" charset="0"/>
              <a:buAutoNum type="arabicPeriod"/>
            </a:pPr>
            <a:r>
              <a:rPr lang="en-US" dirty="0">
                <a:solidFill>
                  <a:srgbClr val="0033CC"/>
                </a:solidFill>
                <a:latin typeface="+mj-lt"/>
                <a:sym typeface="Wingdings" pitchFamily="2" charset="2"/>
              </a:rPr>
              <a:t> Do you ensure your internal audits are efficient enough to result with improvements to standards?</a:t>
            </a:r>
          </a:p>
          <a:p>
            <a:pPr>
              <a:buFont typeface="Arial" charset="0"/>
              <a:buAutoNum type="arabicPeriod"/>
            </a:pPr>
            <a:r>
              <a:rPr lang="en-US" dirty="0">
                <a:solidFill>
                  <a:srgbClr val="0033CC"/>
                </a:solidFill>
                <a:latin typeface="+mj-lt"/>
                <a:sym typeface="Wingdings" pitchFamily="2" charset="2"/>
              </a:rPr>
              <a:t>Do you ensure full compliance to DROPs standards?</a:t>
            </a:r>
          </a:p>
          <a:p>
            <a:pPr>
              <a:buFont typeface="Arial" charset="0"/>
              <a:buAutoNum type="arabicPeriod"/>
            </a:pPr>
            <a:r>
              <a:rPr lang="en-US" dirty="0">
                <a:solidFill>
                  <a:srgbClr val="0033CC"/>
                </a:solidFill>
                <a:latin typeface="+mj-lt"/>
              </a:rPr>
              <a:t>Do you ensure focus are done on quality of periodical inspection and maintenance of the equipment in accordance with OEM recommendations?</a:t>
            </a:r>
          </a:p>
          <a:p>
            <a:pPr>
              <a:buFont typeface="Arial" charset="0"/>
              <a:buAutoNum type="arabicPeriod"/>
            </a:pPr>
            <a:endParaRPr lang="en-US" sz="1400" dirty="0">
              <a:cs typeface="Times New Roman" pitchFamily="18" charset="0"/>
            </a:endParaRPr>
          </a:p>
          <a:p>
            <a:pPr>
              <a:buFont typeface="Arial" charset="0"/>
              <a:buAutoNum type="arabicPeriod"/>
            </a:pPr>
            <a:endParaRPr lang="en-US" sz="1000" b="1" dirty="0">
              <a:solidFill>
                <a:srgbClr val="0033CC"/>
              </a:solidFill>
              <a:latin typeface="+mj-lt"/>
              <a:sym typeface="Wingdings" pitchFamily="2" charset="2"/>
            </a:endParaRPr>
          </a:p>
          <a:p>
            <a:pPr>
              <a:buFont typeface="Arial" charset="0"/>
              <a:buAutoNum type="arabicPeriod"/>
            </a:pPr>
            <a:endParaRPr lang="en-US" sz="1000" dirty="0">
              <a:solidFill>
                <a:srgbClr val="0033CC"/>
              </a:solidFill>
              <a:latin typeface="+mj-lt"/>
              <a:sym typeface="Wingdings" pitchFamily="2" charset="2"/>
            </a:endParaRPr>
          </a:p>
          <a:p>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45058" name="Group 9"/>
          <p:cNvGrpSpPr>
            <a:grpSpLocks/>
          </p:cNvGrpSpPr>
          <p:nvPr/>
        </p:nvGrpSpPr>
        <p:grpSpPr bwMode="auto">
          <a:xfrm>
            <a:off x="1536701" y="-228600"/>
            <a:ext cx="8920163" cy="990600"/>
            <a:chOff x="9" y="-144"/>
            <a:chExt cx="6087" cy="624"/>
          </a:xfrm>
        </p:grpSpPr>
        <p:sp>
          <p:nvSpPr>
            <p:cNvPr id="45061"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eaLnBrk="0" hangingPunct="0">
                <a:defRPr/>
              </a:pPr>
              <a:r>
                <a:rPr lang="en-GB" sz="3600" b="1" dirty="0">
                  <a:latin typeface="+mj-lt"/>
                </a:rPr>
                <a:t>Management self audit </a:t>
              </a:r>
            </a:p>
          </p:txBody>
        </p:sp>
        <p:sp>
          <p:nvSpPr>
            <p:cNvPr id="45063"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eaLnBrk="0" hangingPunct="0">
                <a:spcBef>
                  <a:spcPct val="10000"/>
                </a:spcBef>
              </a:pPr>
              <a:endParaRPr lang="en-GB" sz="1200" b="1">
                <a:solidFill>
                  <a:srgbClr val="000000"/>
                </a:solidFill>
                <a:latin typeface="Arial" charset="0"/>
              </a:endParaRPr>
            </a:p>
          </p:txBody>
        </p:sp>
        <p:sp>
          <p:nvSpPr>
            <p:cNvPr id="45064"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45059" name="Rectangle 8"/>
          <p:cNvSpPr>
            <a:spLocks noChangeArrowheads="1"/>
          </p:cNvSpPr>
          <p:nvPr/>
        </p:nvSpPr>
        <p:spPr bwMode="auto">
          <a:xfrm>
            <a:off x="1455564" y="874713"/>
            <a:ext cx="5376793" cy="369332"/>
          </a:xfrm>
          <a:prstGeom prst="rect">
            <a:avLst/>
          </a:prstGeom>
          <a:noFill/>
          <a:ln w="9525">
            <a:noFill/>
            <a:miter lim="800000"/>
            <a:headEnd/>
            <a:tailEnd/>
          </a:ln>
        </p:spPr>
        <p:txBody>
          <a:bodyPr wrap="none">
            <a:spAutoFit/>
          </a:bodyPr>
          <a:lstStyle/>
          <a:p>
            <a:pPr marL="114300" indent="-114300" algn="just" eaLnBrk="0" hangingPunct="0"/>
            <a:r>
              <a:rPr lang="en-GB" b="1" dirty="0">
                <a:solidFill>
                  <a:srgbClr val="333399"/>
                </a:solidFill>
                <a:latin typeface="Tahoma" pitchFamily="34" charset="0"/>
              </a:rPr>
              <a:t>Date:</a:t>
            </a:r>
            <a:r>
              <a:rPr lang="en-US" b="1" dirty="0">
                <a:solidFill>
                  <a:srgbClr val="333399"/>
                </a:solidFill>
                <a:latin typeface="Tahoma" pitchFamily="34" charset="0"/>
              </a:rPr>
              <a:t>  29.09.2020     Incident title: HIPO#63</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92521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8C0A3E03-3D6B-4BF9-806F-1E8ECE880C1B}"/>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546</TotalTime>
  <Words>581</Words>
  <Application>Microsoft Office PowerPoint</Application>
  <PresentationFormat>Widescreen</PresentationFormat>
  <Paragraphs>51</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96</cp:revision>
  <dcterms:created xsi:type="dcterms:W3CDTF">2018-09-24T07:27:56Z</dcterms:created>
  <dcterms:modified xsi:type="dcterms:W3CDTF">2021-03-10T05:46:39Z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