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7" r:id="rId6"/>
    <p:sldId id="32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680687" y="622119"/>
            <a:ext cx="8538858" cy="5416868"/>
          </a:xfrm>
          <a:prstGeom prst="rect">
            <a:avLst/>
          </a:prstGeom>
          <a:noFill/>
          <a:ln w="19050">
            <a:noFill/>
            <a:miter lim="800000"/>
            <a:headEnd/>
            <a:tailEnd/>
          </a:ln>
        </p:spPr>
        <p:txBody>
          <a:bodyPr wrap="squar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26.10.2020	Incident Title: </a:t>
            </a:r>
            <a:r>
              <a:rPr lang="en-US" b="1" dirty="0" err="1">
                <a:solidFill>
                  <a:srgbClr val="333399"/>
                </a:solidFill>
                <a:latin typeface="Tahoma" pitchFamily="34" charset="0"/>
              </a:rPr>
              <a:t>Hipo</a:t>
            </a:r>
            <a:r>
              <a:rPr lang="en-US" b="1" dirty="0">
                <a:solidFill>
                  <a:srgbClr val="333399"/>
                </a:solidFill>
                <a:latin typeface="Tahoma" pitchFamily="34" charset="0"/>
              </a:rPr>
              <a:t> #68</a:t>
            </a:r>
          </a:p>
          <a:p>
            <a:pPr marL="114300" indent="-114300" algn="just" eaLnBrk="0" hangingPunct="0">
              <a:defRPr/>
            </a:pPr>
            <a:endParaRPr lang="en-US" sz="1600" b="1" dirty="0">
              <a:solidFill>
                <a:srgbClr val="FF0000"/>
              </a:solidFill>
              <a:latin typeface="Tahoma" pitchFamily="34" charset="0"/>
            </a:endParaRPr>
          </a:p>
          <a:p>
            <a:pPr marL="114300" indent="-114300" algn="just">
              <a:defRPr/>
            </a:pPr>
            <a:r>
              <a:rPr lang="en-US" sz="1600" b="1" dirty="0">
                <a:solidFill>
                  <a:srgbClr val="FF0000"/>
                </a:solidFill>
                <a:latin typeface="Tahoma" pitchFamily="34" charset="0"/>
              </a:rPr>
              <a:t>What happened?</a:t>
            </a:r>
            <a:endParaRPr lang="en-US" sz="1600" dirty="0">
              <a:solidFill>
                <a:srgbClr val="FF0000"/>
              </a:solidFill>
              <a:latin typeface="Tahoma" pitchFamily="34" charset="0"/>
            </a:endParaRPr>
          </a:p>
          <a:p>
            <a:pPr marL="114300" indent="-114300">
              <a:spcBef>
                <a:spcPct val="50000"/>
              </a:spcBef>
              <a:defRPr/>
            </a:pPr>
            <a:r>
              <a:rPr lang="en-US" dirty="0">
                <a:solidFill>
                  <a:srgbClr val="000000"/>
                </a:solidFill>
                <a:cs typeface="Times New Roman" pitchFamily="18" charset="0"/>
              </a:rPr>
              <a:t>On the 26th October 2020 at 09:00 a small leak at the base of the reserve tank was discovered by the crew that was causing a small flow of  water with oil mix out onto the sand below. It was decided to have the welder to make a temporary repair on the tank. To stop the small flow of fluid the welder requested assistance and the crane was brought in to lift the tank up on one end so the welding could be completed. With the tank raised up on one end by the crane the welder started to weld a square of metal onto the tank repairing the tank. The job was intervened by HSV to validate the control measures. </a:t>
            </a:r>
          </a:p>
          <a:p>
            <a:pPr marL="342900" indent="-342900">
              <a:defRPr/>
            </a:pPr>
            <a:endParaRPr lang="en-US" sz="1100" dirty="0">
              <a:latin typeface="Arial" panose="020B0604020202020204" pitchFamily="34" charset="0"/>
              <a:cs typeface="Arial" panose="020B0604020202020204"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endParaRPr lang="en-US" sz="600" dirty="0">
              <a:solidFill>
                <a:srgbClr val="000000"/>
              </a:solidFill>
              <a:latin typeface="Arial" charset="0"/>
            </a:endParaRPr>
          </a:p>
          <a:p>
            <a:pPr marL="114300" indent="-114300">
              <a:buFont typeface="Arial" charset="0"/>
              <a:buChar char="•"/>
              <a:defRPr/>
            </a:pPr>
            <a:r>
              <a:rPr lang="en-US" sz="1600" dirty="0">
                <a:cs typeface="Tahoma" pitchFamily="34" charset="0"/>
              </a:rPr>
              <a:t>Always follow your PTW process, assign a supervisor/permit holder</a:t>
            </a:r>
          </a:p>
          <a:p>
            <a:pPr marL="114300" indent="-114300">
              <a:buFont typeface="Arial" charset="0"/>
              <a:buChar char="•"/>
              <a:defRPr/>
            </a:pPr>
            <a:r>
              <a:rPr lang="en-US" sz="1600" dirty="0">
                <a:cs typeface="Tahoma" pitchFamily="34" charset="0"/>
              </a:rPr>
              <a:t>Always when the work plan changes, inform your supervisor</a:t>
            </a:r>
          </a:p>
          <a:p>
            <a:pPr marL="114300" indent="-114300">
              <a:buFont typeface="Arial" charset="0"/>
              <a:buChar char="•"/>
              <a:defRPr/>
            </a:pPr>
            <a:r>
              <a:rPr lang="en-US" sz="1600" dirty="0">
                <a:cs typeface="Tahoma" pitchFamily="34" charset="0"/>
              </a:rPr>
              <a:t>Always intervene and stop unsafe acts</a:t>
            </a:r>
          </a:p>
          <a:p>
            <a:pPr marL="114300" indent="-114300">
              <a:buFont typeface="Arial" charset="0"/>
              <a:buChar char="•"/>
              <a:defRPr/>
            </a:pPr>
            <a:r>
              <a:rPr lang="en-US" sz="1600" dirty="0">
                <a:cs typeface="Tahoma" pitchFamily="34" charset="0"/>
              </a:rPr>
              <a:t>Always utilize “10 Questions for a Safe Lift” </a:t>
            </a:r>
          </a:p>
          <a:p>
            <a:pPr marL="114300" indent="-114300">
              <a:buFont typeface="Arial" charset="0"/>
              <a:buChar char="•"/>
              <a:defRPr/>
            </a:pPr>
            <a:r>
              <a:rPr lang="en-US" sz="1600" dirty="0">
                <a:cs typeface="Tahoma" pitchFamily="34" charset="0"/>
              </a:rPr>
              <a:t>Always review your SOPs for routine and non-routine jobs</a:t>
            </a:r>
          </a:p>
          <a:p>
            <a:pPr marL="114300" indent="-114300">
              <a:buFont typeface="Arial" charset="0"/>
              <a:buChar char="•"/>
              <a:defRPr/>
            </a:pPr>
            <a:r>
              <a:rPr lang="en-US" sz="1600" dirty="0">
                <a:cs typeface="Tahoma" pitchFamily="34" charset="0"/>
              </a:rPr>
              <a:t>Always keep good records of your PTW forms</a:t>
            </a: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732413" y="5842227"/>
            <a:ext cx="6774842" cy="338554"/>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lang="en-US" dirty="0"/>
              <a:t>Follow your Permit to Work process completely!</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6634" name="Freeform 132"/>
          <p:cNvSpPr>
            <a:spLocks/>
          </p:cNvSpPr>
          <p:nvPr/>
        </p:nvSpPr>
        <p:spPr bwMode="auto">
          <a:xfrm>
            <a:off x="11537785" y="295469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pic>
        <p:nvPicPr>
          <p:cNvPr id="3" name="Picture 2" descr="C:\Users\markmontague\Desktop\CPDS HSSE Managment Sept 2020\4. Performance Monitoring\2. Incidents\2020\10. Oct (1)\26-10-2020 NM Hoist 50 - HIPO #68\Photos\300f5277-fe8b-43d9-b646-1fac5b4bd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812" y="1018664"/>
            <a:ext cx="2501573" cy="1678968"/>
          </a:xfrm>
          <a:prstGeom prst="rect">
            <a:avLst/>
          </a:prstGeom>
          <a:noFill/>
          <a:extLst>
            <a:ext uri="{909E8E84-426E-40DD-AFC4-6F175D3DCCD1}">
              <a14:hiddenFill xmlns:a14="http://schemas.microsoft.com/office/drawing/2010/main">
                <a:solidFill>
                  <a:srgbClr val="FFFFFF"/>
                </a:solidFill>
              </a14:hiddenFill>
            </a:ext>
          </a:extLst>
        </p:spPr>
      </p:pic>
      <p:grpSp>
        <p:nvGrpSpPr>
          <p:cNvPr id="26633" name="Group 131"/>
          <p:cNvGrpSpPr>
            <a:grpSpLocks/>
          </p:cNvGrpSpPr>
          <p:nvPr/>
        </p:nvGrpSpPr>
        <p:grpSpPr bwMode="auto">
          <a:xfrm>
            <a:off x="11277226" y="1219201"/>
            <a:ext cx="234087" cy="406269"/>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026" name="Picture 2" descr="Life-Saving Rules">
            <a:extLst>
              <a:ext uri="{FF2B5EF4-FFF2-40B4-BE49-F238E27FC236}">
                <a16:creationId xmlns:a16="http://schemas.microsoft.com/office/drawing/2014/main" id="{7BD398BB-46FE-4B9D-B5BB-ADDCD9E7A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8977" y="3183292"/>
            <a:ext cx="2033241" cy="206059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AA3C7E3-E580-4D57-8833-236E5C876384}"/>
              </a:ext>
            </a:extLst>
          </p:cNvPr>
          <p:cNvSpPr>
            <a:spLocks noChangeArrowheads="1"/>
          </p:cNvSpPr>
          <p:nvPr/>
        </p:nvSpPr>
        <p:spPr bwMode="auto">
          <a:xfrm>
            <a:off x="732413" y="6180781"/>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a:t>
            </a:r>
            <a:r>
              <a:rPr lang="en-US" sz="2000" b="1">
                <a:solidFill>
                  <a:srgbClr val="0D38B3"/>
                </a:solidFill>
                <a:latin typeface="Arial" panose="020B0604020202020204" pitchFamily="34" charset="0"/>
                <a:cs typeface="Arial" panose="020B0604020202020204" pitchFamily="34" charset="0"/>
              </a:rPr>
              <a:t>: </a:t>
            </a:r>
            <a:r>
              <a:rPr lang="en-US" sz="1600" b="1"/>
              <a:t>Drilling</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62058" y="1125538"/>
            <a:ext cx="9625515" cy="6063198"/>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indent="-342900">
              <a:buFont typeface="Arial" charset="0"/>
              <a:buAutoNum type="arabicPeriod"/>
              <a:defRPr/>
            </a:pPr>
            <a:r>
              <a:rPr lang="en-US" dirty="0">
                <a:solidFill>
                  <a:srgbClr val="0033CC"/>
                </a:solidFill>
                <a:latin typeface="+mj-lt"/>
                <a:sym typeface="Wingdings" pitchFamily="2" charset="2"/>
              </a:rPr>
              <a:t>Do you validate your management of PTW systems and PTW records?</a:t>
            </a:r>
          </a:p>
          <a:p>
            <a:pPr indent="-342900">
              <a:buFont typeface="Arial" charset="0"/>
              <a:buAutoNum type="arabicPeriod"/>
              <a:defRPr/>
            </a:pPr>
            <a:r>
              <a:rPr lang="en-US" dirty="0">
                <a:solidFill>
                  <a:srgbClr val="0033CC"/>
                </a:solidFill>
                <a:latin typeface="+mj-lt"/>
                <a:sym typeface="Wingdings" pitchFamily="2" charset="2"/>
              </a:rPr>
              <a:t>Do you have a strong culture for Intervene and Stop unsafe work?</a:t>
            </a:r>
          </a:p>
          <a:p>
            <a:pPr indent="-342900">
              <a:buFont typeface="Arial" charset="0"/>
              <a:buAutoNum type="arabicPeriod"/>
              <a:defRPr/>
            </a:pPr>
            <a:r>
              <a:rPr lang="en-US" dirty="0">
                <a:solidFill>
                  <a:srgbClr val="0033CC"/>
                </a:solidFill>
                <a:latin typeface="+mj-lt"/>
                <a:sym typeface="Wingdings" pitchFamily="2" charset="2"/>
              </a:rPr>
              <a:t>Are your lift planning practices and procedures up to date?</a:t>
            </a:r>
          </a:p>
          <a:p>
            <a:pPr indent="-342900">
              <a:buFont typeface="Arial" charset="0"/>
              <a:buAutoNum type="arabicPeriod"/>
              <a:defRPr/>
            </a:pPr>
            <a:r>
              <a:rPr lang="en-US" dirty="0">
                <a:solidFill>
                  <a:srgbClr val="0033CC"/>
                </a:solidFill>
                <a:latin typeface="+mj-lt"/>
                <a:sym typeface="Wingdings" pitchFamily="2" charset="2"/>
              </a:rPr>
              <a:t>Are your SOPs current and up to date and reflect lateral learning?</a:t>
            </a:r>
          </a:p>
          <a:p>
            <a:pPr indent="-342900">
              <a:buFont typeface="Arial" charset="0"/>
              <a:buAutoNum type="arabicPeriod"/>
              <a:defRPr/>
            </a:pPr>
            <a:r>
              <a:rPr lang="en-US" dirty="0">
                <a:solidFill>
                  <a:srgbClr val="0033CC"/>
                </a:solidFill>
                <a:latin typeface="+mj-lt"/>
                <a:sym typeface="Wingdings" pitchFamily="2" charset="2"/>
              </a:rPr>
              <a:t>Do you validate competency of welders and lifting supervisors?</a:t>
            </a:r>
          </a:p>
          <a:p>
            <a:pPr indent="-342900">
              <a:buFont typeface="Arial" charset="0"/>
              <a:buAutoNum type="arabicPeriod"/>
              <a:defRPr/>
            </a:pPr>
            <a:r>
              <a:rPr lang="en-US" dirty="0">
                <a:solidFill>
                  <a:srgbClr val="0033CC"/>
                </a:solidFill>
                <a:latin typeface="+mj-lt"/>
                <a:sym typeface="Wingdings" pitchFamily="2" charset="2"/>
              </a:rPr>
              <a:t>Do your site teams correctly plan for the job and discuss any changes and dynamics?</a:t>
            </a:r>
          </a:p>
          <a:p>
            <a:pPr indent="-342900">
              <a:buFont typeface="Arial" charset="0"/>
              <a:buAutoNum type="arabicPeriod"/>
              <a:defRPr/>
            </a:pPr>
            <a:r>
              <a:rPr lang="en-US" dirty="0">
                <a:solidFill>
                  <a:srgbClr val="0033CC"/>
                </a:solidFill>
                <a:latin typeface="+mj-lt"/>
                <a:sym typeface="Wingdings" pitchFamily="2" charset="2"/>
              </a:rPr>
              <a:t>Does your PMS include checks for corrosion on non-</a:t>
            </a:r>
            <a:r>
              <a:rPr lang="en-US" dirty="0" err="1">
                <a:solidFill>
                  <a:srgbClr val="0033CC"/>
                </a:solidFill>
                <a:latin typeface="+mj-lt"/>
                <a:sym typeface="Wingdings" pitchFamily="2" charset="2"/>
              </a:rPr>
              <a:t>pressurised</a:t>
            </a:r>
            <a:r>
              <a:rPr lang="en-US" dirty="0">
                <a:solidFill>
                  <a:srgbClr val="0033CC"/>
                </a:solidFill>
                <a:latin typeface="+mj-lt"/>
                <a:sym typeface="Wingdings" pitchFamily="2" charset="2"/>
              </a:rPr>
              <a:t> tanks and vessels?</a:t>
            </a:r>
          </a:p>
          <a:p>
            <a:pPr indent="-342900">
              <a:buFont typeface="Arial" charset="0"/>
              <a:buAutoNum type="arabicPeriod"/>
              <a:defRPr/>
            </a:pPr>
            <a:endParaRPr lang="en-US"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3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62059" y="940872"/>
            <a:ext cx="5748690" cy="369332"/>
          </a:xfrm>
          <a:prstGeom prst="rect">
            <a:avLst/>
          </a:prstGeom>
          <a:noFill/>
          <a:ln w="9525">
            <a:noFill/>
            <a:miter lim="800000"/>
            <a:headEnd/>
            <a:tailEnd/>
          </a:ln>
        </p:spPr>
        <p:txBody>
          <a:bodyPr wrap="non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26.10.2020	Incident Title: </a:t>
            </a:r>
            <a:r>
              <a:rPr lang="en-US" b="1" dirty="0" err="1">
                <a:solidFill>
                  <a:srgbClr val="333399"/>
                </a:solidFill>
                <a:latin typeface="Tahoma" pitchFamily="34" charset="0"/>
              </a:rPr>
              <a:t>Hipo</a:t>
            </a:r>
            <a:r>
              <a:rPr lang="en-US" b="1" dirty="0">
                <a:solidFill>
                  <a:srgbClr val="333399"/>
                </a:solidFill>
                <a:latin typeface="Tahoma" pitchFamily="34" charset="0"/>
              </a:rPr>
              <a:t> #68</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92525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B11D597-5331-427B-B4EA-DC3AD9256F9D}"/>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1683</TotalTime>
  <Words>369</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100</cp:revision>
  <dcterms:created xsi:type="dcterms:W3CDTF">2018-09-24T07:27:56Z</dcterms:created>
  <dcterms:modified xsi:type="dcterms:W3CDTF">2021-03-10T07:08:51Z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