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8"/>
  </p:notesMasterIdLst>
  <p:sldIdLst>
    <p:sldId id="325" r:id="rId6"/>
    <p:sldId id="32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8B3"/>
    <a:srgbClr val="2710B0"/>
    <a:srgbClr val="CC330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43" autoAdjust="0"/>
    <p:restoredTop sz="94674"/>
  </p:normalViewPr>
  <p:slideViewPr>
    <p:cSldViewPr snapToGrid="0" snapToObjects="1">
      <p:cViewPr varScale="1">
        <p:scale>
          <a:sx n="67" d="100"/>
          <a:sy n="67" d="100"/>
        </p:scale>
        <p:origin x="80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16/03/2021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Ensure all dates and titles are input </a:t>
            </a:r>
          </a:p>
          <a:p>
            <a:endParaRPr lang="en-US" dirty="0"/>
          </a:p>
          <a:p>
            <a:r>
              <a:rPr lang="en-US" dirty="0"/>
              <a:t>A short description should be provided without mentioning names of contractors or</a:t>
            </a:r>
            <a:r>
              <a:rPr lang="en-US" baseline="0" dirty="0"/>
              <a:t> individuals.  You should include, what happened, to who (by job title) and what injuries this resulted in.  Nothing more!</a:t>
            </a:r>
          </a:p>
          <a:p>
            <a:endParaRPr lang="en-US" baseline="0" dirty="0"/>
          </a:p>
          <a:p>
            <a:r>
              <a:rPr lang="en-US" baseline="0" dirty="0"/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endParaRPr lang="en-US" baseline="0" dirty="0"/>
          </a:p>
          <a:p>
            <a:r>
              <a:rPr lang="en-US" baseline="0" dirty="0"/>
              <a:t>The strap line should be the main point you want to get across</a:t>
            </a:r>
          </a:p>
          <a:p>
            <a:endParaRPr lang="en-US" baseline="0" dirty="0"/>
          </a:p>
          <a:p>
            <a:r>
              <a:rPr lang="en-US" baseline="0" dirty="0"/>
              <a:t>The images should be self explanatory, what went wrong (if you create a reconstruction please ensure you do not put people at risk) and below how it should be done.   </a:t>
            </a:r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16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24184">
              <a:defRPr/>
            </a:pPr>
            <a:r>
              <a:rPr lang="en-US" dirty="0"/>
              <a:t>Ensure all dates and titles are input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These questions should start</a:t>
            </a:r>
            <a:r>
              <a:rPr lang="en-US" baseline="0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 with: Do you ensure…………………?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3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16/03/2021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16/03/2021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16/03/2021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16/03/2021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16/03/2021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16/03/2021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16/03/2021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16/03/2021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16/03/2021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16/03/2021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16/03/2021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16/03/2021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16/03/2021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16/03/2021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16/03/2021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16/03/2021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16/03/2021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16/03/2021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16/03/2021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16/03/2021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16/03/2021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16/03/2021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16/03/2021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16/03/2021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920551" y="1037393"/>
            <a:ext cx="2880924" cy="18876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+mj-lt"/>
              </a:rPr>
              <a:t>Photo explaining what was done wrong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665615" y="808344"/>
            <a:ext cx="7788679" cy="43011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lang="en-GB" b="1" dirty="0">
                <a:solidFill>
                  <a:srgbClr val="333399"/>
                </a:solidFill>
                <a:latin typeface="Tahoma" pitchFamily="34" charset="0"/>
              </a:rPr>
              <a:t>Date: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 08.08.2020    Incident title: Hipo#54 </a:t>
            </a:r>
          </a:p>
          <a:p>
            <a:pPr marL="114300" indent="-114300" algn="just">
              <a:defRPr/>
            </a:pPr>
            <a:r>
              <a:rPr lang="en-US" b="1" dirty="0">
                <a:solidFill>
                  <a:srgbClr val="FF0000"/>
                </a:solidFill>
                <a:latin typeface="Tahoma" pitchFamily="34" charset="0"/>
              </a:rPr>
              <a:t>What happened?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dirty="0">
                <a:latin typeface="Calibri" panose="020F0502020204030204" pitchFamily="34" charset="0"/>
                <a:cs typeface="Arial" charset="0"/>
              </a:rPr>
              <a:t>Civil crew assigned for backfilling activities of an Ethernet cable trench between AL-418 and Al-426. Crew while doing the activity using a Backhoe loader, the loader tooth struck and damaged a live LV Cable feeding supply to well number AL-418.</a:t>
            </a:r>
          </a:p>
          <a:p>
            <a:pPr marL="342900" indent="-342900">
              <a:defRPr/>
            </a:pPr>
            <a:endParaRPr lang="en-US" sz="1050" dirty="0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333399"/>
                </a:solidFill>
                <a:latin typeface="Tahoma" pitchFamily="34" charset="0"/>
              </a:rPr>
              <a:t>Your learning from this incident..</a:t>
            </a:r>
          </a:p>
          <a:p>
            <a:pPr marL="114300" indent="-114300" algn="just">
              <a:defRPr/>
            </a:pPr>
            <a:endParaRPr lang="en-US" sz="1600" b="1" dirty="0">
              <a:solidFill>
                <a:srgbClr val="333399"/>
              </a:solidFill>
              <a:latin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Always plan the activity according to site condition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Always comply with the excavation procedure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Always adopt manual excavation near live facilities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Always apply a PTW for the specific activity.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Always communicate with your line management in case of doubt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Always conduct Dynamic Risk Review, if change in work location</a:t>
            </a:r>
          </a:p>
        </p:txBody>
      </p:sp>
      <p:sp>
        <p:nvSpPr>
          <p:cNvPr id="26628" name="TextBox 16"/>
          <p:cNvSpPr txBox="1">
            <a:spLocks noChangeArrowheads="1"/>
          </p:cNvSpPr>
          <p:nvPr/>
        </p:nvSpPr>
        <p:spPr bwMode="auto">
          <a:xfrm>
            <a:off x="690704" y="5271751"/>
            <a:ext cx="5334001" cy="338554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rgbClr val="FFFF00"/>
                </a:solidFill>
                <a:latin typeface="Tahoma" pitchFamily="34" charset="0"/>
              </a:defRPr>
            </a:lvl1pPr>
          </a:lstStyle>
          <a:p>
            <a:r>
              <a:rPr lang="en-US" dirty="0"/>
              <a:t>Proper Planning Prevents Poor Performance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993103" y="3449533"/>
            <a:ext cx="2884572" cy="216300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j-lt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743200" y="1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7BB31F-F687-4E92-980A-4767F610CE71}"/>
              </a:ext>
            </a:extLst>
          </p:cNvPr>
          <p:cNvGrpSpPr/>
          <p:nvPr/>
        </p:nvGrpSpPr>
        <p:grpSpPr>
          <a:xfrm>
            <a:off x="8993103" y="1158120"/>
            <a:ext cx="2750004" cy="1726740"/>
            <a:chOff x="5625076" y="990197"/>
            <a:chExt cx="3231956" cy="232245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1A04A16-F5C5-4361-9A1D-E44AC7FDE9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500" t="5556" r="6816" b="12119"/>
            <a:stretch/>
          </p:blipFill>
          <p:spPr>
            <a:xfrm>
              <a:off x="5634086" y="990197"/>
              <a:ext cx="3222946" cy="2322456"/>
            </a:xfrm>
            <a:prstGeom prst="rect">
              <a:avLst/>
            </a:prstGeom>
          </p:spPr>
        </p:pic>
        <p:pic>
          <p:nvPicPr>
            <p:cNvPr id="18" name="Picture 2" descr="C:\Users\Fujitsu\Desktop\jcb.jpg">
              <a:extLst>
                <a:ext uri="{FF2B5EF4-FFF2-40B4-BE49-F238E27FC236}">
                  <a16:creationId xmlns:a16="http://schemas.microsoft.com/office/drawing/2014/main" id="{2DC48598-91AA-43DD-9B4D-E4D0BD5925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42" b="100000" l="0" r="96429">
                          <a14:backgroundMark x1="88961" y1="59006" x2="88961" y2="59006"/>
                          <a14:backgroundMark x1="88961" y1="52795" x2="88961" y2="52795"/>
                          <a14:backgroundMark x1="91234" y1="62112" x2="91234" y2="62112"/>
                          <a14:backgroundMark x1="86688" y1="44099" x2="86688" y2="44099"/>
                          <a14:backgroundMark x1="85065" y1="34783" x2="85065" y2="34783"/>
                          <a14:backgroundMark x1="83442" y1="45342" x2="83442" y2="45342"/>
                          <a14:backgroundMark x1="82792" y1="52795" x2="82792" y2="52795"/>
                          <a14:backgroundMark x1="82792" y1="60248" x2="82792" y2="60248"/>
                          <a14:backgroundMark x1="80844" y1="65217" x2="80844" y2="65217"/>
                          <a14:backgroundMark x1="80844" y1="70186" x2="80844" y2="70186"/>
                          <a14:backgroundMark x1="81169" y1="78261" x2="81169" y2="78261"/>
                          <a14:backgroundMark x1="80844" y1="85093" x2="80844" y2="85093"/>
                          <a14:backgroundMark x1="78247" y1="87578" x2="78247" y2="87578"/>
                          <a14:backgroundMark x1="77273" y1="92547" x2="77273" y2="92547"/>
                          <a14:backgroundMark x1="83117" y1="72671" x2="83117" y2="72671"/>
                          <a14:backgroundMark x1="86039" y1="77640" x2="86039" y2="77640"/>
                          <a14:backgroundMark x1="90584" y1="79503" x2="90584" y2="79503"/>
                          <a14:backgroundMark x1="93831" y1="76398" x2="93831" y2="76398"/>
                          <a14:backgroundMark x1="95455" y1="72671" x2="95455" y2="72671"/>
                          <a14:backgroundMark x1="98377" y1="68944" x2="98377" y2="68944"/>
                          <a14:backgroundMark x1="98377" y1="65217" x2="98377" y2="65217"/>
                          <a14:backgroundMark x1="95130" y1="57764" x2="95130" y2="57764"/>
                          <a14:backgroundMark x1="95130" y1="54658" x2="95130" y2="54658"/>
                          <a14:backgroundMark x1="95130" y1="45963" x2="95130" y2="45963"/>
                          <a14:backgroundMark x1="93831" y1="39130" x2="93831" y2="39130"/>
                          <a14:backgroundMark x1="92532" y1="32298" x2="92532" y2="32298"/>
                          <a14:backgroundMark x1="91234" y1="21118" x2="91234" y2="21118"/>
                          <a14:backgroundMark x1="90260" y1="13043" x2="90260" y2="13043"/>
                          <a14:backgroundMark x1="87662" y1="6211" x2="87662" y2="6211"/>
                          <a14:backgroundMark x1="80844" y1="5590" x2="80844" y2="5590"/>
                          <a14:backgroundMark x1="81169" y1="11180" x2="81169" y2="11180"/>
                          <a14:backgroundMark x1="78571" y1="18634" x2="78571" y2="18634"/>
                          <a14:backgroundMark x1="77597" y1="22981" x2="77597" y2="22981"/>
                          <a14:backgroundMark x1="74675" y1="28571" x2="74675" y2="28571"/>
                          <a14:backgroundMark x1="73701" y1="34161" x2="73701" y2="34161"/>
                          <a14:backgroundMark x1="71753" y1="37267" x2="71753" y2="37267"/>
                          <a14:backgroundMark x1="71753" y1="30435" x2="71753" y2="30435"/>
                          <a14:backgroundMark x1="71753" y1="24224" x2="71753" y2="24224"/>
                          <a14:backgroundMark x1="71753" y1="18634" x2="71753" y2="18634"/>
                          <a14:backgroundMark x1="71753" y1="14286" x2="71753" y2="14286"/>
                          <a14:backgroundMark x1="72078" y1="10559" x2="72078" y2="10559"/>
                          <a14:backgroundMark x1="71104" y1="8075" x2="71104" y2="8075"/>
                          <a14:backgroundMark x1="68831" y1="6211" x2="68831" y2="6211"/>
                          <a14:backgroundMark x1="66234" y1="5590" x2="66234" y2="5590"/>
                          <a14:backgroundMark x1="62338" y1="4348" x2="62338" y2="4348"/>
                          <a14:backgroundMark x1="58766" y1="4348" x2="58766" y2="4348"/>
                          <a14:backgroundMark x1="53896" y1="4348" x2="53896" y2="4348"/>
                          <a14:backgroundMark x1="50325" y1="4348" x2="50325" y2="4348"/>
                          <a14:backgroundMark x1="48377" y1="4348" x2="48377" y2="4348"/>
                          <a14:backgroundMark x1="45130" y1="5590" x2="45130" y2="5590"/>
                          <a14:backgroundMark x1="43182" y1="4969" x2="43182" y2="4969"/>
                          <a14:backgroundMark x1="42532" y1="8075" x2="42532" y2="8075"/>
                          <a14:backgroundMark x1="41558" y1="14286" x2="41558" y2="14286"/>
                          <a14:backgroundMark x1="41234" y1="20497" x2="41234" y2="20497"/>
                          <a14:backgroundMark x1="41558" y1="28571" x2="41558" y2="28571"/>
                          <a14:backgroundMark x1="41883" y1="33540" x2="41883" y2="33540"/>
                          <a14:backgroundMark x1="40584" y1="37267" x2="40584" y2="37267"/>
                          <a14:backgroundMark x1="37987" y1="39752" x2="37987" y2="39752"/>
                          <a14:backgroundMark x1="37338" y1="35404" x2="37338" y2="35404"/>
                          <a14:backgroundMark x1="34740" y1="35404" x2="34740" y2="35404"/>
                          <a14:backgroundMark x1="32143" y1="40373" x2="32143" y2="40373"/>
                          <a14:backgroundMark x1="29870" y1="45342" x2="29870" y2="45342"/>
                          <a14:backgroundMark x1="25974" y1="50311" x2="25974" y2="50311"/>
                          <a14:backgroundMark x1="24026" y1="55280" x2="22727" y2="54658"/>
                          <a14:backgroundMark x1="20779" y1="60248" x2="20779" y2="60248"/>
                          <a14:backgroundMark x1="16234" y1="62733" x2="16234" y2="62733"/>
                          <a14:backgroundMark x1="10714" y1="62112" x2="10714" y2="62112"/>
                          <a14:backgroundMark x1="6818" y1="62112" x2="6818" y2="62112"/>
                          <a14:backgroundMark x1="3896" y1="66460" x2="3896" y2="66460"/>
                          <a14:backgroundMark x1="4221" y1="72050" x2="4221" y2="72050"/>
                          <a14:backgroundMark x1="2922" y1="82609" x2="2922" y2="82609"/>
                          <a14:backgroundMark x1="1623" y1="90062" x2="1623" y2="90062"/>
                          <a14:backgroundMark x1="1623" y1="93789" x2="1623" y2="93789"/>
                          <a14:backgroundMark x1="3896" y1="95031" x2="3896" y2="95031"/>
                          <a14:backgroundMark x1="6169" y1="95031" x2="6169" y2="95031"/>
                          <a14:backgroundMark x1="9740" y1="96273" x2="9740" y2="96273"/>
                          <a14:backgroundMark x1="12987" y1="95031" x2="12987" y2="95031"/>
                          <a14:backgroundMark x1="15260" y1="95031" x2="15260" y2="95031"/>
                          <a14:backgroundMark x1="17857" y1="95652" x2="17857" y2="95652"/>
                          <a14:backgroundMark x1="21104" y1="95652" x2="21104" y2="95652"/>
                          <a14:backgroundMark x1="25974" y1="96273" x2="25974" y2="96273"/>
                          <a14:backgroundMark x1="29221" y1="95652" x2="29221" y2="95652"/>
                          <a14:backgroundMark x1="33442" y1="95031" x2="33442" y2="95031"/>
                          <a14:backgroundMark x1="36688" y1="95652" x2="36688" y2="95652"/>
                          <a14:backgroundMark x1="40584" y1="96273" x2="40584" y2="96273"/>
                          <a14:backgroundMark x1="42857" y1="95031" x2="42857" y2="95031"/>
                          <a14:backgroundMark x1="45130" y1="96894" x2="45130" y2="96894"/>
                          <a14:backgroundMark x1="48377" y1="97516" x2="48377" y2="97516"/>
                          <a14:backgroundMark x1="50325" y1="97516" x2="50325" y2="97516"/>
                          <a14:backgroundMark x1="53571" y1="96894" x2="53571" y2="96894"/>
                          <a14:backgroundMark x1="55519" y1="95031" x2="55519" y2="95031"/>
                          <a14:backgroundMark x1="56818" y1="90683" x2="56818" y2="90683"/>
                          <a14:backgroundMark x1="59416" y1="85093" x2="59416" y2="85093"/>
                          <a14:backgroundMark x1="61364" y1="85093" x2="61364" y2="85093"/>
                          <a14:backgroundMark x1="61688" y1="88820" x2="61688" y2="88820"/>
                          <a14:backgroundMark x1="62338" y1="94410" x2="62338" y2="94410"/>
                          <a14:backgroundMark x1="65584" y1="96894" x2="65584" y2="96894"/>
                          <a14:backgroundMark x1="68831" y1="97516" x2="68831" y2="97516"/>
                          <a14:backgroundMark x1="72403" y1="97516" x2="72403" y2="97516"/>
                          <a14:backgroundMark x1="75000" y1="96273" x2="75000" y2="96273"/>
                        </a14:backgroundRemoval>
                      </a14:imgEffect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5246" flipH="1">
              <a:off x="5625076" y="1058814"/>
              <a:ext cx="1955502" cy="1311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31">
            <a:extLst>
              <a:ext uri="{FF2B5EF4-FFF2-40B4-BE49-F238E27FC236}">
                <a16:creationId xmlns:a16="http://schemas.microsoft.com/office/drawing/2014/main" id="{64379323-833E-46F7-AAE1-111EE632E030}"/>
              </a:ext>
            </a:extLst>
          </p:cNvPr>
          <p:cNvGrpSpPr>
            <a:grpSpLocks/>
          </p:cNvGrpSpPr>
          <p:nvPr/>
        </p:nvGrpSpPr>
        <p:grpSpPr bwMode="auto">
          <a:xfrm>
            <a:off x="11376020" y="2358664"/>
            <a:ext cx="286363" cy="404844"/>
            <a:chOff x="3504" y="544"/>
            <a:chExt cx="2287" cy="1855"/>
          </a:xfrm>
        </p:grpSpPr>
        <p:sp>
          <p:nvSpPr>
            <p:cNvPr id="20" name="Line 129">
              <a:extLst>
                <a:ext uri="{FF2B5EF4-FFF2-40B4-BE49-F238E27FC236}">
                  <a16:creationId xmlns:a16="http://schemas.microsoft.com/office/drawing/2014/main" id="{0A533D68-7398-4C2E-A54A-C1EDB216F7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30">
              <a:extLst>
                <a:ext uri="{FF2B5EF4-FFF2-40B4-BE49-F238E27FC236}">
                  <a16:creationId xmlns:a16="http://schemas.microsoft.com/office/drawing/2014/main" id="{8AE0514A-9D6E-4BD8-AEA4-B1CBA0C9D3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6161A3B-F091-4A1A-A0B2-1B1636F9D5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5" b="40000"/>
          <a:stretch/>
        </p:blipFill>
        <p:spPr>
          <a:xfrm>
            <a:off x="9028222" y="3523152"/>
            <a:ext cx="2815407" cy="2039923"/>
          </a:xfrm>
          <a:prstGeom prst="rect">
            <a:avLst/>
          </a:prstGeom>
        </p:spPr>
      </p:pic>
      <p:sp>
        <p:nvSpPr>
          <p:cNvPr id="23" name="Freeform 132">
            <a:extLst>
              <a:ext uri="{FF2B5EF4-FFF2-40B4-BE49-F238E27FC236}">
                <a16:creationId xmlns:a16="http://schemas.microsoft.com/office/drawing/2014/main" id="{B814D4FD-3059-41D9-9FA8-BD8F78899FA9}"/>
              </a:ext>
            </a:extLst>
          </p:cNvPr>
          <p:cNvSpPr>
            <a:spLocks/>
          </p:cNvSpPr>
          <p:nvPr/>
        </p:nvSpPr>
        <p:spPr bwMode="auto">
          <a:xfrm>
            <a:off x="11298153" y="5032439"/>
            <a:ext cx="389022" cy="339927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4DF06D7-0D5E-41B0-B944-221EAFDBB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628" y="5812590"/>
            <a:ext cx="85999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sz="2000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sz="2000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sz="1600" b="1" dirty="0"/>
              <a:t>Operation, Engineering &amp; Construction </a:t>
            </a:r>
            <a:endParaRPr lang="en-US" sz="1600" b="1" dirty="0">
              <a:solidFill>
                <a:srgbClr val="0D38B3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23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698558" y="1278619"/>
            <a:ext cx="8351838" cy="62170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3038" indent="-173038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</a:t>
            </a: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managers must review their HSE HEMP against the questions asked below        </a:t>
            </a:r>
          </a:p>
          <a:p>
            <a:pPr marL="342900" indent="-342900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0000FF"/>
                </a:solidFill>
                <a:latin typeface="Tahoma" pitchFamily="34" charset="0"/>
              </a:rPr>
              <a:t>Confirm the following:</a:t>
            </a:r>
          </a:p>
          <a:p>
            <a:pPr marL="342900" indent="-342900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your ensure that sufficient instructions are communicated to the work force before commencing work 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under ground facilities are identified and protected before using mechanical equipments?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activities are planned and executed accordingly?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PTW is applied specific for the activity?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Dynamic risk assessments are conducted?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r>
              <a:rPr lang="en-US" sz="1000" i="1" dirty="0">
                <a:solidFill>
                  <a:srgbClr val="0033CC"/>
                </a:solidFill>
                <a:latin typeface="+mj-lt"/>
                <a:sym typeface="Wingdings" pitchFamily="2" charset="2"/>
              </a:rPr>
              <a:t>* If the answer is NO to any of the above questions please ensure you take action to correct this finding. </a:t>
            </a:r>
          </a:p>
          <a:p>
            <a:pPr marL="119063" indent="-119063">
              <a:buFontTx/>
              <a:buChar char="•"/>
              <a:defRPr/>
            </a:pPr>
            <a:endParaRPr lang="en-US" sz="1400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119063" indent="-119063">
              <a:defRPr/>
            </a:pPr>
            <a:r>
              <a:rPr lang="en-US" sz="1400" dirty="0">
                <a:solidFill>
                  <a:srgbClr val="0033CC"/>
                </a:solidFill>
                <a:latin typeface="+mj-lt"/>
                <a:sym typeface="Wingdings" pitchFamily="2" charset="2"/>
              </a:rPr>
              <a:t>	</a:t>
            </a:r>
          </a:p>
          <a:p>
            <a:pPr marL="119063" indent="-119063">
              <a:buFontTx/>
              <a:buChar char="•"/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119063" indent="-119063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173038" indent="-173038">
              <a:buFont typeface="Arial" pitchFamily="34" charset="0"/>
              <a:buChar char="•"/>
              <a:defRPr/>
            </a:pP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7651" name="Group 9"/>
          <p:cNvGrpSpPr>
            <a:grpSpLocks/>
          </p:cNvGrpSpPr>
          <p:nvPr/>
        </p:nvGrpSpPr>
        <p:grpSpPr bwMode="auto">
          <a:xfrm>
            <a:off x="1536701" y="-228600"/>
            <a:ext cx="8920163" cy="990600"/>
            <a:chOff x="9" y="-144"/>
            <a:chExt cx="6087" cy="624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676" y="0"/>
              <a:ext cx="48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atin typeface="+mj-lt"/>
                </a:rPr>
                <a:t>Management self audit </a:t>
              </a: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65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698558" y="824986"/>
            <a:ext cx="75968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lang="en-GB" b="1" dirty="0">
                <a:solidFill>
                  <a:srgbClr val="333399"/>
                </a:solidFill>
                <a:latin typeface="Tahoma" pitchFamily="34" charset="0"/>
              </a:rPr>
              <a:t>Date: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   08.08.2020	Incident title : Hipo#54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92515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FFEAC09C-991E-40E2-BA9A-4D2339FB5D8C}"/>
</file>

<file path=customXml/itemProps2.xml><?xml version="1.0" encoding="utf-8"?>
<ds:datastoreItem xmlns:ds="http://schemas.openxmlformats.org/officeDocument/2006/customXml" ds:itemID="{5643A46C-72B3-4012-8CB2-E0E23D8B71D1}"/>
</file>

<file path=customXml/itemProps3.xml><?xml version="1.0" encoding="utf-8"?>
<ds:datastoreItem xmlns:ds="http://schemas.openxmlformats.org/officeDocument/2006/customXml" ds:itemID="{ECEB1FCF-0E89-482E-A62E-598FF58845D8}"/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461</Words>
  <Application>Microsoft Office PowerPoint</Application>
  <PresentationFormat>Widescreen</PresentationFormat>
  <Paragraphs>63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Gill Sans</vt:lpstr>
      <vt:lpstr>Gill Sans Light</vt:lpstr>
      <vt:lpstr>Tahoma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Al Qasmi, Ibrahim MSE35</cp:lastModifiedBy>
  <cp:revision>101</cp:revision>
  <dcterms:created xsi:type="dcterms:W3CDTF">2018-09-24T07:27:56Z</dcterms:created>
  <dcterms:modified xsi:type="dcterms:W3CDTF">2021-03-16T12:17:52Z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