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0" r:id="rId5"/>
  </p:sldMasterIdLst>
  <p:notesMasterIdLst>
    <p:notesMasterId r:id="rId7"/>
  </p:notesMasterIdLst>
  <p:sldIdLst>
    <p:sldId id="25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0D38B3"/>
    <a:srgbClr val="2710B0"/>
    <a:srgbClr val="16942A"/>
    <a:srgbClr val="24A316"/>
    <a:srgbClr val="FDD600"/>
    <a:srgbClr val="FFFC00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74"/>
  </p:normalViewPr>
  <p:slideViewPr>
    <p:cSldViewPr snapToGrid="0" snapToObjects="1">
      <p:cViewPr varScale="1">
        <p:scale>
          <a:sx n="73" d="100"/>
          <a:sy n="73" d="100"/>
        </p:scale>
        <p:origin x="3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6CC15C-7088-4C08-B145-E35BDB57786C}" type="datetimeFigureOut">
              <a:rPr lang="en-US" smtClean="0"/>
              <a:t>25/04/2024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906F0F-6AA3-414C-870B-3468ED710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419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A81E8-6622-4A49-9FF2-EB24B86713DF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364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146D2-AFA6-4972-98EA-669A7C4EF4C1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270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4A6E8-E675-402B-A2BD-D7D9A0B28C11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17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B20E9-F1D7-4215-B0B8-9261F74C594C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0629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570DC-E9CE-47B7-914B-CCCB34812D12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1047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37381-7ED1-4560-9CFE-229A02541128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7118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E3E44-24F4-4A1C-800C-6D9ECAE7974B}" type="datetime1">
              <a:rPr lang="en-US" smtClean="0"/>
              <a:t>25/04/2024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4431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FE653-A0E0-4FB0-90DA-8480B4419788}" type="datetime1">
              <a:rPr lang="en-US" smtClean="0"/>
              <a:t>25/04/2024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071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47A19-653E-48BE-A95B-6C8310E78F3C}" type="datetime1">
              <a:rPr lang="en-US" smtClean="0"/>
              <a:t>25/04/2024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7016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3962-B721-4373-9C98-9475965557BA}" type="datetime1">
              <a:rPr lang="en-US" smtClean="0"/>
              <a:t>25/04/2024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2499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BEC87-D7C3-4B74-BBDD-829DC775F8F0}" type="datetime1">
              <a:rPr lang="en-US" smtClean="0"/>
              <a:t>25/04/2024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451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BB10720-403F-4662-BB16-8970BE3DA711}"/>
              </a:ext>
            </a:extLst>
          </p:cNvPr>
          <p:cNvSpPr/>
          <p:nvPr userDrawn="1"/>
        </p:nvSpPr>
        <p:spPr>
          <a:xfrm>
            <a:off x="168961" y="6394151"/>
            <a:ext cx="405555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rgbClr val="000000"/>
                </a:solidFill>
                <a:latin typeface="Calibri" panose="020F0502020204030204" pitchFamily="34" charset="0"/>
              </a:rPr>
              <a:t>“This document is restricted and it is distributed for information purposes only and it shall not be shared with other than PDO employees and contracts without PDO permission”. 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7179113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8802C-26DD-484F-B80D-C1016ACAF724}" type="datetime1">
              <a:rPr lang="en-US" smtClean="0"/>
              <a:t>25/04/2024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9617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19217-FA8F-484B-A6C3-2FD273B1E69E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5658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E998F-5273-455B-8DC4-444548608F7A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01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2CA95-DD1B-4F67-8C36-13F320194810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1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C7674-DBA0-440A-8265-C49A3552B907}" type="datetime1">
              <a:rPr lang="en-US" smtClean="0"/>
              <a:t>25/04/2024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863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AF15A-1620-45AF-A5BF-538FE3A47A7A}" type="datetime1">
              <a:rPr lang="en-US" smtClean="0"/>
              <a:t>25/04/2024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407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4A1C8-634E-467E-BB69-93B0A13CDE3C}" type="datetime1">
              <a:rPr lang="en-US" smtClean="0"/>
              <a:t>25/04/2024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788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EAE86-4E98-45D3-976A-F4279866EDBF}" type="datetime1">
              <a:rPr lang="en-US" smtClean="0"/>
              <a:t>25/04/2024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584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8C93D-2470-45CB-B76C-8928E4B4B22A}" type="datetime1">
              <a:rPr lang="en-US" smtClean="0"/>
              <a:t>25/04/2024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116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DC80C-0517-4D4D-B5C2-CBC9DB2DDDD2}" type="datetime1">
              <a:rPr lang="en-US" smtClean="0"/>
              <a:t>25/04/2024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7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D87E80-01D6-44AC-917B-580F775AE8DF}" type="datetime1">
              <a:rPr lang="en-US" smtClean="0"/>
              <a:t>25/04/2024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5837F4-0EF0-4EB8-A16D-265E78EE0C9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386366" cy="6858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9B523F6-A9A3-46FE-B2B7-E53C7D2853E4}"/>
              </a:ext>
            </a:extLst>
          </p:cNvPr>
          <p:cNvGrpSpPr/>
          <p:nvPr userDrawn="1"/>
        </p:nvGrpSpPr>
        <p:grpSpPr>
          <a:xfrm>
            <a:off x="9289915" y="6117536"/>
            <a:ext cx="2340722" cy="740868"/>
            <a:chOff x="9289915" y="6117536"/>
            <a:chExt cx="2340722" cy="74086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5D186BF-73E8-40E9-BF74-18F83D802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89915" y="6117536"/>
              <a:ext cx="2340722" cy="38155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68DA85E-4B77-46C1-A974-11D1BE5A6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289915" y="6671146"/>
              <a:ext cx="2340722" cy="1872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67511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ill Sans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Gill Sans Ligh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Gill Sans Ligh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Gill Sans Ligh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Gill Sans Ligh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Gill Sans Ligh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F3A31-3D00-4E8B-A67B-CA580072632E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203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ad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582892" y="4750842"/>
            <a:ext cx="922020" cy="2048933"/>
          </a:xfrm>
          <a:prstGeom prst="rect">
            <a:avLst/>
          </a:prstGeom>
        </p:spPr>
      </p:pic>
      <p:sp>
        <p:nvSpPr>
          <p:cNvPr id="4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184"/>
            <a:ext cx="11811000" cy="701731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PDO Incident </a:t>
            </a:r>
            <a:r>
              <a:rPr lang="en-GB" b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First Alert</a:t>
            </a:r>
            <a:endParaRPr lang="en-GB" sz="40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17"/>
          <p:cNvSpPr>
            <a:spLocks noChangeArrowheads="1"/>
          </p:cNvSpPr>
          <p:nvPr/>
        </p:nvSpPr>
        <p:spPr bwMode="auto">
          <a:xfrm>
            <a:off x="338051" y="2713454"/>
            <a:ext cx="5562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happened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17959" y="3122265"/>
            <a:ext cx="596854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0"/>
              </a:spcAft>
            </a:pPr>
            <a:r>
              <a:rPr lang="en-GB" sz="1400" b="1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While the Operator was attempting to drive the Forklift on to the trailer, he lost control of the Forklift and it fell off the ramp resulting in foot injury</a:t>
            </a:r>
            <a:endParaRPr lang="en-US" sz="1200" b="1" dirty="0"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739588" y="3850071"/>
            <a:ext cx="4343400" cy="307975"/>
          </a:xfrm>
          <a:prstGeom prst="rect">
            <a:avLst/>
          </a:prstGeom>
          <a:solidFill>
            <a:srgbClr val="FFFF00"/>
          </a:solidFill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342900" indent="-342900">
              <a:defRPr/>
            </a:pPr>
            <a:r>
              <a:rPr lang="en-GB" sz="14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Mr. Musleh asks the questions of can it happen to you?</a:t>
            </a:r>
          </a:p>
        </p:txBody>
      </p:sp>
      <p:sp>
        <p:nvSpPr>
          <p:cNvPr id="10" name="Rounded Rectangular Callout 20"/>
          <p:cNvSpPr>
            <a:spLocks noChangeArrowheads="1"/>
          </p:cNvSpPr>
          <p:nvPr/>
        </p:nvSpPr>
        <p:spPr bwMode="auto">
          <a:xfrm>
            <a:off x="317959" y="4229497"/>
            <a:ext cx="5131496" cy="838200"/>
          </a:xfrm>
          <a:prstGeom prst="wedgeRoundRectCallout">
            <a:avLst>
              <a:gd name="adj1" fmla="val 60794"/>
              <a:gd name="adj2" fmla="val 82768"/>
              <a:gd name="adj3" fmla="val 16667"/>
            </a:avLst>
          </a:prstGeom>
          <a:solidFill>
            <a:srgbClr val="FFC000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AutoNum type="arabicPeriod"/>
              <a:defRPr/>
            </a:pPr>
            <a:r>
              <a:rPr lang="en-US" sz="1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Do you ensure you identify all hazards before starting a task?</a:t>
            </a:r>
            <a:endParaRPr lang="en-GB" sz="12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42900" lvl="0" indent="-342900">
              <a:buFontTx/>
              <a:buAutoNum type="arabicPeriod"/>
            </a:pPr>
            <a:r>
              <a:rPr lang="en-GB" sz="1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Do you ensure to intervene when observing any unsafe act?</a:t>
            </a:r>
          </a:p>
          <a:p>
            <a:pPr marL="342900" lvl="0" indent="-342900">
              <a:buFontTx/>
              <a:buAutoNum type="arabicPeriod"/>
            </a:pPr>
            <a:r>
              <a:rPr lang="en-GB" sz="1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Do you ensure the you have the right equipment for the task ?</a:t>
            </a:r>
          </a:p>
          <a:p>
            <a:pPr marL="342900" lvl="0" indent="-342900">
              <a:buFontTx/>
              <a:buAutoNum type="arabicPeriod"/>
            </a:pPr>
            <a:r>
              <a:rPr lang="en-GB" sz="1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Do you ensure to have effective banksman wherever required?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2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/>
            <a:endParaRPr lang="en-US" sz="1400" dirty="0">
              <a:latin typeface="Calibri" pitchFamily="34" charset="0"/>
              <a:cs typeface="Calibri" pitchFamily="34" charset="0"/>
            </a:endParaRPr>
          </a:p>
          <a:p>
            <a:pPr marL="342900" indent="-342900"/>
            <a:endParaRPr lang="en-US" sz="1400" dirty="0">
              <a:latin typeface="Calibri" pitchFamily="34" charset="0"/>
              <a:cs typeface="Calibri" pitchFamily="34" charset="0"/>
            </a:endParaRPr>
          </a:p>
          <a:p>
            <a:pPr marL="342900" indent="-342900"/>
            <a:endParaRPr lang="en-US" sz="1400" dirty="0">
              <a:latin typeface="Calibri" pitchFamily="34" charset="0"/>
              <a:cs typeface="Calibri" pitchFamily="34" charset="0"/>
            </a:endParaRPr>
          </a:p>
          <a:p>
            <a:pPr marL="342900" indent="-342900"/>
            <a:endParaRPr lang="en-GB" sz="1400" dirty="0">
              <a:latin typeface="Calibri" pitchFamily="34" charset="0"/>
              <a:cs typeface="Calibri" pitchFamily="34" charset="0"/>
            </a:endParaRPr>
          </a:p>
          <a:p>
            <a:pPr marL="342900" indent="-342900"/>
            <a:endParaRPr lang="en-GB" sz="1400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7628582"/>
              </p:ext>
            </p:extLst>
          </p:nvPr>
        </p:nvGraphicFramePr>
        <p:xfrm>
          <a:off x="2261061" y="957944"/>
          <a:ext cx="9856124" cy="10571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9348">
                  <a:extLst>
                    <a:ext uri="{9D8B030D-6E8A-4147-A177-3AD203B41FA5}">
                      <a16:colId xmlns:a16="http://schemas.microsoft.com/office/drawing/2014/main" val="4136576419"/>
                    </a:ext>
                  </a:extLst>
                </a:gridCol>
                <a:gridCol w="2723454">
                  <a:extLst>
                    <a:ext uri="{9D8B030D-6E8A-4147-A177-3AD203B41FA5}">
                      <a16:colId xmlns:a16="http://schemas.microsoft.com/office/drawing/2014/main" val="425046032"/>
                    </a:ext>
                  </a:extLst>
                </a:gridCol>
                <a:gridCol w="1542049">
                  <a:extLst>
                    <a:ext uri="{9D8B030D-6E8A-4147-A177-3AD203B41FA5}">
                      <a16:colId xmlns:a16="http://schemas.microsoft.com/office/drawing/2014/main" val="4255786960"/>
                    </a:ext>
                  </a:extLst>
                </a:gridCol>
                <a:gridCol w="3631273">
                  <a:extLst>
                    <a:ext uri="{9D8B030D-6E8A-4147-A177-3AD203B41FA5}">
                      <a16:colId xmlns:a16="http://schemas.microsoft.com/office/drawing/2014/main" val="2009492886"/>
                    </a:ext>
                  </a:extLst>
                </a:gridCol>
              </a:tblGrid>
              <a:tr h="370194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Incident Type</a:t>
                      </a:r>
                      <a:endParaRPr lang="en-US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LTI#09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Pattern</a:t>
                      </a:r>
                      <a:endParaRPr lang="en-US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MVI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6748105"/>
                  </a:ext>
                </a:extLst>
              </a:tr>
              <a:tr h="348060">
                <a:tc>
                  <a:txBody>
                    <a:bodyPr/>
                    <a:lstStyle/>
                    <a:p>
                      <a:r>
                        <a:rPr lang="en-US" sz="1400" b="1" dirty="0"/>
                        <a:t>Date / Time 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kern="1200" dirty="0"/>
                        <a:t>05.04.2021@</a:t>
                      </a:r>
                      <a:r>
                        <a:rPr lang="en-GB" sz="1400" b="0" kern="1200" baseline="0" dirty="0"/>
                        <a:t>13:30hrs</a:t>
                      </a:r>
                      <a:endParaRPr lang="en-US" sz="14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Directorate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6305567"/>
                  </a:ext>
                </a:extLst>
              </a:tr>
              <a:tr h="338894">
                <a:tc>
                  <a:txBody>
                    <a:bodyPr/>
                    <a:lstStyle/>
                    <a:p>
                      <a:r>
                        <a:rPr lang="en-US" sz="1400" b="1" dirty="0"/>
                        <a:t>Location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/>
                        <a:t>Cactus Workshop </a:t>
                      </a:r>
                      <a:r>
                        <a:rPr lang="en-US" sz="1400" b="0" dirty="0"/>
                        <a:t>Yard, Yibal</a:t>
                      </a:r>
                      <a:endParaRPr lang="en-US" sz="1400" b="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Dept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9593395"/>
                  </a:ext>
                </a:extLst>
              </a:tr>
            </a:tbl>
          </a:graphicData>
        </a:graphic>
      </p:graphicFrame>
      <p:pic>
        <p:nvPicPr>
          <p:cNvPr id="15" name="Picture 18" descr="speakers-beu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1107" y="5562600"/>
            <a:ext cx="1016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Curved Down Arrow 15"/>
          <p:cNvSpPr/>
          <p:nvPr/>
        </p:nvSpPr>
        <p:spPr bwMode="auto">
          <a:xfrm>
            <a:off x="1517484" y="5504184"/>
            <a:ext cx="609600" cy="228600"/>
          </a:xfrm>
          <a:prstGeom prst="curved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ounded Rectangle 20"/>
          <p:cNvSpPr>
            <a:spLocks noChangeArrowheads="1"/>
          </p:cNvSpPr>
          <p:nvPr/>
        </p:nvSpPr>
        <p:spPr bwMode="auto">
          <a:xfrm>
            <a:off x="1580544" y="5749776"/>
            <a:ext cx="3276600" cy="609600"/>
          </a:xfrm>
          <a:prstGeom prst="roundRect">
            <a:avLst>
              <a:gd name="adj" fmla="val 16667"/>
            </a:avLst>
          </a:prstGeom>
          <a:solidFill>
            <a:schemeClr val="bg1">
              <a:alpha val="0"/>
            </a:schemeClr>
          </a:solidFill>
          <a:ln w="15875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algn="justLow"/>
            <a:r>
              <a:rPr lang="en-US" sz="10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Please disseminate this LTI notification to your teams and use it in your tool box talks and HSE meetings and notice boards.</a:t>
            </a:r>
            <a:endParaRPr lang="en-US" sz="10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307569" y="2174419"/>
            <a:ext cx="5562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D38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</a:t>
            </a:r>
            <a:r>
              <a:rPr lang="en-US" b="1" dirty="0">
                <a:solidFill>
                  <a:srgbClr val="0D38B3"/>
                </a:solidFill>
                <a:latin typeface="+mj-lt"/>
                <a:cs typeface="Calibri" pitchFamily="34" charset="0"/>
              </a:rPr>
              <a:t> </a:t>
            </a:r>
            <a:r>
              <a:rPr lang="en-US" b="1" dirty="0">
                <a:solidFill>
                  <a:srgbClr val="0D38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Audience</a:t>
            </a:r>
            <a:r>
              <a:rPr lang="en-US" b="1" dirty="0">
                <a:solidFill>
                  <a:srgbClr val="0D38B3"/>
                </a:solidFill>
                <a:latin typeface="+mj-lt"/>
                <a:cs typeface="Calibri" pitchFamily="34" charset="0"/>
              </a:rPr>
              <a:t> </a:t>
            </a: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322810" y="2444252"/>
            <a:ext cx="55626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>
                <a:latin typeface="+mj-lt"/>
              </a:rPr>
              <a:t>Drilling, Operations, Engineering &amp; Construction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206538" y="6488957"/>
            <a:ext cx="4114800" cy="365125"/>
          </a:xfrm>
        </p:spPr>
        <p:txBody>
          <a:bodyPr/>
          <a:lstStyle/>
          <a:p>
            <a:r>
              <a:rPr lang="en-US" dirty="0"/>
              <a:t>V 1 (2020)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7DD9C99-D53F-48AC-8A83-EDE6AD05F4BF}"/>
              </a:ext>
            </a:extLst>
          </p:cNvPr>
          <p:cNvSpPr/>
          <p:nvPr/>
        </p:nvSpPr>
        <p:spPr>
          <a:xfrm>
            <a:off x="168961" y="6394151"/>
            <a:ext cx="405555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rgbClr val="000000"/>
                </a:solidFill>
                <a:latin typeface="Calibri" panose="020F0502020204030204" pitchFamily="34" charset="0"/>
              </a:rPr>
              <a:t>“This document is restricted and it is distributed for information purposes only and it shall not be shared with other than PDO employees and contracts without PDO permission”. </a:t>
            </a:r>
            <a:endParaRPr lang="en-US" sz="800" dirty="0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5F5C74A6-DFA7-4247-A08D-A31EA03B35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4874" y="2872509"/>
            <a:ext cx="4434868" cy="297013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4490EC1-E1FF-45FF-B27E-9951F662A9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845" y="812035"/>
            <a:ext cx="1669473" cy="1311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8905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4880e4f8-4b7d-4bdd-91e3-e10d47036eca">English 1</Language>
    <DocId xmlns="4880e4f8-4b7d-4bdd-91e3-e10d47036eca">92533</DocId>
    <ImageCreateDate xmlns="4880E4F8-4B7D-4BDD-91E3-E10D47036ECA" xsi:nil="true"/>
    <wic_System_Copyright xmlns="http://schemas.microsoft.com/sharepoint/v3/fields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9C4067D375EDA046866D1CFD34BA6725" ma:contentTypeVersion="4" ma:contentTypeDescription="Upload an image." ma:contentTypeScope="" ma:versionID="809bc6af44041ef507fcb8c845449721">
  <xsd:schema xmlns:xsd="http://www.w3.org/2001/XMLSchema" xmlns:xs="http://www.w3.org/2001/XMLSchema" xmlns:p="http://schemas.microsoft.com/office/2006/metadata/properties" xmlns:ns1="http://schemas.microsoft.com/sharepoint/v3" xmlns:ns2="4880E4F8-4B7D-4BDD-91E3-E10D47036ECA" xmlns:ns3="http://schemas.microsoft.com/sharepoint/v3/fields" xmlns:ns4="4880e4f8-4b7d-4bdd-91e3-e10d47036eca" xmlns:ns5="9d51eac6-a7d5-47f5-a119-63d146adb134" targetNamespace="http://schemas.microsoft.com/office/2006/metadata/properties" ma:root="true" ma:fieldsID="c6cb684b9f311d0fba83640743edc78d" ns1:_="" ns2:_="" ns3:_="" ns4:_="" ns5:_="">
    <xsd:import namespace="http://schemas.microsoft.com/sharepoint/v3"/>
    <xsd:import namespace="4880E4F8-4B7D-4BDD-91E3-E10D47036ECA"/>
    <xsd:import namespace="http://schemas.microsoft.com/sharepoint/v3/fields"/>
    <xsd:import namespace="4880e4f8-4b7d-4bdd-91e3-e10d47036eca"/>
    <xsd:import namespace="9d51eac6-a7d5-47f5-a119-63d146adb134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4:Language" minOccurs="0"/>
                <xsd:element ref="ns4:DocId" minOccurs="0"/>
                <xsd:element ref="ns5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Language" ma:index="27" nillable="true" ma:displayName="Language" ma:default="English 1" ma:format="Dropdown" ma:internalName="Language">
      <xsd:simpleType>
        <xsd:restriction base="dms:Choice">
          <xsd:enumeration value="English 1"/>
          <xsd:enumeration value="English 2"/>
          <xsd:enumeration value="Arabic 1"/>
          <xsd:enumeration value="Arabic 2"/>
          <xsd:enumeration value="Hindi 1"/>
          <xsd:enumeration value="Hindi 2"/>
          <xsd:enumeration value="Malayalam 1"/>
          <xsd:enumeration value="Malayalam 2"/>
        </xsd:restriction>
      </xsd:simpleType>
    </xsd:element>
    <xsd:element name="DocId" ma:index="28" nillable="true" ma:displayName="DocId" ma:list="{9de017a3-70b4-41a0-b3a1-4f7a098545da}" ma:internalName="DocId" ma:showField="ID" ma:web="9d51eac6-a7d5-47f5-a119-63d146adb134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1eac6-a7d5-47f5-a119-63d146adb134" elementFormDefault="qualified">
    <xsd:import namespace="http://schemas.microsoft.com/office/2006/documentManagement/types"/>
    <xsd:import namespace="http://schemas.microsoft.com/office/infopath/2007/PartnerControls"/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643A46C-72B3-4012-8CB2-E0E23D8B71D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CEB1FCF-0E89-482E-A62E-598FF58845D8}">
  <ds:schemaRefs>
    <ds:schemaRef ds:uri="http://schemas.microsoft.com/sharepoint/v3/fields"/>
    <ds:schemaRef ds:uri="http://purl.org/dc/terms/"/>
    <ds:schemaRef ds:uri="http://purl.org/dc/dcmitype/"/>
    <ds:schemaRef ds:uri="4880E4F8-4B7D-4BDD-91E3-E10D47036ECA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4880e4f8-4b7d-4bdd-91e3-e10d47036eca"/>
    <ds:schemaRef ds:uri="9d51eac6-a7d5-47f5-a119-63d146adb134"/>
    <ds:schemaRef ds:uri="http://schemas.microsoft.com/sharepoint/v3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EDB277C0-C973-4B55-968F-ED538F58C07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880E4F8-4B7D-4BDD-91E3-E10D47036ECA"/>
    <ds:schemaRef ds:uri="http://schemas.microsoft.com/sharepoint/v3/fields"/>
    <ds:schemaRef ds:uri="4880e4f8-4b7d-4bdd-91e3-e10d47036eca"/>
    <ds:schemaRef ds:uri="9d51eac6-a7d5-47f5-a119-63d146adb13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181</Words>
  <Application>Microsoft Office PowerPoint</Application>
  <PresentationFormat>Widescreen</PresentationFormat>
  <Paragraphs>27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Gill Sans</vt:lpstr>
      <vt:lpstr>Gill Sans Light</vt:lpstr>
      <vt:lpstr>Office Theme</vt:lpstr>
      <vt:lpstr>Custom Design</vt:lpstr>
      <vt:lpstr>PDO Incident First Alert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nazar@umsoman.com</dc:creator>
  <cp:lastModifiedBy>Konduru, Raju IDI63X</cp:lastModifiedBy>
  <cp:revision>34</cp:revision>
  <dcterms:created xsi:type="dcterms:W3CDTF">2018-09-24T07:27:56Z</dcterms:created>
  <dcterms:modified xsi:type="dcterms:W3CDTF">2024-04-25T04:26:46Z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0x0101009148F5A04DDD49CBA7127AADA5FB792B00AADE34325A8B49CDA8BB4DB53328F214009C4067D375EDA046866D1CFD34BA6725</vt:lpwstr>
  </property>
</Properties>
</file>