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99" d="100"/>
          <a:sy n="99" d="100"/>
        </p:scale>
        <p:origin x="26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15/06/2021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15/06/2021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15/06/2021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15/06/2021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15/06/2021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15/06/2021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15/06/2021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15/06/2021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15/06/2021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69374" y="3540150"/>
            <a:ext cx="3357000" cy="2184349"/>
          </a:xfrm>
          <a:prstGeom prst="rect">
            <a:avLst/>
          </a:prstGeom>
        </p:spPr>
      </p:pic>
      <p:sp>
        <p:nvSpPr>
          <p:cNvPr id="14339" name="Text Box 2"/>
          <p:cNvSpPr txBox="1">
            <a:spLocks noChangeArrowheads="1"/>
          </p:cNvSpPr>
          <p:nvPr/>
        </p:nvSpPr>
        <p:spPr bwMode="auto">
          <a:xfrm>
            <a:off x="610731" y="635076"/>
            <a:ext cx="7737136" cy="6224781"/>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02.01.2021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a:solidFill>
                  <a:srgbClr val="333399"/>
                </a:solidFill>
                <a:latin typeface="Tahoma" pitchFamily="34" charset="0"/>
              </a:rPr>
              <a:t>LTI#1, Hand Injury </a:t>
            </a: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endParaRPr lang="en-US" sz="1600" dirty="0">
              <a:solidFill>
                <a:srgbClr val="FF0000"/>
              </a:solidFill>
              <a:latin typeface="Tahoma" pitchFamily="34" charset="0"/>
            </a:endParaRPr>
          </a:p>
          <a:p>
            <a:pPr marL="342900" indent="-342900" algn="just">
              <a:tabLst>
                <a:tab pos="1017270" algn="l"/>
                <a:tab pos="3314700" algn="l"/>
              </a:tabLst>
              <a:defRPr/>
            </a:pPr>
            <a:endParaRPr lang="en-US" dirty="0">
              <a:latin typeface="Calibri" panose="020F0502020204030204" pitchFamily="34" charset="0"/>
              <a:cs typeface="Arial" pitchFamily="34" charset="0"/>
            </a:endParaRPr>
          </a:p>
          <a:p>
            <a:pPr indent="-342900">
              <a:tabLst>
                <a:tab pos="1017270" algn="l"/>
                <a:tab pos="3314700" algn="l"/>
              </a:tabLst>
              <a:defRPr/>
            </a:pPr>
            <a:r>
              <a:rPr lang="en-US" dirty="0">
                <a:latin typeface="Calibri" panose="020F0502020204030204" pitchFamily="34" charset="0"/>
              </a:rPr>
              <a:t> Operations was moving ambulance shade frame from to new location using ASM flat-bed truck. Helper climbed on the top of the trailer to unsecure / release the load. IP was required to be inside of the frame to perform this task.</a:t>
            </a:r>
          </a:p>
          <a:p>
            <a:pPr indent="-342900">
              <a:tabLst>
                <a:tab pos="1017270" algn="l"/>
                <a:tab pos="3314700" algn="l"/>
              </a:tabLst>
              <a:defRPr/>
            </a:pPr>
            <a:r>
              <a:rPr lang="en-US" dirty="0">
                <a:latin typeface="Calibri" panose="020F0502020204030204" pitchFamily="34" charset="0"/>
              </a:rPr>
              <a:t>  After completing the removal of the chains and boomers, one weld on a beam of the frame resting on the truck deck failed from the passenger side of the truck bed. This resulted in a weight shift and allowed the frame to come / roll off of the truck bed (driver’s side). While the frame was moving the IP (still on truck bed) lost his balance on the edge of the truck bed and fell to the ground from 1.6m height on the driver’s side, landed on his right hand, with  a wrist fracture.</a:t>
            </a:r>
          </a:p>
          <a:p>
            <a:pPr indent="-342900">
              <a:tabLst>
                <a:tab pos="1017270" algn="l"/>
                <a:tab pos="3314700" algn="l"/>
              </a:tabLst>
              <a:defRPr/>
            </a:pPr>
            <a:endParaRPr lang="en-US" dirty="0">
              <a:latin typeface="Calibri" panose="020F0502020204030204" pitchFamily="34" charset="0"/>
            </a:endParaRPr>
          </a:p>
          <a:p>
            <a:pPr marL="114300" indent="-114300" algn="just">
              <a:defRPr/>
            </a:pPr>
            <a:r>
              <a:rPr lang="en-US" sz="1600" b="1" dirty="0">
                <a:solidFill>
                  <a:srgbClr val="333399"/>
                </a:solidFill>
                <a:latin typeface="Tahoma" pitchFamily="34" charset="0"/>
              </a:rPr>
              <a:t>Your learning from this incident..</a:t>
            </a:r>
            <a:endParaRPr lang="en-US" sz="1600" dirty="0">
              <a:latin typeface="Calibri" panose="020F0502020204030204" pitchFamily="34" charset="0"/>
              <a:cs typeface="Tahoma" pitchFamily="34" charset="0"/>
            </a:endParaRPr>
          </a:p>
          <a:p>
            <a:pPr marL="174625" indent="-174625">
              <a:buFont typeface="Arial" pitchFamily="34" charset="0"/>
              <a:buChar char="•"/>
              <a:defRPr/>
            </a:pPr>
            <a:r>
              <a:rPr lang="en-US" dirty="0">
                <a:latin typeface="Calibri" panose="020F0502020204030204" pitchFamily="34" charset="0"/>
                <a:cs typeface="Tahoma" pitchFamily="34" charset="0"/>
              </a:rPr>
              <a:t>Always ensure load are secured from the ground.</a:t>
            </a:r>
          </a:p>
          <a:p>
            <a:pPr marL="174625" indent="-174625">
              <a:buFont typeface="Arial" pitchFamily="34" charset="0"/>
              <a:buChar char="•"/>
              <a:defRPr/>
            </a:pPr>
            <a:r>
              <a:rPr lang="en-US" dirty="0">
                <a:latin typeface="Calibri" panose="020F0502020204030204" pitchFamily="34" charset="0"/>
                <a:cs typeface="Tahoma" pitchFamily="34" charset="0"/>
              </a:rPr>
              <a:t>Ensure review of the JSA and mitigate the need to work from truck bed.</a:t>
            </a:r>
          </a:p>
          <a:p>
            <a:pPr marL="174625" indent="-174625">
              <a:buFont typeface="Arial" pitchFamily="34" charset="0"/>
              <a:buChar char="•"/>
              <a:defRPr/>
            </a:pPr>
            <a:r>
              <a:rPr lang="en-US" dirty="0">
                <a:latin typeface="Calibri" panose="020F0502020204030204" pitchFamily="34" charset="0"/>
                <a:cs typeface="Tahoma" pitchFamily="34" charset="0"/>
              </a:rPr>
              <a:t>Ensure engagement of sub contractors in adhering the BBS program.</a:t>
            </a:r>
          </a:p>
          <a:p>
            <a:pPr marL="174625" indent="-174625">
              <a:buFont typeface="Arial" pitchFamily="34" charset="0"/>
              <a:buChar char="•"/>
              <a:defRPr/>
            </a:pPr>
            <a:r>
              <a:rPr lang="en-US" dirty="0">
                <a:latin typeface="Calibri" panose="020F0502020204030204" pitchFamily="34" charset="0"/>
                <a:cs typeface="Tahoma" pitchFamily="34" charset="0"/>
              </a:rPr>
              <a:t>Ensure adequate supervision always on location.</a:t>
            </a:r>
          </a:p>
          <a:p>
            <a:pPr marL="114300" indent="-114300">
              <a:defRPr/>
            </a:pPr>
            <a:endParaRPr lang="en-US" sz="1050" dirty="0">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lvl="0"/>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Calibri Light" panose="020F0302020204030204"/>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solidFill>
                  <a:prstClr val="black"/>
                </a:solidFill>
              </a:rPr>
              <a:t>Drilling, Logistics, Operation, Engineering &amp; Construction </a:t>
            </a:r>
            <a:endParaRPr lang="en-US" sz="1600" b="1" dirty="0">
              <a:solidFill>
                <a:srgbClr val="0D38B3"/>
              </a:solidFill>
              <a:latin typeface="Calibri Light" panose="020F0302020204030204"/>
              <a:cs typeface="Calibri"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dirty="0">
              <a:solidFill>
                <a:srgbClr val="FF0000"/>
              </a:solidFill>
              <a:sym typeface="Webdings" pitchFamily="18" charset="2"/>
            </a:endParaRPr>
          </a:p>
        </p:txBody>
      </p:sp>
      <p:sp>
        <p:nvSpPr>
          <p:cNvPr id="26628" name="TextBox 16"/>
          <p:cNvSpPr txBox="1">
            <a:spLocks noChangeArrowheads="1"/>
          </p:cNvSpPr>
          <p:nvPr/>
        </p:nvSpPr>
        <p:spPr bwMode="auto">
          <a:xfrm>
            <a:off x="1109247" y="5874819"/>
            <a:ext cx="6740104" cy="338554"/>
          </a:xfrm>
          <a:prstGeom prst="rect">
            <a:avLst/>
          </a:prstGeom>
          <a:solidFill>
            <a:srgbClr val="0000FF"/>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Always secure the load from the ground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11203548" y="506391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pic>
        <p:nvPicPr>
          <p:cNvPr id="4" name="Picture 3"/>
          <p:cNvPicPr>
            <a:picLocks noChangeAspect="1"/>
          </p:cNvPicPr>
          <p:nvPr/>
        </p:nvPicPr>
        <p:blipFill>
          <a:blip r:embed="rId4"/>
          <a:stretch>
            <a:fillRect/>
          </a:stretch>
        </p:blipFill>
        <p:spPr>
          <a:xfrm>
            <a:off x="8569374" y="925495"/>
            <a:ext cx="3357000" cy="2330963"/>
          </a:xfrm>
          <a:prstGeom prst="rect">
            <a:avLst/>
          </a:prstGeom>
        </p:spPr>
      </p:pic>
      <p:grpSp>
        <p:nvGrpSpPr>
          <p:cNvPr id="26633" name="Group 131"/>
          <p:cNvGrpSpPr>
            <a:grpSpLocks/>
          </p:cNvGrpSpPr>
          <p:nvPr/>
        </p:nvGrpSpPr>
        <p:grpSpPr bwMode="auto">
          <a:xfrm>
            <a:off x="11430355" y="2646235"/>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dirty="0"/>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218432" y="1145181"/>
            <a:ext cx="8351838" cy="5016758"/>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you are audit and review your sub contractor management system.</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line of fire is considered in your risk assessment.</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the loads are secured as per SP 2001?</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loads are inspected and free from damage prior handling.</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all subcontractors are engaged in BBS Program and adhere to apply stop work authority .</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HEMP is communicated to rig movers and to all personnel. </a:t>
            </a:r>
          </a:p>
          <a:p>
            <a:pPr marL="342900" indent="-342900">
              <a:buFont typeface="+mj-lt"/>
              <a:buAutoNum type="arabicPeriod"/>
              <a:defRPr/>
            </a:pPr>
            <a:endParaRPr lang="en-US" sz="1400" dirty="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r>
              <a:rPr lang="en-US" sz="600" dirty="0">
                <a:solidFill>
                  <a:srgbClr val="000000"/>
                </a:solidFill>
                <a:latin typeface="Arial" charset="0"/>
                <a:sym typeface="Wingdings" pitchFamily="2" charset="2"/>
              </a:rPr>
              <a:t>. </a:t>
            </a:r>
          </a:p>
          <a:p>
            <a:pPr marL="119063" indent="-119063">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dirty="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dirty="0">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dirty="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704851" y="685800"/>
            <a:ext cx="6446050" cy="369332"/>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02.01.2021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a:solidFill>
                  <a:srgbClr val="333399"/>
                </a:solidFill>
                <a:latin typeface="Tahoma" pitchFamily="34" charset="0"/>
              </a:rPr>
              <a:t>LTI#1, Hand Injury </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92537</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3B0FCD68-CCAE-4947-AF85-21AB43D92086}"/>
</file>

<file path=docProps/app.xml><?xml version="1.0" encoding="utf-8"?>
<Properties xmlns="http://schemas.openxmlformats.org/officeDocument/2006/extended-properties" xmlns:vt="http://schemas.openxmlformats.org/officeDocument/2006/docPropsVTypes">
  <TotalTime>750</TotalTime>
  <Words>593</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IDI32X</cp:lastModifiedBy>
  <cp:revision>117</cp:revision>
  <dcterms:created xsi:type="dcterms:W3CDTF">2018-09-24T07:27:56Z</dcterms:created>
  <dcterms:modified xsi:type="dcterms:W3CDTF">2021-06-15T06:14:04Z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