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5" d="100"/>
          <a:sy n="65" d="100"/>
        </p:scale>
        <p:origin x="7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5A939-C046-41CB-9F99-46E15AF9A0FA}" type="datetimeFigureOut">
              <a:rPr lang="en-US" smtClean="0"/>
              <a:t>15/04/2024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74F0B-15BB-49AC-A36F-7F87204D87DE}" type="slidenum">
              <a:rPr lang="en-US" smtClean="0"/>
              <a:t>‹#›</a:t>
            </a:fld>
            <a:endParaRPr lang="en-US"/>
          </a:p>
        </p:txBody>
      </p:sp>
    </p:spTree>
    <p:extLst>
      <p:ext uri="{BB962C8B-B14F-4D97-AF65-F5344CB8AC3E}">
        <p14:creationId xmlns:p14="http://schemas.microsoft.com/office/powerpoint/2010/main" val="638343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1" i="0" u="none" strike="noStrike" kern="1200" cap="none" normalizeH="0" baseline="0" dirty="0">
                <a:ln>
                  <a:noFill/>
                </a:ln>
                <a:solidFill>
                  <a:srgbClr val="58595B"/>
                </a:solidFill>
                <a:effectLst/>
                <a:latin typeface="+mn-lt"/>
                <a:ea typeface="Times New Roman" panose="02020603050405020304" pitchFamily="18" charset="0"/>
                <a:cs typeface="+mn-cs"/>
              </a:rPr>
              <a:t>Target audience for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0" i="0" u="none" strike="noStrike" kern="1200" cap="none" normalizeH="0" baseline="0" dirty="0">
                <a:ln>
                  <a:noFill/>
                </a:ln>
                <a:solidFill>
                  <a:srgbClr val="58595B"/>
                </a:solidFill>
                <a:effectLst/>
                <a:latin typeface="+mn-lt"/>
                <a:ea typeface="Times New Roman" panose="02020603050405020304" pitchFamily="18" charset="0"/>
                <a:cs typeface="+mn-cs"/>
              </a:rPr>
              <a:t>List the position names or roles that are the target audience for this alert. Wherever possible, the target audience should be limited to those in positions or roles or locations for which the lesson learnt are relevant, or who are required to take action upon receiving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SimSun" panose="02010600030101010101" pitchFamily="2" charset="-122"/>
                <a:cs typeface="Times New Roman" panose="02020603050405020304" pitchFamily="18" charset="0"/>
              </a:rPr>
              <a:t>Position or role name</a:t>
            </a:r>
            <a:endParaRPr kumimoji="0" lang="en-US" altLang="zh-CN"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Times New Roman" panose="02020603050405020304" pitchFamily="18" charset="0"/>
                <a:cs typeface="+mn-cs"/>
              </a:rPr>
              <a:t>Position or role name </a:t>
            </a:r>
          </a:p>
          <a:p>
            <a:pPr>
              <a:spcBef>
                <a:spcPct val="50000"/>
              </a:spcBef>
            </a:pPr>
            <a:endParaRPr lang="en-US" dirty="0">
              <a:latin typeface="Arial" charset="0"/>
              <a:cs typeface="Arial" charset="0"/>
            </a:endParaRPr>
          </a:p>
          <a:p>
            <a:pPr>
              <a:spcBef>
                <a:spcPct val="50000"/>
              </a:spcBef>
            </a:pPr>
            <a:endParaRPr lang="en-US" dirty="0">
              <a:latin typeface="Arial" charset="0"/>
              <a:cs typeface="Arial" charset="0"/>
            </a:endParaRPr>
          </a:p>
          <a:p>
            <a:pPr>
              <a:spcBef>
                <a:spcPct val="50000"/>
              </a:spcBef>
            </a:pPr>
            <a:r>
              <a:rPr lang="en-US" sz="1200" b="1" kern="1200" dirty="0">
                <a:solidFill>
                  <a:srgbClr val="58595B"/>
                </a:solidFill>
                <a:latin typeface="+mn-lt"/>
                <a:ea typeface="Times New Roman" panose="02020603050405020304" pitchFamily="18" charset="0"/>
                <a:cs typeface="+mn-cs"/>
              </a:rPr>
              <a:t>Description of the incident: </a:t>
            </a:r>
            <a:endParaRPr lang="en-US" dirty="0">
              <a:latin typeface="Arial" charset="0"/>
              <a:cs typeface="Arial" charset="0"/>
            </a:endParaRPr>
          </a:p>
          <a:p>
            <a:pPr>
              <a:spcBef>
                <a:spcPct val="50000"/>
              </a:spcBef>
            </a:pPr>
            <a:r>
              <a:rPr lang="en-US" dirty="0">
                <a:latin typeface="Arial" charset="0"/>
                <a:cs typeface="Arial" charset="0"/>
              </a:rPr>
              <a:t>This should be free text writing and include the relevant facts explaining.</a:t>
            </a:r>
            <a:r>
              <a:rPr lang="en-US" baseline="0" dirty="0">
                <a:latin typeface="Arial" charset="0"/>
                <a:cs typeface="Arial" charset="0"/>
              </a:rPr>
              <a:t> </a:t>
            </a:r>
            <a:r>
              <a:rPr lang="en-US" dirty="0">
                <a:latin typeface="Arial" charset="0"/>
                <a:cs typeface="Arial" charset="0"/>
              </a:rPr>
              <a:t> what happened to all the relevant parties </a:t>
            </a:r>
            <a:r>
              <a:rPr lang="en-US" dirty="0">
                <a:solidFill>
                  <a:srgbClr val="0070C0"/>
                </a:solidFill>
                <a:latin typeface="Arial" charset="0"/>
                <a:cs typeface="Arial" charset="0"/>
              </a:rPr>
              <a:t>in a </a:t>
            </a:r>
            <a:r>
              <a:rPr lang="en-US" b="1" dirty="0">
                <a:solidFill>
                  <a:srgbClr val="0070C0"/>
                </a:solidFill>
                <a:latin typeface="Arial" charset="0"/>
                <a:cs typeface="Arial" charset="0"/>
              </a:rPr>
              <a:t>short sharp factual paragraph that describes the incident</a:t>
            </a:r>
            <a:r>
              <a:rPr lang="en-US" dirty="0">
                <a:solidFill>
                  <a:srgbClr val="0070C0"/>
                </a:solidFill>
                <a:latin typeface="Arial" charset="0"/>
                <a:cs typeface="Arial" charset="0"/>
              </a:rPr>
              <a:t>.</a:t>
            </a:r>
            <a:r>
              <a:rPr lang="en-US" baseline="0" dirty="0">
                <a:solidFill>
                  <a:srgbClr val="0070C0"/>
                </a:solidFill>
                <a:latin typeface="Arial" charset="0"/>
                <a:cs typeface="Arial" charset="0"/>
              </a:rPr>
              <a:t> </a:t>
            </a:r>
          </a:p>
          <a:p>
            <a:pPr>
              <a:spcBef>
                <a:spcPct val="50000"/>
              </a:spcBef>
            </a:pPr>
            <a:r>
              <a:rPr lang="en-US" b="0" dirty="0">
                <a:solidFill>
                  <a:srgbClr val="0070C0"/>
                </a:solidFill>
                <a:latin typeface="Arial" charset="0"/>
                <a:cs typeface="Arial" charset="0"/>
              </a:rPr>
              <a:t>W</a:t>
            </a:r>
            <a:r>
              <a:rPr lang="en-US" dirty="0"/>
              <a:t>ithout mentioning names of contractors or</a:t>
            </a:r>
            <a:r>
              <a:rPr lang="en-US" baseline="0" dirty="0"/>
              <a:t> individuals.  You should include, what happened, to who (by job title) and what injuries this resulted in.  Nothing more</a:t>
            </a:r>
            <a:endParaRPr lang="en-US" dirty="0">
              <a:solidFill>
                <a:srgbClr val="0070C0"/>
              </a:solidFill>
              <a:latin typeface="Arial" charset="0"/>
              <a:cs typeface="Arial" charset="0"/>
            </a:endParaRPr>
          </a:p>
          <a:p>
            <a:pPr>
              <a:spcBef>
                <a:spcPct val="50000"/>
              </a:spcBef>
            </a:pPr>
            <a:r>
              <a:rPr lang="en-US" dirty="0">
                <a:latin typeface="Arial" charset="0"/>
                <a:cs typeface="Arial" charset="0"/>
              </a:rPr>
              <a:t>The description should be in sufficient detail to allow a person who does not know anything about the incident to imagine it.  </a:t>
            </a:r>
          </a:p>
          <a:p>
            <a:pPr>
              <a:spcBef>
                <a:spcPct val="50000"/>
              </a:spcBef>
            </a:pPr>
            <a:r>
              <a:rPr lang="en-US" dirty="0">
                <a:latin typeface="Arial" charset="0"/>
                <a:cs typeface="Arial" charset="0"/>
              </a:rPr>
              <a:t>It should only be about what happened and </a:t>
            </a:r>
            <a:r>
              <a:rPr lang="en-US" u="sng" dirty="0">
                <a:latin typeface="Arial" charset="0"/>
                <a:cs typeface="Arial" charset="0"/>
              </a:rPr>
              <a:t>not</a:t>
            </a:r>
            <a:r>
              <a:rPr lang="en-US" dirty="0">
                <a:latin typeface="Arial" charset="0"/>
                <a:cs typeface="Arial" charset="0"/>
              </a:rPr>
              <a:t> why it happened.  </a:t>
            </a:r>
          </a:p>
          <a:p>
            <a:pPr>
              <a:spcBef>
                <a:spcPct val="50000"/>
              </a:spcBef>
            </a:pPr>
            <a:r>
              <a:rPr lang="en-US" dirty="0">
                <a:latin typeface="Arial" charset="0"/>
                <a:cs typeface="Arial" charset="0"/>
              </a:rPr>
              <a:t>DO</a:t>
            </a:r>
            <a:r>
              <a:rPr lang="en-US" baseline="0" dirty="0">
                <a:latin typeface="Arial" charset="0"/>
                <a:cs typeface="Arial" charset="0"/>
              </a:rPr>
              <a:t> NOT</a:t>
            </a:r>
            <a:r>
              <a:rPr lang="en-US" dirty="0">
                <a:latin typeface="Arial" charset="0"/>
                <a:cs typeface="Arial" charset="0"/>
              </a:rPr>
              <a:t> include investigation findings here, simply describe the incident as the investigation has shown it happened. </a:t>
            </a:r>
          </a:p>
          <a:p>
            <a:pPr>
              <a:spcBef>
                <a:spcPct val="50000"/>
              </a:spcBef>
            </a:pPr>
            <a:r>
              <a:rPr lang="en-US" dirty="0">
                <a:latin typeface="Arial" charset="0"/>
                <a:cs typeface="Arial" charset="0"/>
              </a:rPr>
              <a:t>DO NOT give us a sequence</a:t>
            </a:r>
            <a:r>
              <a:rPr lang="en-US" baseline="0" dirty="0">
                <a:latin typeface="Arial" charset="0"/>
                <a:cs typeface="Arial" charset="0"/>
              </a:rPr>
              <a:t> of events here.   </a:t>
            </a:r>
            <a:endParaRPr lang="en-US"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04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AAA0A9-806B-428F-BD23-885680BED5F7}" type="datetime1">
              <a:rPr lang="en-US" smtClean="0"/>
              <a:t>15/04/2024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44132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D04885-0E91-407B-B2E8-FE4B274D3F3A}" type="datetime1">
              <a:rPr lang="en-US" smtClean="0"/>
              <a:t>15/04/2024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186141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8EB2B-E8F7-4F93-B81E-CB53FEE69DBC}" type="datetime1">
              <a:rPr lang="en-US" smtClean="0"/>
              <a:t>15/04/2024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1888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C3442C-FFEB-45CB-AB2A-1EAACB953DDD}" type="datetime1">
              <a:rPr lang="en-US" smtClean="0"/>
              <a:t>15/04/2024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361791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AD94AC-5182-4414-A0D8-965C5520C549}" type="datetime1">
              <a:rPr lang="en-US" smtClean="0"/>
              <a:t>15/04/2024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1738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423400-58B3-44D4-975A-B23AEB15F3DD}" type="datetime1">
              <a:rPr lang="en-US" smtClean="0"/>
              <a:t>15/04/2024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2892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BBE7F-647D-4592-AA88-09B33B19E668}" type="datetime1">
              <a:rPr lang="en-US" smtClean="0"/>
              <a:t>15/04/2024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63797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0A6A87-052F-479F-9589-D8E692424D85}" type="datetime1">
              <a:rPr lang="en-US" smtClean="0"/>
              <a:t>15/04/2024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95659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0E254-5F18-4A7D-9049-40419775D6C7}" type="datetime1">
              <a:rPr lang="en-US" smtClean="0"/>
              <a:t>15/04/2024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19218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51F600-5AD5-4D85-8DB9-B4EDD86C3219}" type="datetime1">
              <a:rPr lang="en-US" smtClean="0"/>
              <a:t>15/04/2024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9494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281A5A-AF62-49C2-BF17-6CD8C8770995}" type="datetime1">
              <a:rPr lang="en-US" smtClean="0"/>
              <a:t>15/04/2024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00044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5C446-164D-43A1-96F3-D566A799B82B}" type="datetime1">
              <a:rPr lang="en-US" smtClean="0"/>
              <a:t>15/04/2024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1"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37426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p:cNvSpPr>
            <a:spLocks noGrp="1"/>
          </p:cNvSpPr>
          <p:nvPr>
            <p:ph type="title"/>
          </p:nvPr>
        </p:nvSpPr>
        <p:spPr>
          <a:xfrm>
            <a:off x="365458" y="0"/>
            <a:ext cx="11826541" cy="801238"/>
          </a:xfrm>
          <a:solidFill>
            <a:srgbClr val="FFFF00"/>
          </a:solidFill>
        </p:spPr>
        <p:txBody>
          <a:bodyPr>
            <a:noAutofit/>
          </a:bodyPr>
          <a:lstStyle/>
          <a:p>
            <a:pPr algn="ctr"/>
            <a:r>
              <a:rPr lang="en-GB" sz="2800" dirty="0"/>
              <a:t>Learning From Incident  </a:t>
            </a:r>
            <a:br>
              <a:rPr lang="en-GB" sz="2800" dirty="0"/>
            </a:br>
            <a:r>
              <a:rPr lang="en-GB" sz="2800" b="1" dirty="0"/>
              <a:t>Awareness Alert </a:t>
            </a:r>
          </a:p>
        </p:txBody>
      </p:sp>
      <p:sp>
        <p:nvSpPr>
          <p:cNvPr id="22" name="Rectangle 21"/>
          <p:cNvSpPr>
            <a:spLocks noChangeArrowheads="1"/>
          </p:cNvSpPr>
          <p:nvPr/>
        </p:nvSpPr>
        <p:spPr bwMode="auto">
          <a:xfrm>
            <a:off x="404325" y="1752906"/>
            <a:ext cx="795523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950" algn="l"/>
              </a:tabLst>
              <a:defRPr>
                <a:solidFill>
                  <a:schemeClr val="tx1"/>
                </a:solidFill>
                <a:latin typeface="Arial" panose="020B0604020202020204" pitchFamily="34" charset="0"/>
              </a:defRPr>
            </a:lvl1pPr>
            <a:lvl2pPr eaLnBrk="0" fontAlgn="base" hangingPunct="0">
              <a:spcBef>
                <a:spcPct val="0"/>
              </a:spcBef>
              <a:spcAft>
                <a:spcPct val="0"/>
              </a:spcAft>
              <a:tabLst>
                <a:tab pos="107950" algn="l"/>
              </a:tabLst>
              <a:defRPr>
                <a:solidFill>
                  <a:schemeClr val="tx1"/>
                </a:solidFill>
                <a:latin typeface="Arial" panose="020B0604020202020204" pitchFamily="34" charset="0"/>
              </a:defRPr>
            </a:lvl2pPr>
            <a:lvl3pPr eaLnBrk="0" fontAlgn="base" hangingPunct="0">
              <a:spcBef>
                <a:spcPct val="0"/>
              </a:spcBef>
              <a:spcAft>
                <a:spcPct val="0"/>
              </a:spcAft>
              <a:tabLst>
                <a:tab pos="107950" algn="l"/>
              </a:tabLst>
              <a:defRPr>
                <a:solidFill>
                  <a:schemeClr val="tx1"/>
                </a:solidFill>
                <a:latin typeface="Arial" panose="020B0604020202020204" pitchFamily="34" charset="0"/>
              </a:defRPr>
            </a:lvl3pPr>
            <a:lvl4pPr eaLnBrk="0" fontAlgn="base" hangingPunct="0">
              <a:spcBef>
                <a:spcPct val="0"/>
              </a:spcBef>
              <a:spcAft>
                <a:spcPct val="0"/>
              </a:spcAft>
              <a:tabLst>
                <a:tab pos="107950" algn="l"/>
              </a:tabLst>
              <a:defRPr>
                <a:solidFill>
                  <a:schemeClr val="tx1"/>
                </a:solidFill>
                <a:latin typeface="Arial" panose="020B0604020202020204" pitchFamily="34" charset="0"/>
              </a:defRPr>
            </a:lvl4pPr>
            <a:lvl5pPr eaLnBrk="0" fontAlgn="base" hangingPunct="0">
              <a:spcBef>
                <a:spcPct val="0"/>
              </a:spcBef>
              <a:spcAft>
                <a:spcPct val="0"/>
              </a:spcAft>
              <a:tabLst>
                <a:tab pos="107950" algn="l"/>
              </a:tabLst>
              <a:defRPr>
                <a:solidFill>
                  <a:schemeClr val="tx1"/>
                </a:solidFill>
                <a:latin typeface="Arial" panose="020B0604020202020204" pitchFamily="34" charset="0"/>
              </a:defRPr>
            </a:lvl5pPr>
            <a:lvl6pPr eaLnBrk="0" fontAlgn="base" hangingPunct="0">
              <a:spcBef>
                <a:spcPct val="0"/>
              </a:spcBef>
              <a:spcAft>
                <a:spcPct val="0"/>
              </a:spcAft>
              <a:tabLst>
                <a:tab pos="107950" algn="l"/>
              </a:tabLst>
              <a:defRPr>
                <a:solidFill>
                  <a:schemeClr val="tx1"/>
                </a:solidFill>
                <a:latin typeface="Arial" panose="020B0604020202020204" pitchFamily="34" charset="0"/>
              </a:defRPr>
            </a:lvl6pPr>
            <a:lvl7pPr eaLnBrk="0" fontAlgn="base" hangingPunct="0">
              <a:spcBef>
                <a:spcPct val="0"/>
              </a:spcBef>
              <a:spcAft>
                <a:spcPct val="0"/>
              </a:spcAft>
              <a:tabLst>
                <a:tab pos="107950" algn="l"/>
              </a:tabLst>
              <a:defRPr>
                <a:solidFill>
                  <a:schemeClr val="tx1"/>
                </a:solidFill>
                <a:latin typeface="Arial" panose="020B0604020202020204" pitchFamily="34" charset="0"/>
              </a:defRPr>
            </a:lvl7pPr>
            <a:lvl8pPr eaLnBrk="0" fontAlgn="base" hangingPunct="0">
              <a:spcBef>
                <a:spcPct val="0"/>
              </a:spcBef>
              <a:spcAft>
                <a:spcPct val="0"/>
              </a:spcAft>
              <a:tabLst>
                <a:tab pos="107950" algn="l"/>
              </a:tabLst>
              <a:defRPr>
                <a:solidFill>
                  <a:schemeClr val="tx1"/>
                </a:solidFill>
                <a:latin typeface="Arial" panose="020B0604020202020204" pitchFamily="34" charset="0"/>
              </a:defRPr>
            </a:lvl8pPr>
            <a:lvl9pPr eaLnBrk="0" fontAlgn="base" hangingPunct="0">
              <a:spcBef>
                <a:spcPct val="0"/>
              </a:spcBef>
              <a:spcAft>
                <a:spcPct val="0"/>
              </a:spcAft>
              <a:tabLst>
                <a:tab pos="1079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GB" alt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Target audience for this alert</a:t>
            </a:r>
            <a:r>
              <a:rPr lang="en-US" altLang="en-US" sz="1600" dirty="0">
                <a:solidFill>
                  <a:prstClr val="black"/>
                </a:solidFill>
                <a:latin typeface="Calibri Light" panose="020F0302020204030204"/>
              </a:rPr>
              <a:t>: </a:t>
            </a:r>
            <a:r>
              <a:rPr lang="en-US" sz="1600" dirty="0">
                <a:solidFill>
                  <a:srgbClr val="58595B"/>
                </a:solidFill>
                <a:latin typeface="Calibri Light" panose="020F0302020204030204"/>
              </a:rPr>
              <a:t>Construction, Drilling, Operations ,Engineering, Exploration, Project and Logistic.  </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lang="en-US" sz="1600" dirty="0">
              <a:solidFill>
                <a:srgbClr val="58595B"/>
              </a:solidFill>
              <a:latin typeface="Calibri Light" panose="020F0302020204030204"/>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Description of the incident: </a:t>
            </a:r>
            <a:endParaRPr kumimoji="0" lang="en-GB" altLang="zh-CN" sz="1600" b="0"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r>
              <a:rPr lang="en-US" sz="1600" dirty="0">
                <a:solidFill>
                  <a:srgbClr val="58595B"/>
                </a:solidFill>
                <a:latin typeface="Calibri Light" panose="020F0302020204030204"/>
              </a:rPr>
              <a:t>Two personnel with MEWP (Bucket Truck) were engaged in the conductor activity, while fixing the conductor on the cross arm of the pole, MEWP collapsed and two personnel working inside the bucket got injured due to collapse. Operator got injury to his right arm and the other got back pain.</a:t>
            </a:r>
          </a:p>
        </p:txBody>
      </p:sp>
      <p:graphicFrame>
        <p:nvGraphicFramePr>
          <p:cNvPr id="6" name="Table 5"/>
          <p:cNvGraphicFramePr>
            <a:graphicFrameLocks noGrp="1"/>
          </p:cNvGraphicFramePr>
          <p:nvPr>
            <p:extLst>
              <p:ext uri="{D42A27DB-BD31-4B8C-83A1-F6EECF244321}">
                <p14:modId xmlns:p14="http://schemas.microsoft.com/office/powerpoint/2010/main" val="3156315918"/>
              </p:ext>
            </p:extLst>
          </p:nvPr>
        </p:nvGraphicFramePr>
        <p:xfrm>
          <a:off x="404325" y="833801"/>
          <a:ext cx="11787675" cy="905807"/>
        </p:xfrm>
        <a:graphic>
          <a:graphicData uri="http://schemas.openxmlformats.org/drawingml/2006/table">
            <a:tbl>
              <a:tblPr firstRow="1" bandRow="1">
                <a:tableStyleId>{5C22544A-7EE6-4342-B048-85BDC9FD1C3A}</a:tableStyleId>
              </a:tblPr>
              <a:tblGrid>
                <a:gridCol w="2343331">
                  <a:extLst>
                    <a:ext uri="{9D8B030D-6E8A-4147-A177-3AD203B41FA5}">
                      <a16:colId xmlns:a16="http://schemas.microsoft.com/office/drawing/2014/main" val="4136576419"/>
                    </a:ext>
                  </a:extLst>
                </a:gridCol>
                <a:gridCol w="3257182">
                  <a:extLst>
                    <a:ext uri="{9D8B030D-6E8A-4147-A177-3AD203B41FA5}">
                      <a16:colId xmlns:a16="http://schemas.microsoft.com/office/drawing/2014/main" val="425046032"/>
                    </a:ext>
                  </a:extLst>
                </a:gridCol>
                <a:gridCol w="1844253">
                  <a:extLst>
                    <a:ext uri="{9D8B030D-6E8A-4147-A177-3AD203B41FA5}">
                      <a16:colId xmlns:a16="http://schemas.microsoft.com/office/drawing/2014/main" val="4255786960"/>
                    </a:ext>
                  </a:extLst>
                </a:gridCol>
                <a:gridCol w="4342909">
                  <a:extLst>
                    <a:ext uri="{9D8B030D-6E8A-4147-A177-3AD203B41FA5}">
                      <a16:colId xmlns:a16="http://schemas.microsoft.com/office/drawing/2014/main" val="2009492886"/>
                    </a:ext>
                  </a:extLst>
                </a:gridCol>
              </a:tblGrid>
              <a:tr h="410507">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Alert NO</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chemeClr val="tx1"/>
                          </a:solidFill>
                          <a:effectLst/>
                          <a:latin typeface="+mn-lt"/>
                          <a:ea typeface="Times New Roman" panose="02020603050405020304" pitchFamily="18" charset="0"/>
                          <a:cs typeface="+mn-cs"/>
                        </a:rPr>
                        <a:t>PDO-LFI-LTI#15&amp;16 -202107071120-AW_Final</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Pattern</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0" lang="en-US" sz="1400" b="1" i="0" u="none" strike="noStrike" kern="1200" cap="none" normalizeH="0" baseline="0" dirty="0">
                          <a:ln>
                            <a:noFill/>
                          </a:ln>
                          <a:solidFill>
                            <a:srgbClr val="58595B"/>
                          </a:solidFill>
                          <a:effectLst/>
                          <a:latin typeface="+mn-lt"/>
                          <a:ea typeface="Times New Roman" panose="02020603050405020304" pitchFamily="18" charset="0"/>
                          <a:cs typeface="+mn-cs"/>
                        </a:rPr>
                        <a:t>Lifting &amp; Hoisting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6748105"/>
                  </a:ext>
                </a:extLst>
              </a:tr>
              <a:tr h="410507">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Date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0" lang="en-US" sz="1400" b="1" i="0" u="none" strike="noStrike" kern="1200" cap="none" normalizeH="0" baseline="0" dirty="0">
                          <a:ln>
                            <a:noFill/>
                          </a:ln>
                          <a:solidFill>
                            <a:srgbClr val="58595B"/>
                          </a:solidFill>
                          <a:effectLst/>
                          <a:latin typeface="+mn-lt"/>
                          <a:ea typeface="Times New Roman" panose="02020603050405020304" pitchFamily="18" charset="0"/>
                          <a:cs typeface="+mn-cs"/>
                        </a:rPr>
                        <a:t> </a:t>
                      </a:r>
                      <a:r>
                        <a:rPr lang="en-US" sz="1600" b="0" kern="1200" dirty="0">
                          <a:solidFill>
                            <a:schemeClr val="dk1"/>
                          </a:solidFill>
                          <a:effectLst/>
                          <a:latin typeface="+mn-lt"/>
                          <a:ea typeface="+mn-ea"/>
                          <a:cs typeface="+mn-cs"/>
                        </a:rPr>
                        <a:t>07/07/2021 @ 11:20</a:t>
                      </a:r>
                      <a:endParaRPr kumimoji="0" lang="en-US" sz="1400" b="0" i="0" u="none" strike="noStrike" kern="1200" cap="none" normalizeH="0" baseline="0" dirty="0">
                        <a:ln>
                          <a:noFill/>
                        </a:ln>
                        <a:solidFill>
                          <a:srgbClr val="58595B"/>
                        </a:solidFill>
                        <a:effectLst/>
                        <a:latin typeface="+mn-lt"/>
                        <a:ea typeface="Times New Roman" panose="02020603050405020304" pitchFamily="18" charset="0"/>
                        <a:cs typeface="+mn-cs"/>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Directorate</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6305567"/>
                  </a:ext>
                </a:extLst>
              </a:tr>
            </a:tbl>
          </a:graphicData>
        </a:graphic>
      </p:graphicFrame>
      <p:sp>
        <p:nvSpPr>
          <p:cNvPr id="7" name="Rectangle 6">
            <a:extLst>
              <a:ext uri="{FF2B5EF4-FFF2-40B4-BE49-F238E27FC236}">
                <a16:creationId xmlns:a16="http://schemas.microsoft.com/office/drawing/2014/main" id="{9231F32A-5DF0-4914-A0FE-1B313EE61A94}"/>
              </a:ext>
            </a:extLst>
          </p:cNvPr>
          <p:cNvSpPr/>
          <p:nvPr/>
        </p:nvSpPr>
        <p:spPr>
          <a:xfrm>
            <a:off x="365458" y="3770238"/>
            <a:ext cx="7955239" cy="255454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GB" altLang="zh-CN"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Why it happened:</a:t>
            </a:r>
            <a:endParaRPr kumimoji="0" lang="en-US" altLang="zh-CN"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eaLnBrk="0" fontAlgn="base" hangingPunct="0">
              <a:spcBef>
                <a:spcPct val="0"/>
              </a:spcBef>
              <a:spcAft>
                <a:spcPct val="0"/>
              </a:spcAft>
              <a:tabLst>
                <a:tab pos="107950" algn="l"/>
              </a:tabLst>
            </a:pPr>
            <a:r>
              <a:rPr lang="en-US" sz="1600" dirty="0">
                <a:solidFill>
                  <a:srgbClr val="58595B"/>
                </a:solidFill>
                <a:latin typeface="Calibri Light" panose="020F0302020204030204"/>
              </a:rPr>
              <a:t>Investigation is ongoing</a:t>
            </a:r>
            <a:endParaRPr kumimoji="0" lang="en-GB" alt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GB" alt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Lessons learned</a:t>
            </a:r>
            <a:r>
              <a:rPr kumimoji="0" lang="en-US" alt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a:t>
            </a:r>
            <a:endParaRPr kumimoji="0" lang="en-GB" altLang="en-US" sz="24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marL="285750" indent="-285750">
              <a:buFont typeface="Arial" panose="020B0604020202020204" pitchFamily="34" charset="0"/>
              <a:buChar char="•"/>
            </a:pPr>
            <a:r>
              <a:rPr lang="en-GB" sz="1600" dirty="0">
                <a:solidFill>
                  <a:srgbClr val="58595B"/>
                </a:solidFill>
                <a:latin typeface="Calibri Light" panose="020F0302020204030204"/>
              </a:rPr>
              <a:t>Ensure that risk assessment is conducted and discussed prior operation </a:t>
            </a:r>
            <a:endParaRPr lang="en-US" sz="1600" dirty="0">
              <a:solidFill>
                <a:srgbClr val="58595B"/>
              </a:solidFill>
              <a:latin typeface="Calibri Light" panose="020F0302020204030204"/>
            </a:endParaRPr>
          </a:p>
          <a:p>
            <a:pPr marL="285750" indent="-285750">
              <a:buFont typeface="Arial" panose="020B0604020202020204" pitchFamily="34" charset="0"/>
              <a:buChar char="•"/>
            </a:pPr>
            <a:r>
              <a:rPr lang="en-US" sz="1600" dirty="0">
                <a:solidFill>
                  <a:srgbClr val="58595B"/>
                </a:solidFill>
                <a:latin typeface="Calibri Light" panose="020F0302020204030204"/>
              </a:rPr>
              <a:t>Ensure following operation manual</a:t>
            </a:r>
          </a:p>
          <a:p>
            <a:pPr marL="285750" indent="-285750">
              <a:buFont typeface="Arial" panose="020B0604020202020204" pitchFamily="34" charset="0"/>
              <a:buChar char="•"/>
            </a:pPr>
            <a:r>
              <a:rPr lang="en-US" sz="1600" dirty="0">
                <a:solidFill>
                  <a:srgbClr val="58595B"/>
                </a:solidFill>
                <a:latin typeface="Calibri Light" panose="020F0302020204030204"/>
              </a:rPr>
              <a:t>Ensure that levelling system is functioning and the machine in leveled position</a:t>
            </a:r>
          </a:p>
          <a:p>
            <a:pPr marL="285750" lvl="0" indent="-285750">
              <a:buFont typeface="Arial" panose="020B0604020202020204" pitchFamily="34" charset="0"/>
              <a:buChar char="•"/>
            </a:pPr>
            <a:r>
              <a:rPr lang="en-GB" sz="1600" dirty="0">
                <a:solidFill>
                  <a:srgbClr val="58595B"/>
                </a:solidFill>
                <a:latin typeface="Calibri Light" panose="020F0302020204030204"/>
              </a:rPr>
              <a:t>Ensure that you are working within the safe working load</a:t>
            </a:r>
          </a:p>
          <a:p>
            <a:pPr marL="285750" indent="-285750">
              <a:buFont typeface="Arial" panose="020B0604020202020204" pitchFamily="34" charset="0"/>
              <a:buChar char="•"/>
            </a:pPr>
            <a:r>
              <a:rPr lang="en-GB" sz="1600" dirty="0">
                <a:solidFill>
                  <a:srgbClr val="58595B"/>
                </a:solidFill>
                <a:latin typeface="Calibri Light" panose="020F0302020204030204"/>
              </a:rPr>
              <a:t>Ensure that operators is competent for the job.</a:t>
            </a:r>
          </a:p>
          <a:p>
            <a:pPr marL="285750" indent="-285750">
              <a:buFont typeface="Arial" panose="020B0604020202020204" pitchFamily="34" charset="0"/>
              <a:buChar char="•"/>
            </a:pPr>
            <a:r>
              <a:rPr lang="en-GB" altLang="en-US" sz="1600" dirty="0">
                <a:solidFill>
                  <a:srgbClr val="58595B"/>
                </a:solidFill>
                <a:latin typeface="Calibri Light" panose="020F0302020204030204"/>
              </a:rPr>
              <a:t>Ensure that machine has valid inspection certificate </a:t>
            </a:r>
          </a:p>
          <a:p>
            <a:pPr marL="285750" indent="-285750">
              <a:buFont typeface="Arial" panose="020B0604020202020204" pitchFamily="34" charset="0"/>
              <a:buChar char="•"/>
            </a:pPr>
            <a:r>
              <a:rPr lang="en-GB" altLang="en-US" sz="1600" dirty="0">
                <a:solidFill>
                  <a:srgbClr val="58595B"/>
                </a:solidFill>
                <a:latin typeface="Calibri Light" panose="020F0302020204030204"/>
              </a:rPr>
              <a:t>Ensure that maintenance is carried out as per OEM instruction. </a:t>
            </a:r>
          </a:p>
        </p:txBody>
      </p:sp>
      <p:pic>
        <p:nvPicPr>
          <p:cNvPr id="2" name="Picture 1">
            <a:extLst>
              <a:ext uri="{FF2B5EF4-FFF2-40B4-BE49-F238E27FC236}">
                <a16:creationId xmlns:a16="http://schemas.microsoft.com/office/drawing/2014/main" id="{944E5F47-FBC4-4761-AEE7-3B27CE5FABA4}"/>
              </a:ext>
            </a:extLst>
          </p:cNvPr>
          <p:cNvPicPr>
            <a:picLocks noChangeAspect="1"/>
          </p:cNvPicPr>
          <p:nvPr/>
        </p:nvPicPr>
        <p:blipFill>
          <a:blip r:embed="rId3"/>
          <a:stretch>
            <a:fillRect/>
          </a:stretch>
        </p:blipFill>
        <p:spPr>
          <a:xfrm>
            <a:off x="8320696" y="1687378"/>
            <a:ext cx="3786956" cy="2369855"/>
          </a:xfrm>
          <a:prstGeom prst="rect">
            <a:avLst/>
          </a:prstGeom>
        </p:spPr>
      </p:pic>
      <p:pic>
        <p:nvPicPr>
          <p:cNvPr id="8" name="Picture 7">
            <a:extLst>
              <a:ext uri="{FF2B5EF4-FFF2-40B4-BE49-F238E27FC236}">
                <a16:creationId xmlns:a16="http://schemas.microsoft.com/office/drawing/2014/main" id="{27B6FF96-886D-4B2F-BFB2-433D648A7972}"/>
              </a:ext>
            </a:extLst>
          </p:cNvPr>
          <p:cNvPicPr>
            <a:picLocks noChangeAspect="1"/>
          </p:cNvPicPr>
          <p:nvPr/>
        </p:nvPicPr>
        <p:blipFill>
          <a:blip r:embed="rId4"/>
          <a:stretch>
            <a:fillRect/>
          </a:stretch>
        </p:blipFill>
        <p:spPr>
          <a:xfrm>
            <a:off x="8320696" y="3985166"/>
            <a:ext cx="3786955" cy="2663283"/>
          </a:xfrm>
          <a:prstGeom prst="rect">
            <a:avLst/>
          </a:prstGeom>
        </p:spPr>
      </p:pic>
    </p:spTree>
    <p:extLst>
      <p:ext uri="{BB962C8B-B14F-4D97-AF65-F5344CB8AC3E}">
        <p14:creationId xmlns:p14="http://schemas.microsoft.com/office/powerpoint/2010/main" val="37842952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92542</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7E7E60-6278-46BC-B80B-786E676F2A2F}">
  <ds:schemaRefs>
    <ds:schemaRef ds:uri="http://schemas.microsoft.com/sharepoint/v3/contenttype/forms"/>
  </ds:schemaRefs>
</ds:datastoreItem>
</file>

<file path=customXml/itemProps2.xml><?xml version="1.0" encoding="utf-8"?>
<ds:datastoreItem xmlns:ds="http://schemas.openxmlformats.org/officeDocument/2006/customXml" ds:itemID="{ED119D39-09FB-4C79-BBB2-51FA6D5CDA49}">
  <ds:schemaRefs>
    <ds:schemaRef ds:uri="http://schemas.openxmlformats.org/package/2006/metadata/core-properties"/>
    <ds:schemaRef ds:uri="http://purl.org/dc/elements/1.1/"/>
    <ds:schemaRef ds:uri="4880e4f8-4b7d-4bdd-91e3-e10d47036eca"/>
    <ds:schemaRef ds:uri="4880E4F8-4B7D-4BDD-91E3-E10D47036ECA"/>
    <ds:schemaRef ds:uri="http://schemas.microsoft.com/office/2006/metadata/properties"/>
    <ds:schemaRef ds:uri="http://purl.org/dc/terms/"/>
    <ds:schemaRef ds:uri="http://schemas.microsoft.com/office/2006/documentManagement/types"/>
    <ds:schemaRef ds:uri="http://www.w3.org/XML/1998/namespace"/>
    <ds:schemaRef ds:uri="http://schemas.microsoft.com/sharepoint/v3/fields"/>
    <ds:schemaRef ds:uri="http://schemas.microsoft.com/office/infopath/2007/PartnerControls"/>
    <ds:schemaRef ds:uri="9d51eac6-a7d5-47f5-a119-63d146adb134"/>
    <ds:schemaRef ds:uri="http://schemas.microsoft.com/sharepoint/v3"/>
    <ds:schemaRef ds:uri="http://purl.org/dc/dcmitype/"/>
  </ds:schemaRefs>
</ds:datastoreItem>
</file>

<file path=customXml/itemProps3.xml><?xml version="1.0" encoding="utf-8"?>
<ds:datastoreItem xmlns:ds="http://schemas.openxmlformats.org/officeDocument/2006/customXml" ds:itemID="{191C0BCF-5342-4AE7-BBCF-DD1192EF4B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138</TotalTime>
  <Words>377</Words>
  <Application>Microsoft Office PowerPoint</Application>
  <PresentationFormat>Widescreen</PresentationFormat>
  <Paragraphs>36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Gill Sans</vt:lpstr>
      <vt:lpstr>Gill Sans Light</vt:lpstr>
      <vt:lpstr>1_Office Theme</vt:lpstr>
      <vt:lpstr>Learning From Incident   Awareness Alert </vt:lpstr>
    </vt:vector>
  </TitlesOfParts>
  <Company>Petroleum Development Oman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Incident   Awareness Alert</dc:title>
  <dc:creator>Rawahi, Ahmed OSSN</dc:creator>
  <cp:lastModifiedBy>Konduru, Raju IDI63X</cp:lastModifiedBy>
  <cp:revision>14</cp:revision>
  <dcterms:created xsi:type="dcterms:W3CDTF">2020-10-21T08:50:05Z</dcterms:created>
  <dcterms:modified xsi:type="dcterms:W3CDTF">2024-04-15T06:28:52Z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