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09" y="3004500"/>
            <a:ext cx="780201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Whilst offloading Variable Frequency Drive (VFD) panel from the canter, the Electrician was hammering to remove the wooden base attached to the panel where the panel became unbalanced and fell fracturing his right leg.</a:t>
            </a:r>
          </a:p>
        </p:txBody>
      </p:sp>
      <p:sp>
        <p:nvSpPr>
          <p:cNvPr id="9" name="Rectangle 4"/>
          <p:cNvSpPr>
            <a:spLocks noChangeArrowheads="1"/>
          </p:cNvSpPr>
          <p:nvPr/>
        </p:nvSpPr>
        <p:spPr bwMode="auto">
          <a:xfrm>
            <a:off x="551410" y="3840370"/>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07569" y="4265106"/>
            <a:ext cx="5410200" cy="838200"/>
          </a:xfrm>
          <a:prstGeom prst="wedgeRoundRectCallout">
            <a:avLst>
              <a:gd name="adj1" fmla="val 57296"/>
              <a:gd name="adj2" fmla="val 67573"/>
              <a:gd name="adj3" fmla="val 16667"/>
            </a:avLst>
          </a:prstGeom>
          <a:solidFill>
            <a:srgbClr val="FFC000">
              <a:alpha val="59999"/>
            </a:srgbClr>
          </a:solidFill>
          <a:ln w="9525" algn="ctr">
            <a:solidFill>
              <a:schemeClr val="tx1"/>
            </a:solidFill>
            <a:round/>
            <a:headEnd/>
            <a:tailEnd/>
          </a:ln>
        </p:spPr>
        <p:txBody>
          <a:bodyPr/>
          <a:lstStyle/>
          <a:p>
            <a:pPr marL="342900" lvl="0" indent="-342900">
              <a:buFontTx/>
              <a:buAutoNum type="arabicPeriod"/>
              <a:defRPr/>
            </a:pPr>
            <a:r>
              <a:rPr lang="en-US" sz="1200" dirty="0">
                <a:solidFill>
                  <a:srgbClr val="000000"/>
                </a:solidFill>
                <a:latin typeface="Calibri" pitchFamily="34" charset="0"/>
                <a:cs typeface="Calibri" pitchFamily="34" charset="0"/>
              </a:rPr>
              <a:t>Do you ensure you are in a safe position before starting the task?</a:t>
            </a:r>
          </a:p>
          <a:p>
            <a:pPr marL="342900" lvl="0" indent="-342900">
              <a:buFontTx/>
              <a:buAutoNum type="arabicPeriod"/>
              <a:defRPr/>
            </a:pPr>
            <a:r>
              <a:rPr lang="en-US" sz="1200" dirty="0">
                <a:solidFill>
                  <a:prstClr val="black"/>
                </a:solidFill>
                <a:latin typeface="Calibri" pitchFamily="34" charset="0"/>
                <a:cs typeface="Calibri" pitchFamily="34" charset="0"/>
              </a:rPr>
              <a:t>How do you ensure you identify all hazards in your surroundings?</a:t>
            </a:r>
          </a:p>
          <a:p>
            <a:pPr marL="342900" lvl="0" indent="-342900">
              <a:buFontTx/>
              <a:buAutoNum type="arabicPeriod"/>
              <a:defRPr/>
            </a:pPr>
            <a:r>
              <a:rPr lang="en-US" sz="1200" dirty="0">
                <a:solidFill>
                  <a:prstClr val="black"/>
                </a:solidFill>
                <a:latin typeface="Calibri" pitchFamily="34" charset="0"/>
                <a:cs typeface="Calibri" pitchFamily="34" charset="0"/>
              </a:rPr>
              <a:t>Do you ensure to follow the correct offloading procedure?</a:t>
            </a: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43435690"/>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LTI#21</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Drops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22.09.2021@</a:t>
                      </a:r>
                      <a:r>
                        <a:rPr lang="en-GB" sz="1400" b="0" kern="1200" baseline="0" dirty="0"/>
                        <a:t>10:20hrs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kern="1200" baseline="0" dirty="0">
                          <a:solidFill>
                            <a:schemeClr val="dk1"/>
                          </a:solidFill>
                          <a:latin typeface="+mn-lt"/>
                          <a:ea typeface="+mn-ea"/>
                          <a:cs typeface="+mn-cs"/>
                        </a:rPr>
                        <a:t>Well Site, MM-576, Marmul </a:t>
                      </a: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descr="falling objects.png">
            <a:extLst>
              <a:ext uri="{FF2B5EF4-FFF2-40B4-BE49-F238E27FC236}">
                <a16:creationId xmlns:a16="http://schemas.microsoft.com/office/drawing/2014/main" id="{7E40D20C-2682-484E-B214-12052E699A96}"/>
              </a:ext>
            </a:extLst>
          </p:cNvPr>
          <p:cNvPicPr>
            <a:picLocks noChangeAspect="1"/>
          </p:cNvPicPr>
          <p:nvPr/>
        </p:nvPicPr>
        <p:blipFill>
          <a:blip r:embed="rId4" cstate="print"/>
          <a:stretch>
            <a:fillRect/>
          </a:stretch>
        </p:blipFill>
        <p:spPr>
          <a:xfrm>
            <a:off x="539828" y="730878"/>
            <a:ext cx="1365172" cy="1297895"/>
          </a:xfrm>
          <a:prstGeom prst="rect">
            <a:avLst/>
          </a:prstGeom>
        </p:spPr>
      </p:pic>
      <p:pic>
        <p:nvPicPr>
          <p:cNvPr id="5" name="Picture 4">
            <a:extLst>
              <a:ext uri="{FF2B5EF4-FFF2-40B4-BE49-F238E27FC236}">
                <a16:creationId xmlns:a16="http://schemas.microsoft.com/office/drawing/2014/main" id="{E465F749-0217-4E69-A2A0-F678D332B26E}"/>
              </a:ext>
            </a:extLst>
          </p:cNvPr>
          <p:cNvPicPr>
            <a:picLocks noChangeAspect="1"/>
          </p:cNvPicPr>
          <p:nvPr/>
        </p:nvPicPr>
        <p:blipFill>
          <a:blip r:embed="rId5"/>
          <a:stretch>
            <a:fillRect/>
          </a:stretch>
        </p:blipFill>
        <p:spPr>
          <a:xfrm>
            <a:off x="8395732" y="3052008"/>
            <a:ext cx="3646871" cy="2911055"/>
          </a:xfrm>
          <a:prstGeom prst="rect">
            <a:avLst/>
          </a:prstGeom>
        </p:spPr>
      </p:pic>
      <p:pic>
        <p:nvPicPr>
          <p:cNvPr id="27" name="Picture 26">
            <a:extLst>
              <a:ext uri="{FF2B5EF4-FFF2-40B4-BE49-F238E27FC236}">
                <a16:creationId xmlns:a16="http://schemas.microsoft.com/office/drawing/2014/main" id="{1C99B373-2703-4E61-B2F6-8ECE91BADA99}"/>
              </a:ext>
            </a:extLst>
          </p:cNvPr>
          <p:cNvPicPr>
            <a:picLocks noChangeAspect="1"/>
          </p:cNvPicPr>
          <p:nvPr/>
        </p:nvPicPr>
        <p:blipFill rotWithShape="1">
          <a:blip r:embed="rId6"/>
          <a:srcRect t="15415" r="41275" b="10633"/>
          <a:stretch/>
        </p:blipFill>
        <p:spPr>
          <a:xfrm>
            <a:off x="9069612" y="3533198"/>
            <a:ext cx="1162412" cy="1463815"/>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92546</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2006/documentManagement/types"/>
    <ds:schemaRef ds:uri="http://purl.org/dc/terms/"/>
    <ds:schemaRef ds:uri="http://purl.org/dc/elements/1.1/"/>
    <ds:schemaRef ds:uri="9d51eac6-a7d5-47f5-a119-63d146adb134"/>
    <ds:schemaRef ds:uri="http://schemas.microsoft.com/sharepoint/v3/field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http://www.w3.org/XML/1998/namespace"/>
    <ds:schemaRef ds:uri="4880e4f8-4b7d-4bdd-91e3-e10d47036eca"/>
    <ds:schemaRef ds:uri="4880E4F8-4B7D-4BDD-91E3-E10D47036ECA"/>
    <ds:schemaRef ds:uri="http://purl.org/dc/dcmitype/"/>
  </ds:schemaRefs>
</ds:datastoreItem>
</file>

<file path=customXml/itemProps2.xml><?xml version="1.0" encoding="utf-8"?>
<ds:datastoreItem xmlns:ds="http://schemas.openxmlformats.org/officeDocument/2006/customXml" ds:itemID="{4302398D-D54B-4D49-8B7F-3442835A7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TotalTime>
  <Words>150</Words>
  <Application>Microsoft Office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36</cp:revision>
  <dcterms:created xsi:type="dcterms:W3CDTF">2018-09-24T07:27:56Z</dcterms:created>
  <dcterms:modified xsi:type="dcterms:W3CDTF">2024-04-25T04:24:44Z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