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955953" y="4440024"/>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2975241"/>
            <a:ext cx="7190511"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t>While the Roustabout was assisting the ESP (Electronic Submersible Pump) Technician in pulling the shaft from cable spooler, the shaft got detached from the reel and fell on his right foot causing fracture. </a:t>
            </a:r>
          </a:p>
        </p:txBody>
      </p:sp>
      <p:sp>
        <p:nvSpPr>
          <p:cNvPr id="9" name="Rectangle 4"/>
          <p:cNvSpPr>
            <a:spLocks noChangeArrowheads="1"/>
          </p:cNvSpPr>
          <p:nvPr/>
        </p:nvSpPr>
        <p:spPr bwMode="auto">
          <a:xfrm>
            <a:off x="755290" y="3728641"/>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81000" y="4139696"/>
            <a:ext cx="5410200" cy="860732"/>
          </a:xfrm>
          <a:prstGeom prst="wedgeRoundRectCallout">
            <a:avLst>
              <a:gd name="adj1" fmla="val 60178"/>
              <a:gd name="adj2" fmla="val 57178"/>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200" dirty="0">
                <a:solidFill>
                  <a:srgbClr val="000000"/>
                </a:solidFill>
                <a:latin typeface="Calibri" pitchFamily="34" charset="0"/>
                <a:cs typeface="Calibri" pitchFamily="34" charset="0"/>
              </a:rPr>
              <a:t>Do you ensure you identify all hazards before starting a task?</a:t>
            </a:r>
          </a:p>
          <a:p>
            <a:pPr marL="342900" indent="-342900">
              <a:buFont typeface="Arial" charset="0"/>
              <a:buAutoNum type="arabicPeriod"/>
            </a:pPr>
            <a:r>
              <a:rPr lang="en-US" sz="1200" dirty="0">
                <a:solidFill>
                  <a:srgbClr val="000000"/>
                </a:solidFill>
                <a:latin typeface="Calibri" pitchFamily="34" charset="0"/>
                <a:cs typeface="Calibri" pitchFamily="34" charset="0"/>
              </a:rPr>
              <a:t>Do you always use the correct lifting procedure?</a:t>
            </a:r>
          </a:p>
          <a:p>
            <a:pPr marL="342900" indent="-342900">
              <a:buFont typeface="Arial" charset="0"/>
              <a:buAutoNum type="arabicPeriod"/>
            </a:pPr>
            <a:r>
              <a:rPr lang="en-US" sz="1200" dirty="0">
                <a:solidFill>
                  <a:srgbClr val="000000"/>
                </a:solidFill>
                <a:latin typeface="Calibri" pitchFamily="34" charset="0"/>
                <a:cs typeface="Calibri" pitchFamily="34" charset="0"/>
              </a:rPr>
              <a:t>Do you ensure you keep yourself away from line of fire? </a:t>
            </a:r>
          </a:p>
          <a:p>
            <a:pPr marL="342900" indent="-342900">
              <a:buFont typeface="Arial" charset="0"/>
              <a:buAutoNum type="arabicPeriod"/>
            </a:pPr>
            <a:r>
              <a:rPr lang="en-US" sz="1200" dirty="0">
                <a:solidFill>
                  <a:srgbClr val="000000"/>
                </a:solidFill>
                <a:latin typeface="Calibri" pitchFamily="34" charset="0"/>
                <a:cs typeface="Calibri" pitchFamily="34" charset="0"/>
              </a:rPr>
              <a:t>Do you ensure proper supervision to perform the task? </a:t>
            </a:r>
          </a:p>
          <a:p>
            <a:pPr marL="342900" indent="-342900">
              <a:buFont typeface="Arial" charset="0"/>
              <a:buAutoNum type="arabicPeriod"/>
            </a:pPr>
            <a:endParaRPr lang="en-US" sz="1200" dirty="0">
              <a:solidFill>
                <a:srgbClr val="000000"/>
              </a:solidFill>
              <a:latin typeface="Calibri" pitchFamily="34" charset="0"/>
              <a:cs typeface="Calibri" pitchFamily="34" charset="0"/>
            </a:endParaRPr>
          </a:p>
          <a:p>
            <a:pPr marL="342900" indent="-342900">
              <a:buFont typeface="Arial" charset="0"/>
              <a:buAutoNum type="arabicPeriod"/>
            </a:pPr>
            <a:endParaRPr lang="en-US" sz="1200" b="1" dirty="0">
              <a:solidFill>
                <a:srgbClr val="000000"/>
              </a:solidFill>
              <a:latin typeface="Calibri" pitchFamily="34" charset="0"/>
              <a:cs typeface="Calibri" pitchFamily="34" charset="0"/>
            </a:endParaRPr>
          </a:p>
          <a:p>
            <a:pPr marL="342900" indent="-342900">
              <a:buFont typeface="Arial" charset="0"/>
              <a:buAutoNum type="arabicPeriod"/>
            </a:pPr>
            <a:endParaRPr lang="en-GB" sz="1200" b="1" dirty="0">
              <a:solidFill>
                <a:srgbClr val="000000"/>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896939639"/>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LTI#34</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Drops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30.11.2021@</a:t>
                      </a:r>
                      <a:r>
                        <a:rPr lang="en-GB" sz="1400" b="0" kern="1200" baseline="0" dirty="0"/>
                        <a:t>06:15hrs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WPH-73, Marmul </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8D4EAE8E-4A6B-49B0-85A0-4ED9AF5ED352}"/>
              </a:ext>
            </a:extLst>
          </p:cNvPr>
          <p:cNvPicPr>
            <a:picLocks noChangeAspect="1"/>
          </p:cNvPicPr>
          <p:nvPr/>
        </p:nvPicPr>
        <p:blipFill rotWithShape="1">
          <a:blip r:embed="rId4">
            <a:extLst>
              <a:ext uri="{28A0092B-C50C-407E-A947-70E740481C1C}">
                <a14:useLocalDpi xmlns:a14="http://schemas.microsoft.com/office/drawing/2010/main" val="0"/>
              </a:ext>
            </a:extLst>
          </a:blip>
          <a:srcRect l="9379" t="11119" r="6441" b="2745"/>
          <a:stretch/>
        </p:blipFill>
        <p:spPr>
          <a:xfrm>
            <a:off x="7627389" y="2752029"/>
            <a:ext cx="4307430" cy="3071732"/>
          </a:xfrm>
          <a:prstGeom prst="rect">
            <a:avLst/>
          </a:prstGeom>
        </p:spPr>
      </p:pic>
      <p:pic>
        <p:nvPicPr>
          <p:cNvPr id="21" name="Picture 20" descr="falling objects.png">
            <a:extLst>
              <a:ext uri="{FF2B5EF4-FFF2-40B4-BE49-F238E27FC236}">
                <a16:creationId xmlns:a16="http://schemas.microsoft.com/office/drawing/2014/main" id="{9BD859E3-80E2-476D-8528-D91C4278171F}"/>
              </a:ext>
            </a:extLst>
          </p:cNvPr>
          <p:cNvPicPr>
            <a:picLocks noChangeAspect="1"/>
          </p:cNvPicPr>
          <p:nvPr/>
        </p:nvPicPr>
        <p:blipFill>
          <a:blip r:embed="rId5" cstate="print"/>
          <a:stretch>
            <a:fillRect/>
          </a:stretch>
        </p:blipFill>
        <p:spPr>
          <a:xfrm>
            <a:off x="539828" y="730878"/>
            <a:ext cx="1365172" cy="1297895"/>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92556</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281CF2-1014-496C-A779-A3225FD9C9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schemas.microsoft.com/sharepoint/v3/fields"/>
    <ds:schemaRef ds:uri="4880e4f8-4b7d-4bdd-91e3-e10d47036eca"/>
    <ds:schemaRef ds:uri="4880E4F8-4B7D-4BDD-91E3-E10D47036ECA"/>
    <ds:schemaRef ds:uri="http://purl.org/dc/terms/"/>
    <ds:schemaRef ds:uri="http://schemas.microsoft.com/office/infopath/2007/PartnerControls"/>
    <ds:schemaRef ds:uri="http://schemas.openxmlformats.org/package/2006/metadata/core-properties"/>
    <ds:schemaRef ds:uri="9d51eac6-a7d5-47f5-a119-63d146adb134"/>
    <ds:schemaRef ds:uri="http://schemas.microsoft.com/sharepoint/v3"/>
    <ds:schemaRef ds:uri="http://schemas.microsoft.com/office/2006/metadata/properties"/>
    <ds:schemaRef ds:uri="http://www.w3.org/XML/1998/namespace"/>
    <ds:schemaRef ds:uri="http://purl.org/dc/dcmitype/"/>
    <ds:schemaRef ds:uri="http://purl.org/dc/elements/1.1/"/>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TotalTime>
  <Words>153</Words>
  <Application>Microsoft Office PowerPoint</Application>
  <PresentationFormat>Widescreen</PresentationFormat>
  <Paragraphs>28</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35</cp:revision>
  <dcterms:created xsi:type="dcterms:W3CDTF">2018-09-24T07:27:56Z</dcterms:created>
  <dcterms:modified xsi:type="dcterms:W3CDTF">2024-04-25T04:22:08Z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