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7"/>
  </p:notesMasterIdLst>
  <p:sldIdLst>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D38B3"/>
    <a:srgbClr val="2710B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120" autoAdjust="0"/>
    <p:restoredTop sz="94674"/>
  </p:normalViewPr>
  <p:slideViewPr>
    <p:cSldViewPr snapToGrid="0" snapToObjects="1">
      <p:cViewPr varScale="1">
        <p:scale>
          <a:sx n="73" d="100"/>
          <a:sy n="73" d="100"/>
        </p:scale>
        <p:origin x="7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25/04/2024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25/04/2024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25/04/2024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5634990" y="4680339"/>
            <a:ext cx="922020" cy="2048933"/>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a:t>
            </a:r>
            <a:r>
              <a:rPr lang="en-GB" b="1">
                <a:solidFill>
                  <a:schemeClr val="tx1">
                    <a:lumMod val="85000"/>
                    <a:lumOff val="15000"/>
                  </a:schemeClr>
                </a:solidFill>
                <a:latin typeface="Calibri" pitchFamily="34" charset="0"/>
                <a:cs typeface="Calibri" pitchFamily="34" charset="0"/>
              </a:rPr>
              <a:t>First Alert</a:t>
            </a:r>
            <a:endParaRPr lang="en-GB" sz="4000" b="1" dirty="0">
              <a:solidFill>
                <a:srgbClr val="FF0000"/>
              </a:solidFill>
              <a:latin typeface="Calibri" pitchFamily="34" charset="0"/>
              <a:cs typeface="Calibri"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5152" y="743055"/>
            <a:ext cx="1347255" cy="1351615"/>
          </a:xfrm>
          <a:prstGeom prst="rect">
            <a:avLst/>
          </a:prstGeom>
        </p:spPr>
      </p:pic>
      <p:sp>
        <p:nvSpPr>
          <p:cNvPr id="7" name="Rectangle 17"/>
          <p:cNvSpPr>
            <a:spLocks noChangeArrowheads="1"/>
          </p:cNvSpPr>
          <p:nvPr/>
        </p:nvSpPr>
        <p:spPr bwMode="auto">
          <a:xfrm>
            <a:off x="338051" y="2713454"/>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267497" y="3081833"/>
            <a:ext cx="8125231"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altLang="en-US" sz="1100" b="1" dirty="0">
                <a:solidFill>
                  <a:srgbClr val="000000"/>
                </a:solidFill>
                <a:latin typeface="Calibri Light (Headings)"/>
                <a:ea typeface="Times New Roman" panose="02020603050405020304" pitchFamily="18" charset="0"/>
                <a:cs typeface="Courier New" panose="02070309020205020404" pitchFamily="49" charset="0"/>
              </a:rPr>
              <a:t>While the</a:t>
            </a:r>
            <a:r>
              <a:rPr lang="en-US" altLang="en-US" sz="1100" b="1" dirty="0">
                <a:latin typeface="Calibri Light (Headings)"/>
                <a:ea typeface="Times New Roman" panose="02020603050405020304" pitchFamily="18" charset="0"/>
                <a:cs typeface="Courier New" panose="02070309020205020404" pitchFamily="49" charset="0"/>
              </a:rPr>
              <a:t> </a:t>
            </a:r>
            <a:r>
              <a:rPr lang="en-GB" altLang="en-US" sz="1100" b="1" dirty="0">
                <a:solidFill>
                  <a:srgbClr val="000000"/>
                </a:solidFill>
                <a:latin typeface="Calibri Light (Headings)"/>
                <a:ea typeface="Calibri" panose="020F0502020204030204" pitchFamily="34" charset="0"/>
                <a:cs typeface="Calibri" panose="020F0502020204030204" pitchFamily="34" charset="0"/>
              </a:rPr>
              <a:t>Assistant Mechanic was engaged in fixing the new mud agitator of suction tank. The Assistant Mechanic had his hands on the propeller blades in order to adjust the drive, the drive and shaft made a sudden movement and the blade cut the Assistant Mechanic in his left inner palm causing injury.</a:t>
            </a:r>
            <a:r>
              <a:rPr lang="en-US" altLang="en-US" sz="700" b="1" dirty="0">
                <a:latin typeface="Calibri Light (Headings)"/>
              </a:rPr>
              <a:t> </a:t>
            </a:r>
            <a:endParaRPr lang="en-US" altLang="en-US" sz="1600" b="1" dirty="0">
              <a:latin typeface="Calibri Light (Headings)"/>
            </a:endParaRPr>
          </a:p>
        </p:txBody>
      </p:sp>
      <p:sp>
        <p:nvSpPr>
          <p:cNvPr id="9" name="Rectangle 4"/>
          <p:cNvSpPr>
            <a:spLocks noChangeArrowheads="1"/>
          </p:cNvSpPr>
          <p:nvPr/>
        </p:nvSpPr>
        <p:spPr bwMode="auto">
          <a:xfrm>
            <a:off x="595152" y="3815104"/>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322810" y="4220861"/>
            <a:ext cx="5410200" cy="838200"/>
          </a:xfrm>
          <a:prstGeom prst="wedgeRoundRectCallout">
            <a:avLst>
              <a:gd name="adj1" fmla="val 54462"/>
              <a:gd name="adj2" fmla="val 71608"/>
              <a:gd name="adj3" fmla="val 16667"/>
            </a:avLst>
          </a:prstGeom>
          <a:solidFill>
            <a:srgbClr val="FFC000">
              <a:alpha val="59999"/>
            </a:srgbClr>
          </a:solidFill>
          <a:ln w="9525" algn="ctr">
            <a:solidFill>
              <a:schemeClr val="tx1"/>
            </a:solidFill>
            <a:round/>
            <a:headEnd/>
            <a:tailEnd/>
          </a:ln>
        </p:spPr>
        <p:txBody>
          <a:bodyPr/>
          <a:lstStyle/>
          <a:p>
            <a:pPr marL="342900" indent="-342900" eaLnBrk="0" fontAlgn="base" hangingPunct="0">
              <a:spcBef>
                <a:spcPct val="0"/>
              </a:spcBef>
              <a:spcAft>
                <a:spcPct val="0"/>
              </a:spcAft>
              <a:buFontTx/>
              <a:buAutoNum type="arabicPeriod"/>
            </a:pPr>
            <a:r>
              <a:rPr lang="en-US" sz="1200" dirty="0">
                <a:solidFill>
                  <a:srgbClr val="000000"/>
                </a:solidFill>
                <a:latin typeface="Calibri" pitchFamily="34" charset="0"/>
                <a:cs typeface="Calibri" pitchFamily="34" charset="0"/>
              </a:rPr>
              <a:t>Do you ensure you keep your hands and fingers away from pinch points?</a:t>
            </a:r>
          </a:p>
          <a:p>
            <a:pPr marL="342900" indent="-342900" eaLnBrk="0" fontAlgn="base" hangingPunct="0">
              <a:spcBef>
                <a:spcPct val="0"/>
              </a:spcBef>
              <a:spcAft>
                <a:spcPct val="0"/>
              </a:spcAft>
              <a:buFontTx/>
              <a:buAutoNum type="arabicPeriod"/>
            </a:pPr>
            <a:r>
              <a:rPr lang="en-US" sz="1200" dirty="0">
                <a:solidFill>
                  <a:srgbClr val="000000"/>
                </a:solidFill>
                <a:latin typeface="Calibri" pitchFamily="34" charset="0"/>
                <a:cs typeface="Calibri" pitchFamily="34" charset="0"/>
              </a:rPr>
              <a:t>Do you ensure you identify all hazards before starting a task?</a:t>
            </a:r>
          </a:p>
          <a:p>
            <a:pPr marL="342900" indent="-342900">
              <a:buFont typeface="Arial" charset="0"/>
              <a:buAutoNum type="arabicPeriod"/>
            </a:pPr>
            <a:r>
              <a:rPr lang="en-US" sz="1200" dirty="0">
                <a:latin typeface="Calibri" pitchFamily="34" charset="0"/>
                <a:cs typeface="Calibri" pitchFamily="34" charset="0"/>
              </a:rPr>
              <a:t>Do you always consider if you are in the ‘line of fire’?</a:t>
            </a:r>
          </a:p>
          <a:p>
            <a:pPr marL="342900" indent="-342900">
              <a:buFont typeface="Arial" charset="0"/>
              <a:buAutoNum type="arabicPeriod"/>
            </a:pPr>
            <a:r>
              <a:rPr lang="en-US" sz="1200" dirty="0">
                <a:latin typeface="Calibri" pitchFamily="34" charset="0"/>
                <a:cs typeface="Calibri" pitchFamily="34" charset="0"/>
              </a:rPr>
              <a:t>Do you ensure proper communication during the task ? </a:t>
            </a:r>
          </a:p>
          <a:p>
            <a:pPr marL="342900" indent="-342900">
              <a:buFont typeface="Arial" charset="0"/>
              <a:buAutoNum type="arabicPeriod"/>
            </a:pPr>
            <a:endParaRPr lang="en-US" sz="1200" dirty="0">
              <a:solidFill>
                <a:srgbClr val="000000"/>
              </a:solidFill>
              <a:latin typeface="Calibri" pitchFamily="34" charset="0"/>
              <a:cs typeface="Calibri" pitchFamily="34" charset="0"/>
            </a:endParaRPr>
          </a:p>
          <a:p>
            <a:pPr marL="342900" indent="-342900">
              <a:buFont typeface="Arial" charset="0"/>
              <a:buAutoNum type="arabicPeriod"/>
            </a:pPr>
            <a:endParaRPr lang="en-GB" sz="1200" b="1" dirty="0">
              <a:solidFill>
                <a:srgbClr val="000000"/>
              </a:solidFill>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438455548"/>
              </p:ext>
            </p:extLst>
          </p:nvPr>
        </p:nvGraphicFramePr>
        <p:xfrm>
          <a:off x="2261061" y="957944"/>
          <a:ext cx="9856124" cy="1057148"/>
        </p:xfrm>
        <a:graphic>
          <a:graphicData uri="http://schemas.openxmlformats.org/drawingml/2006/table">
            <a:tbl>
              <a:tblPr firstRow="1" bandRow="1">
                <a:tableStyleId>{5C22544A-7EE6-4342-B048-85BDC9FD1C3A}</a:tableStyleId>
              </a:tblPr>
              <a:tblGrid>
                <a:gridCol w="2089266">
                  <a:extLst>
                    <a:ext uri="{9D8B030D-6E8A-4147-A177-3AD203B41FA5}">
                      <a16:colId xmlns:a16="http://schemas.microsoft.com/office/drawing/2014/main" val="4136576419"/>
                    </a:ext>
                  </a:extLst>
                </a:gridCol>
                <a:gridCol w="2593536">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LTI#36</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Hands and Fingers</a:t>
                      </a: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15.12.2021@</a:t>
                      </a:r>
                      <a:r>
                        <a:rPr lang="en-GB" sz="1400" b="0" kern="1200" baseline="0" dirty="0"/>
                        <a:t>09:13hrs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dirty="0"/>
                        <a:t>RIG-81, Marmul </a:t>
                      </a:r>
                      <a:endParaRPr lang="en-US" sz="1400" b="0" dirty="0">
                        <a:latin typeface="+mj-lt"/>
                      </a:endParaRP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4" cstate="email"/>
          <a:srcRect/>
          <a:stretch>
            <a:fillRect/>
          </a:stretch>
        </p:blipFill>
        <p:spPr bwMode="auto">
          <a:xfrm>
            <a:off x="431107" y="5562600"/>
            <a:ext cx="1016000" cy="762000"/>
          </a:xfrm>
          <a:prstGeom prst="rect">
            <a:avLst/>
          </a:prstGeom>
          <a:noFill/>
          <a:ln w="9525">
            <a:noFill/>
            <a:miter lim="800000"/>
            <a:headEnd/>
            <a:tailEnd/>
          </a:ln>
        </p:spPr>
      </p:pic>
      <p:sp>
        <p:nvSpPr>
          <p:cNvPr id="16" name="Curved Down Arrow 15"/>
          <p:cNvSpPr/>
          <p:nvPr/>
        </p:nvSpPr>
        <p:spPr bwMode="auto">
          <a:xfrm>
            <a:off x="1517484" y="5504184"/>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618210" y="5743742"/>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307569" y="2174419"/>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10" y="2444252"/>
            <a:ext cx="5562600" cy="307777"/>
          </a:xfrm>
          <a:prstGeom prst="rect">
            <a:avLst/>
          </a:prstGeom>
          <a:noFill/>
          <a:ln w="9525">
            <a:noFill/>
            <a:miter lim="800000"/>
            <a:headEnd/>
            <a:tailEnd/>
          </a:ln>
        </p:spPr>
        <p:txBody>
          <a:bodyPr wrap="square">
            <a:spAutoFit/>
          </a:bodyPr>
          <a:lstStyle/>
          <a:p>
            <a:r>
              <a:rPr lang="en-US" sz="1400" b="1" dirty="0">
                <a:latin typeface="+mj-lt"/>
              </a:rPr>
              <a:t>Logistics, Drilling, Operations, Engineering &amp; Construction</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21" name="Picture 20">
            <a:extLst>
              <a:ext uri="{FF2B5EF4-FFF2-40B4-BE49-F238E27FC236}">
                <a16:creationId xmlns:a16="http://schemas.microsoft.com/office/drawing/2014/main" id="{46606522-E78A-4644-8E07-7941C3A43E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8912808" y="2320958"/>
            <a:ext cx="2302102" cy="1923176"/>
          </a:xfrm>
          <a:prstGeom prst="rect">
            <a:avLst/>
          </a:prstGeom>
        </p:spPr>
      </p:pic>
      <p:sp>
        <p:nvSpPr>
          <p:cNvPr id="31" name="Explosion: 8 Points 30">
            <a:extLst>
              <a:ext uri="{FF2B5EF4-FFF2-40B4-BE49-F238E27FC236}">
                <a16:creationId xmlns:a16="http://schemas.microsoft.com/office/drawing/2014/main" id="{39206E89-F23F-47A6-BBCF-8913564A3917}"/>
              </a:ext>
            </a:extLst>
          </p:cNvPr>
          <p:cNvSpPr/>
          <p:nvPr/>
        </p:nvSpPr>
        <p:spPr>
          <a:xfrm>
            <a:off x="9839914" y="3806895"/>
            <a:ext cx="435610" cy="298686"/>
          </a:xfrm>
          <a:prstGeom prst="irregularSeal1">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light&#10;&#10;Description automatically generated">
            <a:extLst>
              <a:ext uri="{FF2B5EF4-FFF2-40B4-BE49-F238E27FC236}">
                <a16:creationId xmlns:a16="http://schemas.microsoft.com/office/drawing/2014/main" id="{05B86843-7E0B-4099-B8D7-2F1182E9A61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20021438">
            <a:off x="10080591" y="3867531"/>
            <a:ext cx="119565" cy="511097"/>
          </a:xfrm>
          <a:prstGeom prst="rect">
            <a:avLst/>
          </a:prstGeom>
        </p:spPr>
      </p:pic>
      <p:pic>
        <p:nvPicPr>
          <p:cNvPr id="32" name="Picture 31">
            <a:extLst>
              <a:ext uri="{FF2B5EF4-FFF2-40B4-BE49-F238E27FC236}">
                <a16:creationId xmlns:a16="http://schemas.microsoft.com/office/drawing/2014/main" id="{755F3EE4-C4CF-49C5-A496-23984F89CE3B}"/>
              </a:ext>
            </a:extLst>
          </p:cNvPr>
          <p:cNvPicPr>
            <a:picLocks noChangeAspect="1"/>
          </p:cNvPicPr>
          <p:nvPr/>
        </p:nvPicPr>
        <p:blipFill>
          <a:blip r:embed="rId7"/>
          <a:stretch>
            <a:fillRect/>
          </a:stretch>
        </p:blipFill>
        <p:spPr>
          <a:xfrm>
            <a:off x="9099737" y="4691464"/>
            <a:ext cx="1923176" cy="1172029"/>
          </a:xfrm>
          <a:prstGeom prst="rect">
            <a:avLst/>
          </a:prstGeom>
        </p:spPr>
      </p:pic>
    </p:spTree>
    <p:extLst>
      <p:ext uri="{BB962C8B-B14F-4D97-AF65-F5344CB8AC3E}">
        <p14:creationId xmlns:p14="http://schemas.microsoft.com/office/powerpoint/2010/main" val="3725890572"/>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92558</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187D1599-5EEE-4B50-807D-C8DD8C28DC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880E4F8-4B7D-4BDD-91E3-E10D47036ECA"/>
    <ds:schemaRef ds:uri="http://schemas.microsoft.com/sharepoint/v3/fields"/>
    <ds:schemaRef ds:uri="4880e4f8-4b7d-4bdd-91e3-e10d47036eca"/>
    <ds:schemaRef ds:uri="9d51eac6-a7d5-47f5-a119-63d146adb1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3.xml><?xml version="1.0" encoding="utf-8"?>
<ds:datastoreItem xmlns:ds="http://schemas.openxmlformats.org/officeDocument/2006/customXml" ds:itemID="{ECEB1FCF-0E89-482E-A62E-598FF58845D8}">
  <ds:schemaRefs>
    <ds:schemaRef ds:uri="http://purl.org/dc/terms/"/>
    <ds:schemaRef ds:uri="http://purl.org/dc/elements/1.1/"/>
    <ds:schemaRef ds:uri="http://schemas.microsoft.com/office/2006/documentManagement/types"/>
    <ds:schemaRef ds:uri="http://schemas.microsoft.com/sharepoint/v3"/>
    <ds:schemaRef ds:uri="http://schemas.microsoft.com/office/infopath/2007/PartnerControls"/>
    <ds:schemaRef ds:uri="http://schemas.openxmlformats.org/package/2006/metadata/core-properties"/>
    <ds:schemaRef ds:uri="http://www.w3.org/XML/1998/namespace"/>
    <ds:schemaRef ds:uri="4880E4F8-4B7D-4BDD-91E3-E10D47036ECA"/>
    <ds:schemaRef ds:uri="http://schemas.microsoft.com/office/2006/metadata/properties"/>
    <ds:schemaRef ds:uri="9d51eac6-a7d5-47f5-a119-63d146adb134"/>
    <ds:schemaRef ds:uri="4880e4f8-4b7d-4bdd-91e3-e10d47036eca"/>
    <ds:schemaRef ds:uri="http://schemas.microsoft.com/sharepoint/v3/field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867</TotalTime>
  <Words>182</Words>
  <Application>Microsoft Office PowerPoint</Application>
  <PresentationFormat>Widescreen</PresentationFormat>
  <Paragraphs>27</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Calibri</vt:lpstr>
      <vt:lpstr>Calibri Light</vt:lpstr>
      <vt:lpstr>Calibri Light (Headings)</vt:lpstr>
      <vt:lpstr>Gill Sans</vt:lpstr>
      <vt:lpstr>Gill Sans Light</vt:lpstr>
      <vt:lpstr>Office Theme</vt:lpstr>
      <vt:lpstr>Custom Design</vt:lpstr>
      <vt:lpstr>PDO Incident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Konduru, Raju IDI63X</cp:lastModifiedBy>
  <cp:revision>47</cp:revision>
  <dcterms:created xsi:type="dcterms:W3CDTF">2018-09-24T07:27:56Z</dcterms:created>
  <dcterms:modified xsi:type="dcterms:W3CDTF">2024-04-25T04:21:20Z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