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7"/>
  </p:notesMasterIdLst>
  <p:sldIdLst>
    <p:sldId id="25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0D38B3"/>
    <a:srgbClr val="2710B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74"/>
  </p:normalViewPr>
  <p:slideViewPr>
    <p:cSldViewPr snapToGrid="0" snapToObjects="1">
      <p:cViewPr varScale="1">
        <p:scale>
          <a:sx n="102" d="100"/>
          <a:sy n="102" d="100"/>
        </p:scale>
        <p:origin x="44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09/01/2022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09/01/2022</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09/01/2022</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09/01/2022</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FCB20E9-F1D7-4215-B0B8-9261F74C594C}" type="datetime1">
              <a:rPr lang="en-US" smtClean="0"/>
              <a:t>09/01/2022</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1570DC-E9CE-47B7-914B-CCCB34812D12}" type="datetime1">
              <a:rPr lang="en-US" smtClean="0"/>
              <a:t>09/01/2022</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09/01/2022</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8E3E44-24F4-4A1C-800C-6D9ECAE7974B}" type="datetime1">
              <a:rPr lang="en-US" smtClean="0"/>
              <a:t>09/01/2022</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7FE653-A0E0-4FB0-90DA-8480B4419788}" type="datetime1">
              <a:rPr lang="en-US" smtClean="0"/>
              <a:t>09/01/2022</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447A19-653E-48BE-A95B-6C8310E78F3C}" type="datetime1">
              <a:rPr lang="en-US" smtClean="0"/>
              <a:t>09/01/2022</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09/01/2022</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09/01/2022</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09/01/2022</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119217-FA8F-484B-A6C3-2FD273B1E69E}" type="datetime1">
              <a:rPr lang="en-US" smtClean="0"/>
              <a:t>09/01/2022</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6E998F-5273-455B-8DC4-444548608F7A}" type="datetime1">
              <a:rPr lang="en-US" smtClean="0"/>
              <a:t>09/01/2022</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09/01/2022</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09/01/2022</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09/01/2022</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09/01/2022</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09/01/2022</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09/01/2022</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09/01/2022</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09/01/2022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09/01/2022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ad.png"/>
          <p:cNvPicPr>
            <a:picLocks noChangeAspect="1"/>
          </p:cNvPicPr>
          <p:nvPr/>
        </p:nvPicPr>
        <p:blipFill>
          <a:blip r:embed="rId2" cstate="email"/>
          <a:stretch>
            <a:fillRect/>
          </a:stretch>
        </p:blipFill>
        <p:spPr>
          <a:xfrm>
            <a:off x="5809081" y="4690533"/>
            <a:ext cx="922020" cy="2048933"/>
          </a:xfrm>
          <a:prstGeom prst="rect">
            <a:avLst/>
          </a:prstGeom>
        </p:spPr>
      </p:pic>
      <p:sp>
        <p:nvSpPr>
          <p:cNvPr id="4" name="Rectangle 15"/>
          <p:cNvSpPr>
            <a:spLocks noGrp="1" noChangeArrowheads="1"/>
          </p:cNvSpPr>
          <p:nvPr>
            <p:ph type="title"/>
          </p:nvPr>
        </p:nvSpPr>
        <p:spPr bwMode="auto">
          <a:xfrm>
            <a:off x="381000" y="2184"/>
            <a:ext cx="11811000" cy="701731"/>
          </a:xfrm>
          <a:prstGeom prst="rect">
            <a:avLst/>
          </a:prstGeom>
          <a:solidFill>
            <a:srgbClr val="FFC000"/>
          </a:solidFill>
          <a:ln w="9525">
            <a:noFill/>
            <a:miter lim="800000"/>
            <a:headEnd/>
            <a:tailEnd/>
          </a:ln>
        </p:spPr>
        <p:txBody>
          <a:bodyPr wrap="square">
            <a:spAutoFit/>
          </a:bodyPr>
          <a:lstStyle/>
          <a:p>
            <a:pPr algn="ctr"/>
            <a:r>
              <a:rPr lang="en-GB" b="1" dirty="0">
                <a:solidFill>
                  <a:schemeClr val="tx1">
                    <a:lumMod val="85000"/>
                    <a:lumOff val="15000"/>
                  </a:schemeClr>
                </a:solidFill>
                <a:latin typeface="Calibri" pitchFamily="34" charset="0"/>
                <a:cs typeface="Calibri" pitchFamily="34" charset="0"/>
              </a:rPr>
              <a:t>PDO Incident First Alert  </a:t>
            </a:r>
            <a:r>
              <a:rPr lang="en-GB" b="1" dirty="0">
                <a:solidFill>
                  <a:srgbClr val="FF0000"/>
                </a:solidFill>
                <a:latin typeface="Calibri" pitchFamily="34" charset="0"/>
                <a:cs typeface="Calibri" pitchFamily="34" charset="0"/>
              </a:rPr>
              <a:t>- </a:t>
            </a:r>
            <a:r>
              <a:rPr lang="en-GB" sz="4000" b="1" dirty="0">
                <a:solidFill>
                  <a:srgbClr val="FF0000"/>
                </a:solidFill>
                <a:latin typeface="Calibri" pitchFamily="34" charset="0"/>
                <a:cs typeface="Calibri" pitchFamily="34" charset="0"/>
              </a:rPr>
              <a:t>L&amp;T</a:t>
            </a:r>
          </a:p>
        </p:txBody>
      </p:sp>
      <p:sp>
        <p:nvSpPr>
          <p:cNvPr id="7" name="Rectangle 17"/>
          <p:cNvSpPr>
            <a:spLocks noChangeArrowheads="1"/>
          </p:cNvSpPr>
          <p:nvPr/>
        </p:nvSpPr>
        <p:spPr bwMode="auto">
          <a:xfrm>
            <a:off x="299202" y="2656128"/>
            <a:ext cx="5562600" cy="338554"/>
          </a:xfrm>
          <a:prstGeom prst="rect">
            <a:avLst/>
          </a:prstGeom>
          <a:noFill/>
          <a:ln w="9525">
            <a:noFill/>
            <a:miter lim="800000"/>
            <a:headEnd/>
            <a:tailEnd/>
          </a:ln>
        </p:spPr>
        <p:txBody>
          <a:bodyPr wrap="square">
            <a:spAutoFit/>
          </a:bodyPr>
          <a:lstStyle/>
          <a:p>
            <a:r>
              <a:rPr lang="en-US" sz="1600" b="1" dirty="0">
                <a:solidFill>
                  <a:srgbClr val="FF0000"/>
                </a:solidFill>
                <a:latin typeface="Arial" panose="020B0604020202020204" pitchFamily="34" charset="0"/>
                <a:cs typeface="Arial" panose="020B0604020202020204" pitchFamily="34" charset="0"/>
              </a:rPr>
              <a:t>What happened</a:t>
            </a:r>
          </a:p>
        </p:txBody>
      </p:sp>
      <p:sp>
        <p:nvSpPr>
          <p:cNvPr id="8" name="Rectangle 1"/>
          <p:cNvSpPr>
            <a:spLocks noChangeArrowheads="1"/>
          </p:cNvSpPr>
          <p:nvPr/>
        </p:nvSpPr>
        <p:spPr bwMode="auto">
          <a:xfrm>
            <a:off x="322809" y="2905238"/>
            <a:ext cx="7331756"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400" b="1" dirty="0">
                <a:latin typeface="+mj-lt"/>
              </a:rPr>
              <a:t>During fit up activity of a new flow line and while the Fitter was attempting to cross between the barricaded trench and the welding booth to reach the other side of the booth, his leg tripped over a rubber line, lost balance and fell into the trench causing fracture to his left leg foot Ankle. </a:t>
            </a:r>
          </a:p>
        </p:txBody>
      </p:sp>
      <p:sp>
        <p:nvSpPr>
          <p:cNvPr id="9" name="Rectangle 4"/>
          <p:cNvSpPr>
            <a:spLocks noChangeArrowheads="1"/>
          </p:cNvSpPr>
          <p:nvPr/>
        </p:nvSpPr>
        <p:spPr bwMode="auto">
          <a:xfrm>
            <a:off x="755290" y="3720799"/>
            <a:ext cx="4343400" cy="307975"/>
          </a:xfrm>
          <a:prstGeom prst="rect">
            <a:avLst/>
          </a:prstGeom>
          <a:solidFill>
            <a:srgbClr val="FFFF00"/>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marL="342900" indent="-342900">
              <a:defRPr/>
            </a:pPr>
            <a:r>
              <a:rPr lang="en-GB" sz="1400" b="1" dirty="0">
                <a:solidFill>
                  <a:srgbClr val="000000"/>
                </a:solidFill>
                <a:latin typeface="Calibri" pitchFamily="34" charset="0"/>
                <a:cs typeface="Calibri" pitchFamily="34" charset="0"/>
              </a:rPr>
              <a:t>Mr. Musleh asks the questions of can it happen to you?</a:t>
            </a:r>
          </a:p>
        </p:txBody>
      </p:sp>
      <p:sp>
        <p:nvSpPr>
          <p:cNvPr id="10" name="Rounded Rectangular Callout 20"/>
          <p:cNvSpPr>
            <a:spLocks noChangeArrowheads="1"/>
          </p:cNvSpPr>
          <p:nvPr/>
        </p:nvSpPr>
        <p:spPr bwMode="auto">
          <a:xfrm>
            <a:off x="322810" y="4220861"/>
            <a:ext cx="5410200" cy="738664"/>
          </a:xfrm>
          <a:prstGeom prst="wedgeRoundRectCallout">
            <a:avLst>
              <a:gd name="adj1" fmla="val 57766"/>
              <a:gd name="adj2" fmla="val 90736"/>
              <a:gd name="adj3" fmla="val 16667"/>
            </a:avLst>
          </a:prstGeom>
          <a:solidFill>
            <a:srgbClr val="FFC000">
              <a:alpha val="59999"/>
            </a:srgbClr>
          </a:solidFill>
          <a:ln w="9525" algn="ctr">
            <a:solidFill>
              <a:schemeClr val="tx1"/>
            </a:solidFill>
            <a:round/>
            <a:headEnd/>
            <a:tailEnd/>
          </a:ln>
        </p:spPr>
        <p:txBody>
          <a:bodyPr/>
          <a:lstStyle/>
          <a:p>
            <a:pPr marL="342900" lvl="0" indent="-342900">
              <a:buFontTx/>
              <a:buAutoNum type="arabicPeriod"/>
              <a:defRPr/>
            </a:pPr>
            <a:r>
              <a:rPr lang="en-US" sz="1200" dirty="0">
                <a:solidFill>
                  <a:prstClr val="black"/>
                </a:solidFill>
                <a:latin typeface="Calibri" pitchFamily="34" charset="0"/>
                <a:cs typeface="Calibri" pitchFamily="34" charset="0"/>
              </a:rPr>
              <a:t>Do you ensure you identify all hazards in your surroundings?</a:t>
            </a:r>
          </a:p>
          <a:p>
            <a:pPr marL="342900" lvl="0" indent="-342900">
              <a:buFont typeface="Arial" charset="0"/>
              <a:buAutoNum type="arabicPeriod"/>
              <a:defRPr/>
            </a:pPr>
            <a:r>
              <a:rPr lang="en-US" altLang="en-US" sz="1200" dirty="0">
                <a:solidFill>
                  <a:prstClr val="black"/>
                </a:solidFill>
                <a:latin typeface="Calibri" pitchFamily="34" charset="0"/>
                <a:cs typeface="Calibri" pitchFamily="34" charset="0"/>
              </a:rPr>
              <a:t>Do always pay attention to where you are stepping?</a:t>
            </a:r>
          </a:p>
          <a:p>
            <a:pPr marL="342900" indent="-342900">
              <a:buFont typeface="Arial" charset="0"/>
              <a:buAutoNum type="arabicPeriod"/>
              <a:defRPr/>
            </a:pPr>
            <a:r>
              <a:rPr lang="en-GB" sz="1200" dirty="0">
                <a:solidFill>
                  <a:srgbClr val="000000"/>
                </a:solidFill>
                <a:latin typeface="Calibri" pitchFamily="34" charset="0"/>
                <a:cs typeface="Calibri" pitchFamily="34" charset="0"/>
              </a:rPr>
              <a:t>Do you ensure you use safe access and egress? </a:t>
            </a:r>
          </a:p>
          <a:p>
            <a:pPr marL="342900" lvl="0" indent="-342900">
              <a:buFont typeface="Arial" charset="0"/>
              <a:buAutoNum type="arabicPeriod"/>
              <a:defRPr/>
            </a:pPr>
            <a:endParaRPr lang="en-US" altLang="en-US" sz="1200" dirty="0">
              <a:solidFill>
                <a:prstClr val="black"/>
              </a:solidFill>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4093840447"/>
              </p:ext>
            </p:extLst>
          </p:nvPr>
        </p:nvGraphicFramePr>
        <p:xfrm>
          <a:off x="2261061" y="957944"/>
          <a:ext cx="9856124" cy="1236414"/>
        </p:xfrm>
        <a:graphic>
          <a:graphicData uri="http://schemas.openxmlformats.org/drawingml/2006/table">
            <a:tbl>
              <a:tblPr firstRow="1" bandRow="1">
                <a:tableStyleId>{5C22544A-7EE6-4342-B048-85BDC9FD1C3A}</a:tableStyleId>
              </a:tblPr>
              <a:tblGrid>
                <a:gridCol w="1959348">
                  <a:extLst>
                    <a:ext uri="{9D8B030D-6E8A-4147-A177-3AD203B41FA5}">
                      <a16:colId xmlns:a16="http://schemas.microsoft.com/office/drawing/2014/main" val="4136576419"/>
                    </a:ext>
                  </a:extLst>
                </a:gridCol>
                <a:gridCol w="2723454">
                  <a:extLst>
                    <a:ext uri="{9D8B030D-6E8A-4147-A177-3AD203B41FA5}">
                      <a16:colId xmlns:a16="http://schemas.microsoft.com/office/drawing/2014/main" val="425046032"/>
                    </a:ext>
                  </a:extLst>
                </a:gridCol>
                <a:gridCol w="1542049">
                  <a:extLst>
                    <a:ext uri="{9D8B030D-6E8A-4147-A177-3AD203B41FA5}">
                      <a16:colId xmlns:a16="http://schemas.microsoft.com/office/drawing/2014/main" val="4255786960"/>
                    </a:ext>
                  </a:extLst>
                </a:gridCol>
                <a:gridCol w="3631273">
                  <a:extLst>
                    <a:ext uri="{9D8B030D-6E8A-4147-A177-3AD203B41FA5}">
                      <a16:colId xmlns:a16="http://schemas.microsoft.com/office/drawing/2014/main" val="2009492886"/>
                    </a:ext>
                  </a:extLst>
                </a:gridCol>
              </a:tblGrid>
              <a:tr h="370194">
                <a:tc>
                  <a:txBody>
                    <a:bodyPr/>
                    <a:lstStyle/>
                    <a:p>
                      <a:r>
                        <a:rPr lang="en-US" sz="1400" dirty="0">
                          <a:solidFill>
                            <a:schemeClr val="tx1"/>
                          </a:solidFill>
                        </a:rPr>
                        <a:t>Incident Type</a:t>
                      </a:r>
                      <a:endParaRPr lang="en-US" sz="1400" dirty="0">
                        <a:solidFill>
                          <a:schemeClr val="tx1"/>
                        </a:solidFill>
                        <a:latin typeface="+mj-lt"/>
                      </a:endParaRPr>
                    </a:p>
                  </a:txBody>
                  <a:tcPr>
                    <a:solidFill>
                      <a:schemeClr val="accent1">
                        <a:lumMod val="20000"/>
                        <a:lumOff val="80000"/>
                      </a:schemeClr>
                    </a:solidFill>
                  </a:tcPr>
                </a:tc>
                <a:tc>
                  <a:txBody>
                    <a:bodyPr/>
                    <a:lstStyle/>
                    <a:p>
                      <a:r>
                        <a:rPr lang="en-US" sz="1400" b="0" kern="1200" dirty="0">
                          <a:solidFill>
                            <a:schemeClr val="dk1"/>
                          </a:solidFill>
                          <a:latin typeface="+mn-lt"/>
                          <a:ea typeface="+mn-ea"/>
                          <a:cs typeface="+mn-cs"/>
                        </a:rPr>
                        <a:t>LTI#01</a:t>
                      </a:r>
                    </a:p>
                  </a:txBody>
                  <a:tcPr>
                    <a:solidFill>
                      <a:schemeClr val="accent1">
                        <a:lumMod val="20000"/>
                        <a:lumOff val="80000"/>
                      </a:schemeClr>
                    </a:solidFill>
                  </a:tcPr>
                </a:tc>
                <a:tc>
                  <a:txBody>
                    <a:bodyPr/>
                    <a:lstStyle/>
                    <a:p>
                      <a:r>
                        <a:rPr lang="en-US" sz="1400" dirty="0">
                          <a:solidFill>
                            <a:schemeClr val="tx1"/>
                          </a:solidFill>
                        </a:rPr>
                        <a:t>Pattern</a:t>
                      </a:r>
                      <a:endParaRPr lang="en-US" sz="1400" dirty="0">
                        <a:solidFill>
                          <a:schemeClr val="tx1"/>
                        </a:solidFill>
                        <a:latin typeface="+mj-lt"/>
                      </a:endParaRPr>
                    </a:p>
                  </a:txBody>
                  <a:tcPr>
                    <a:solidFill>
                      <a:schemeClr val="accent1">
                        <a:lumMod val="20000"/>
                        <a:lumOff val="80000"/>
                      </a:schemeClr>
                    </a:solidFill>
                  </a:tcPr>
                </a:tc>
                <a:tc>
                  <a:txBody>
                    <a:bodyPr/>
                    <a:lstStyle/>
                    <a:p>
                      <a:pPr marL="0" algn="l" defTabSz="914400" rtl="0" eaLnBrk="1" latinLnBrk="0" hangingPunct="1"/>
                      <a:r>
                        <a:rPr lang="en-US" sz="1400" b="0" kern="1200" dirty="0">
                          <a:solidFill>
                            <a:schemeClr val="dk1"/>
                          </a:solidFill>
                          <a:latin typeface="+mn-lt"/>
                          <a:ea typeface="+mn-ea"/>
                          <a:cs typeface="+mn-cs"/>
                        </a:rPr>
                        <a:t>Slip, trip &amp; fall</a:t>
                      </a:r>
                    </a:p>
                  </a:txBody>
                  <a:tcPr>
                    <a:solidFill>
                      <a:schemeClr val="accent1">
                        <a:lumMod val="20000"/>
                        <a:lumOff val="80000"/>
                      </a:schemeClr>
                    </a:solidFill>
                  </a:tcPr>
                </a:tc>
                <a:extLst>
                  <a:ext uri="{0D108BD9-81ED-4DB2-BD59-A6C34878D82A}">
                    <a16:rowId xmlns:a16="http://schemas.microsoft.com/office/drawing/2014/main" val="3806748105"/>
                  </a:ext>
                </a:extLst>
              </a:tr>
              <a:tr h="348060">
                <a:tc>
                  <a:txBody>
                    <a:bodyPr/>
                    <a:lstStyle/>
                    <a:p>
                      <a:r>
                        <a:rPr lang="en-US" sz="1400" b="1" dirty="0"/>
                        <a:t>Date / Time </a:t>
                      </a:r>
                      <a:endParaRPr lang="en-US" sz="1400" b="1"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t>04.01.2022@</a:t>
                      </a:r>
                      <a:r>
                        <a:rPr lang="en-GB" sz="1400" b="0" kern="1200" baseline="0" dirty="0"/>
                        <a:t>09:32hrs</a:t>
                      </a:r>
                      <a:endParaRPr lang="en-US" sz="1400" b="0" kern="1200" dirty="0">
                        <a:solidFill>
                          <a:schemeClr val="tx1"/>
                        </a:solidFill>
                        <a:latin typeface="+mj-lt"/>
                        <a:ea typeface="+mn-ea"/>
                        <a:cs typeface="Calibri" pitchFamily="34" charset="0"/>
                      </a:endParaRPr>
                    </a:p>
                  </a:txBody>
                  <a:tcPr/>
                </a:tc>
                <a:tc>
                  <a:txBody>
                    <a:bodyPr/>
                    <a:lstStyle/>
                    <a:p>
                      <a:r>
                        <a:rPr lang="en-US" sz="1400" b="1" dirty="0"/>
                        <a:t>Directorate</a:t>
                      </a:r>
                      <a:endParaRPr lang="en-US" sz="1400" b="1" dirty="0">
                        <a:latin typeface="+mj-lt"/>
                      </a:endParaRPr>
                    </a:p>
                  </a:txBody>
                  <a:tcPr/>
                </a:tc>
                <a:tc>
                  <a:txBody>
                    <a:bodyPr/>
                    <a:lstStyle/>
                    <a:p>
                      <a:r>
                        <a:rPr lang="en-US" sz="1400" b="0" dirty="0"/>
                        <a:t>DP</a:t>
                      </a:r>
                      <a:endParaRPr lang="en-US" sz="1400" b="0" dirty="0">
                        <a:latin typeface="+mj-lt"/>
                      </a:endParaRPr>
                    </a:p>
                  </a:txBody>
                  <a:tcPr/>
                </a:tc>
                <a:extLst>
                  <a:ext uri="{0D108BD9-81ED-4DB2-BD59-A6C34878D82A}">
                    <a16:rowId xmlns:a16="http://schemas.microsoft.com/office/drawing/2014/main" val="2836305567"/>
                  </a:ext>
                </a:extLst>
              </a:tr>
              <a:tr h="338894">
                <a:tc>
                  <a:txBody>
                    <a:bodyPr/>
                    <a:lstStyle/>
                    <a:p>
                      <a:r>
                        <a:rPr lang="en-US" sz="1400" b="1" dirty="0"/>
                        <a:t>Location</a:t>
                      </a:r>
                      <a:endParaRPr lang="en-US" sz="1400" b="1" dirty="0">
                        <a:latin typeface="+mj-lt"/>
                      </a:endParaRPr>
                    </a:p>
                  </a:txBody>
                  <a:tcPr/>
                </a:tc>
                <a:tc>
                  <a:txBody>
                    <a:bodyPr/>
                    <a:lstStyle/>
                    <a:p>
                      <a:r>
                        <a:rPr lang="en-US" sz="1400" b="0" dirty="0"/>
                        <a:t>Mabrouk Northeast Development Project, Qarn Alam</a:t>
                      </a:r>
                      <a:endParaRPr lang="en-US" sz="1400" b="0" dirty="0">
                        <a:latin typeface="+mj-lt"/>
                      </a:endParaRPr>
                    </a:p>
                  </a:txBody>
                  <a:tcPr/>
                </a:tc>
                <a:tc>
                  <a:txBody>
                    <a:bodyPr/>
                    <a:lstStyle/>
                    <a:p>
                      <a:r>
                        <a:rPr lang="en-US" sz="1400" b="1" dirty="0"/>
                        <a:t>Dept</a:t>
                      </a:r>
                      <a:endParaRPr lang="en-US" sz="1400" b="1" dirty="0">
                        <a:latin typeface="+mj-lt"/>
                      </a:endParaRPr>
                    </a:p>
                  </a:txBody>
                  <a:tcPr/>
                </a:tc>
                <a:tc>
                  <a:txBody>
                    <a:bodyPr/>
                    <a:lstStyle/>
                    <a:p>
                      <a:r>
                        <a:rPr lang="en-US" sz="1400" b="0" dirty="0"/>
                        <a:t>DBM</a:t>
                      </a:r>
                      <a:endParaRPr lang="en-US" sz="1400" b="0" dirty="0">
                        <a:latin typeface="+mj-lt"/>
                      </a:endParaRPr>
                    </a:p>
                  </a:txBody>
                  <a:tcPr/>
                </a:tc>
                <a:extLst>
                  <a:ext uri="{0D108BD9-81ED-4DB2-BD59-A6C34878D82A}">
                    <a16:rowId xmlns:a16="http://schemas.microsoft.com/office/drawing/2014/main" val="3519593395"/>
                  </a:ext>
                </a:extLst>
              </a:tr>
            </a:tbl>
          </a:graphicData>
        </a:graphic>
      </p:graphicFrame>
      <p:pic>
        <p:nvPicPr>
          <p:cNvPr id="15" name="Picture 18" descr="speakers-beu.png"/>
          <p:cNvPicPr>
            <a:picLocks noChangeAspect="1"/>
          </p:cNvPicPr>
          <p:nvPr/>
        </p:nvPicPr>
        <p:blipFill>
          <a:blip r:embed="rId3" cstate="email"/>
          <a:srcRect/>
          <a:stretch>
            <a:fillRect/>
          </a:stretch>
        </p:blipFill>
        <p:spPr bwMode="auto">
          <a:xfrm>
            <a:off x="431107" y="5562600"/>
            <a:ext cx="1016000" cy="762000"/>
          </a:xfrm>
          <a:prstGeom prst="rect">
            <a:avLst/>
          </a:prstGeom>
          <a:noFill/>
          <a:ln w="9525">
            <a:noFill/>
            <a:miter lim="800000"/>
            <a:headEnd/>
            <a:tailEnd/>
          </a:ln>
        </p:spPr>
      </p:pic>
      <p:sp>
        <p:nvSpPr>
          <p:cNvPr id="16" name="Curved Down Arrow 15"/>
          <p:cNvSpPr/>
          <p:nvPr/>
        </p:nvSpPr>
        <p:spPr bwMode="auto">
          <a:xfrm>
            <a:off x="1517484" y="5504184"/>
            <a:ext cx="609600" cy="228600"/>
          </a:xfrm>
          <a:prstGeom prst="curvedDown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en-US" dirty="0">
              <a:solidFill>
                <a:schemeClr val="tx1"/>
              </a:solidFill>
            </a:endParaRPr>
          </a:p>
        </p:txBody>
      </p:sp>
      <p:sp>
        <p:nvSpPr>
          <p:cNvPr id="17" name="Rounded Rectangle 20"/>
          <p:cNvSpPr>
            <a:spLocks noChangeArrowheads="1"/>
          </p:cNvSpPr>
          <p:nvPr/>
        </p:nvSpPr>
        <p:spPr bwMode="auto">
          <a:xfrm>
            <a:off x="1618210" y="5743742"/>
            <a:ext cx="3276600" cy="609600"/>
          </a:xfrm>
          <a:prstGeom prst="roundRect">
            <a:avLst>
              <a:gd name="adj" fmla="val 16667"/>
            </a:avLst>
          </a:prstGeom>
          <a:solidFill>
            <a:schemeClr val="bg1">
              <a:alpha val="0"/>
            </a:schemeClr>
          </a:solidFill>
          <a:ln w="15875" algn="ctr">
            <a:solidFill>
              <a:srgbClr val="0070C0"/>
            </a:solidFill>
            <a:round/>
            <a:headEnd/>
            <a:tailEnd/>
          </a:ln>
        </p:spPr>
        <p:txBody>
          <a:bodyPr/>
          <a:lstStyle/>
          <a:p>
            <a:pPr algn="justLow"/>
            <a:r>
              <a:rPr lang="en-US" sz="1000" b="1" dirty="0">
                <a:solidFill>
                  <a:srgbClr val="000000"/>
                </a:solidFill>
                <a:latin typeface="Calibri" pitchFamily="34" charset="0"/>
                <a:cs typeface="Calibri" pitchFamily="34" charset="0"/>
              </a:rPr>
              <a:t>Please disseminate this LTI notification to your teams and use it in your tool box talks and HSE meetings and notice boards.</a:t>
            </a:r>
            <a:endParaRPr lang="en-US" sz="1000" dirty="0">
              <a:solidFill>
                <a:srgbClr val="000000"/>
              </a:solidFill>
              <a:latin typeface="Calibri" pitchFamily="34" charset="0"/>
              <a:cs typeface="Calibri" pitchFamily="34" charset="0"/>
            </a:endParaRPr>
          </a:p>
        </p:txBody>
      </p:sp>
      <p:sp>
        <p:nvSpPr>
          <p:cNvPr id="18" name="Rectangle 17"/>
          <p:cNvSpPr>
            <a:spLocks noChangeArrowheads="1"/>
          </p:cNvSpPr>
          <p:nvPr/>
        </p:nvSpPr>
        <p:spPr bwMode="auto">
          <a:xfrm>
            <a:off x="307569" y="2079679"/>
            <a:ext cx="5562600" cy="369332"/>
          </a:xfrm>
          <a:prstGeom prst="rect">
            <a:avLst/>
          </a:prstGeom>
          <a:noFill/>
          <a:ln w="9525">
            <a:noFill/>
            <a:miter lim="800000"/>
            <a:headEnd/>
            <a:tailEnd/>
          </a:ln>
        </p:spPr>
        <p:txBody>
          <a:bodyPr wrap="square">
            <a:spAutoFit/>
          </a:bodyPr>
          <a:lstStyle/>
          <a:p>
            <a:r>
              <a:rPr lang="en-US" b="1" dirty="0">
                <a:solidFill>
                  <a:srgbClr val="0D38B3"/>
                </a:solidFill>
                <a:latin typeface="Arial" panose="020B0604020202020204" pitchFamily="34" charset="0"/>
                <a:cs typeface="Arial" panose="020B0604020202020204" pitchFamily="34" charset="0"/>
              </a:rPr>
              <a:t>Target</a:t>
            </a:r>
            <a:r>
              <a:rPr lang="en-US" b="1" dirty="0">
                <a:solidFill>
                  <a:srgbClr val="0D38B3"/>
                </a:solidFill>
                <a:latin typeface="+mj-lt"/>
                <a:cs typeface="Calibri" pitchFamily="34" charset="0"/>
              </a:rPr>
              <a:t> </a:t>
            </a:r>
            <a:r>
              <a:rPr lang="en-US" b="1" dirty="0">
                <a:solidFill>
                  <a:srgbClr val="0D38B3"/>
                </a:solidFill>
                <a:latin typeface="Arial" panose="020B0604020202020204" pitchFamily="34" charset="0"/>
                <a:cs typeface="Arial" panose="020B0604020202020204" pitchFamily="34" charset="0"/>
              </a:rPr>
              <a:t>Audience</a:t>
            </a:r>
            <a:r>
              <a:rPr lang="en-US" b="1" dirty="0">
                <a:solidFill>
                  <a:srgbClr val="0D38B3"/>
                </a:solidFill>
                <a:latin typeface="+mj-lt"/>
                <a:cs typeface="Calibri" pitchFamily="34" charset="0"/>
              </a:rPr>
              <a:t> </a:t>
            </a:r>
          </a:p>
        </p:txBody>
      </p:sp>
      <p:sp>
        <p:nvSpPr>
          <p:cNvPr id="19" name="Rectangle 17"/>
          <p:cNvSpPr>
            <a:spLocks noChangeArrowheads="1"/>
          </p:cNvSpPr>
          <p:nvPr/>
        </p:nvSpPr>
        <p:spPr bwMode="auto">
          <a:xfrm>
            <a:off x="322810" y="2367228"/>
            <a:ext cx="5562600" cy="307777"/>
          </a:xfrm>
          <a:prstGeom prst="rect">
            <a:avLst/>
          </a:prstGeom>
          <a:noFill/>
          <a:ln w="9525">
            <a:noFill/>
            <a:miter lim="800000"/>
            <a:headEnd/>
            <a:tailEnd/>
          </a:ln>
        </p:spPr>
        <p:txBody>
          <a:bodyPr wrap="square">
            <a:spAutoFit/>
          </a:bodyPr>
          <a:lstStyle/>
          <a:p>
            <a:r>
              <a:rPr lang="en-US" sz="1400" b="1" dirty="0">
                <a:latin typeface="+mj-lt"/>
              </a:rPr>
              <a:t>Drilling, Operations, Engineering &amp; Construction</a:t>
            </a:r>
          </a:p>
        </p:txBody>
      </p:sp>
      <p:sp>
        <p:nvSpPr>
          <p:cNvPr id="2" name="Footer Placeholder 1"/>
          <p:cNvSpPr>
            <a:spLocks noGrp="1"/>
          </p:cNvSpPr>
          <p:nvPr>
            <p:ph type="ftr" sz="quarter" idx="11"/>
          </p:nvPr>
        </p:nvSpPr>
        <p:spPr>
          <a:xfrm>
            <a:off x="5206538" y="6488957"/>
            <a:ext cx="4114800" cy="365125"/>
          </a:xfrm>
        </p:spPr>
        <p:txBody>
          <a:bodyPr/>
          <a:lstStyle/>
          <a:p>
            <a:r>
              <a:rPr lang="en-US" dirty="0"/>
              <a:t>V 1 (2020)</a:t>
            </a:r>
          </a:p>
        </p:txBody>
      </p:sp>
      <p:pic>
        <p:nvPicPr>
          <p:cNvPr id="20" name="Picture 19">
            <a:extLst>
              <a:ext uri="{FF2B5EF4-FFF2-40B4-BE49-F238E27FC236}">
                <a16:creationId xmlns:a16="http://schemas.microsoft.com/office/drawing/2014/main" id="{5386344B-90B9-4931-ADC9-A1A754F5E8F8}"/>
              </a:ext>
            </a:extLst>
          </p:cNvPr>
          <p:cNvPicPr>
            <a:picLocks noChangeAspect="1"/>
          </p:cNvPicPr>
          <p:nvPr/>
        </p:nvPicPr>
        <p:blipFill rotWithShape="1">
          <a:blip r:embed="rId4"/>
          <a:srcRect l="9010" t="10393"/>
          <a:stretch/>
        </p:blipFill>
        <p:spPr>
          <a:xfrm>
            <a:off x="7843101" y="2694237"/>
            <a:ext cx="4194706" cy="2669073"/>
          </a:xfrm>
          <a:prstGeom prst="rect">
            <a:avLst/>
          </a:prstGeom>
        </p:spPr>
      </p:pic>
      <p:pic>
        <p:nvPicPr>
          <p:cNvPr id="5" name="Picture 4" descr="A picture containing text, vector graphics&#10;&#10;Description automatically generated">
            <a:extLst>
              <a:ext uri="{FF2B5EF4-FFF2-40B4-BE49-F238E27FC236}">
                <a16:creationId xmlns:a16="http://schemas.microsoft.com/office/drawing/2014/main" id="{AE7BD7B1-466B-46D7-ADDC-0BC1F12B4E12}"/>
              </a:ext>
            </a:extLst>
          </p:cNvPr>
          <p:cNvPicPr>
            <a:picLocks noChangeAspect="1"/>
          </p:cNvPicPr>
          <p:nvPr/>
        </p:nvPicPr>
        <p:blipFill>
          <a:blip r:embed="rId5"/>
          <a:stretch>
            <a:fillRect/>
          </a:stretch>
        </p:blipFill>
        <p:spPr>
          <a:xfrm>
            <a:off x="653627" y="780811"/>
            <a:ext cx="1062051" cy="1287909"/>
          </a:xfrm>
          <a:prstGeom prst="rect">
            <a:avLst/>
          </a:prstGeom>
        </p:spPr>
      </p:pic>
    </p:spTree>
    <p:extLst>
      <p:ext uri="{BB962C8B-B14F-4D97-AF65-F5344CB8AC3E}">
        <p14:creationId xmlns:p14="http://schemas.microsoft.com/office/powerpoint/2010/main" val="3725890572"/>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92561</DocId>
    <ImageCreateDate xmlns="4880E4F8-4B7D-4BDD-91E3-E10D47036ECA"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456F8F6-392E-4B5A-B0D4-62F7D96270AE}"/>
</file>

<file path=customXml/itemProps2.xml><?xml version="1.0" encoding="utf-8"?>
<ds:datastoreItem xmlns:ds="http://schemas.openxmlformats.org/officeDocument/2006/customXml" ds:itemID="{ECEB1FCF-0E89-482E-A62E-598FF58845D8}">
  <ds:schemaRefs>
    <ds:schemaRef ds:uri="http://purl.org/dc/dcmitype/"/>
    <ds:schemaRef ds:uri="http://purl.org/dc/elements/1.1/"/>
    <ds:schemaRef ds:uri="http://schemas.microsoft.com/office/2006/documentManagement/types"/>
    <ds:schemaRef ds:uri="http://purl.org/dc/terms/"/>
    <ds:schemaRef ds:uri="http://schemas.microsoft.com/office/2006/metadata/properties"/>
    <ds:schemaRef ds:uri="http://schemas.microsoft.com/office/infopath/2007/PartnerControls"/>
    <ds:schemaRef ds:uri="http://schemas.openxmlformats.org/package/2006/metadata/core-properties"/>
    <ds:schemaRef ds:uri="http://schemas.microsoft.com/sharepoint/v3"/>
    <ds:schemaRef ds:uri="http://www.w3.org/XML/1998/namespace"/>
  </ds:schemaRefs>
</ds:datastoreItem>
</file>

<file path=customXml/itemProps3.xml><?xml version="1.0" encoding="utf-8"?>
<ds:datastoreItem xmlns:ds="http://schemas.openxmlformats.org/officeDocument/2006/customXml" ds:itemID="{5643A46C-72B3-4012-8CB2-E0E23D8B71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157</TotalTime>
  <Words>176</Words>
  <Application>Microsoft Office PowerPoint</Application>
  <PresentationFormat>Widescreen</PresentationFormat>
  <Paragraphs>27</Paragraphs>
  <Slides>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Calibri</vt:lpstr>
      <vt:lpstr>Calibri Light</vt:lpstr>
      <vt:lpstr>Gill Sans</vt:lpstr>
      <vt:lpstr>Gill Sans Light</vt:lpstr>
      <vt:lpstr>Office Theme</vt:lpstr>
      <vt:lpstr>Custom Design</vt:lpstr>
      <vt:lpstr>PDO Incident First Alert  - L&amp;T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Balushi, Sumaiya MSE36</cp:lastModifiedBy>
  <cp:revision>33</cp:revision>
  <dcterms:created xsi:type="dcterms:W3CDTF">2018-09-24T07:27:56Z</dcterms:created>
  <dcterms:modified xsi:type="dcterms:W3CDTF">2022-01-09T06:40:56Z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