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7"/>
  </p:notesMasterIdLst>
  <p:sldIdLst>
    <p:sldId id="25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D38B3"/>
    <a:srgbClr val="2710B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73" d="100"/>
          <a:sy n="73" d="100"/>
        </p:scale>
        <p:origin x="3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25/04/2024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FCB20E9-F1D7-4215-B0B8-9261F74C594C}"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1570DC-E9CE-47B7-914B-CCCB34812D12}"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8E3E44-24F4-4A1C-800C-6D9ECAE7974B}"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7FE653-A0E0-4FB0-90DA-8480B4419788}"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447A19-653E-48BE-A95B-6C8310E78F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A119217-FA8F-484B-A6C3-2FD273B1E69E}"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6E998F-5273-455B-8DC4-444548608F7A}"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25/04/2024</a:t>
            </a:fld>
            <a:endParaRPr lang="en-US"/>
          </a:p>
        </p:txBody>
      </p:sp>
      <p:sp>
        <p:nvSpPr>
          <p:cNvPr id="5" name="Footer Placeholder 4"/>
          <p:cNvSpPr>
            <a:spLocks noGrp="1"/>
          </p:cNvSpPr>
          <p:nvPr>
            <p:ph type="ftr" sz="quarter" idx="11"/>
          </p:nvPr>
        </p:nvSpPr>
        <p:spPr/>
        <p:txBody>
          <a:bodyPr/>
          <a:lstStyle/>
          <a:p>
            <a:r>
              <a:rPr lang="en-US"/>
              <a:t>V 1 (2020)</a:t>
            </a:r>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25/04/2024</a:t>
            </a:fld>
            <a:endParaRPr lang="en-US"/>
          </a:p>
        </p:txBody>
      </p:sp>
      <p:sp>
        <p:nvSpPr>
          <p:cNvPr id="8" name="Footer Placeholder 7"/>
          <p:cNvSpPr>
            <a:spLocks noGrp="1"/>
          </p:cNvSpPr>
          <p:nvPr>
            <p:ph type="ftr" sz="quarter" idx="11"/>
          </p:nvPr>
        </p:nvSpPr>
        <p:spPr/>
        <p:txBody>
          <a:bodyPr/>
          <a:lstStyle/>
          <a:p>
            <a:r>
              <a:rPr lang="en-US"/>
              <a:t>V 1 (2020)</a:t>
            </a:r>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25/04/2024</a:t>
            </a:fld>
            <a:endParaRPr lang="en-US"/>
          </a:p>
        </p:txBody>
      </p:sp>
      <p:sp>
        <p:nvSpPr>
          <p:cNvPr id="4" name="Footer Placeholder 3"/>
          <p:cNvSpPr>
            <a:spLocks noGrp="1"/>
          </p:cNvSpPr>
          <p:nvPr>
            <p:ph type="ftr" sz="quarter" idx="11"/>
          </p:nvPr>
        </p:nvSpPr>
        <p:spPr/>
        <p:txBody>
          <a:bodyPr/>
          <a:lstStyle/>
          <a:p>
            <a:r>
              <a:rPr lang="en-US"/>
              <a:t>V 1 (2020)</a:t>
            </a:r>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25/04/2024</a:t>
            </a:fld>
            <a:endParaRPr lang="en-US"/>
          </a:p>
        </p:txBody>
      </p:sp>
      <p:sp>
        <p:nvSpPr>
          <p:cNvPr id="3" name="Footer Placeholder 2"/>
          <p:cNvSpPr>
            <a:spLocks noGrp="1"/>
          </p:cNvSpPr>
          <p:nvPr>
            <p:ph type="ftr" sz="quarter" idx="11"/>
          </p:nvPr>
        </p:nvSpPr>
        <p:spPr/>
        <p:txBody>
          <a:bodyPr/>
          <a:lstStyle/>
          <a:p>
            <a:r>
              <a:rPr lang="en-US"/>
              <a:t>V 1 (2020)</a:t>
            </a:r>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25/04/2024</a:t>
            </a:fld>
            <a:endParaRPr lang="en-US"/>
          </a:p>
        </p:txBody>
      </p:sp>
      <p:sp>
        <p:nvSpPr>
          <p:cNvPr id="6" name="Footer Placeholder 5"/>
          <p:cNvSpPr>
            <a:spLocks noGrp="1"/>
          </p:cNvSpPr>
          <p:nvPr>
            <p:ph type="ftr" sz="quarter" idx="11"/>
          </p:nvPr>
        </p:nvSpPr>
        <p:spPr/>
        <p:txBody>
          <a:bodyPr/>
          <a:lstStyle/>
          <a:p>
            <a:r>
              <a:rPr lang="en-US"/>
              <a:t>V 1 (2020)</a:t>
            </a:r>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25/04/2024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25/04/2024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 1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071755" y="4719275"/>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a:t>
            </a:r>
            <a:r>
              <a:rPr lang="en-GB" b="1">
                <a:solidFill>
                  <a:schemeClr val="tx1">
                    <a:lumMod val="85000"/>
                    <a:lumOff val="15000"/>
                  </a:schemeClr>
                </a:solidFill>
                <a:latin typeface="Calibri" pitchFamily="34" charset="0"/>
                <a:cs typeface="Calibri" pitchFamily="34" charset="0"/>
              </a:rPr>
              <a:t>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66547"/>
            <a:ext cx="756874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b="1" dirty="0">
                <a:latin typeface="+mj-lt"/>
              </a:rPr>
              <a:t>While the Floorman was assisting in winching the flow line, the winch operator mistakenly lifted the winch line up and the Floorman hand got stuck between flow line and BOP beam pinching his right thumb finger.</a:t>
            </a:r>
            <a:endParaRPr lang="en-US" sz="1400" b="1" dirty="0">
              <a:latin typeface="+mj-lt"/>
            </a:endParaRPr>
          </a:p>
        </p:txBody>
      </p:sp>
      <p:sp>
        <p:nvSpPr>
          <p:cNvPr id="9" name="Rectangle 4"/>
          <p:cNvSpPr>
            <a:spLocks noChangeArrowheads="1"/>
          </p:cNvSpPr>
          <p:nvPr/>
        </p:nvSpPr>
        <p:spPr bwMode="auto">
          <a:xfrm>
            <a:off x="755290" y="382751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220861"/>
            <a:ext cx="5577842" cy="838200"/>
          </a:xfrm>
          <a:prstGeom prst="wedgeRoundRectCallout">
            <a:avLst>
              <a:gd name="adj1" fmla="val 59898"/>
              <a:gd name="adj2" fmla="val 76624"/>
              <a:gd name="adj3" fmla="val 16667"/>
            </a:avLst>
          </a:prstGeom>
          <a:solidFill>
            <a:srgbClr val="FFC000">
              <a:alpha val="59999"/>
            </a:srgbClr>
          </a:solidFill>
          <a:ln w="9525" algn="ctr">
            <a:solidFill>
              <a:schemeClr val="tx1"/>
            </a:solidFill>
            <a:round/>
            <a:headEnd/>
            <a:tailEnd/>
          </a:ln>
        </p:spPr>
        <p:txBody>
          <a:bodyPr/>
          <a:lstStyle/>
          <a:p>
            <a:pPr marL="342900" lvl="0" indent="-342900">
              <a:buFont typeface="+mj-lt"/>
              <a:buAutoNum type="arabicPeriod"/>
            </a:pPr>
            <a:r>
              <a:rPr lang="en-US" sz="1300" dirty="0">
                <a:solidFill>
                  <a:srgbClr val="000000"/>
                </a:solidFill>
                <a:latin typeface="Calibri" pitchFamily="34" charset="0"/>
                <a:cs typeface="Calibri" pitchFamily="34" charset="0"/>
              </a:rPr>
              <a:t>Do you ensure you keep your hands and fingers away from pinch points?</a:t>
            </a:r>
          </a:p>
          <a:p>
            <a:pPr marL="342900" lvl="0" indent="-342900">
              <a:buFont typeface="+mj-lt"/>
              <a:buAutoNum type="arabicPeriod"/>
            </a:pPr>
            <a:r>
              <a:rPr lang="en-US" sz="1300" dirty="0">
                <a:solidFill>
                  <a:srgbClr val="000000"/>
                </a:solidFill>
                <a:latin typeface="Calibri" pitchFamily="34" charset="0"/>
                <a:cs typeface="Calibri" pitchFamily="34" charset="0"/>
              </a:rPr>
              <a:t>Do you ensure you identify all hazards before starting a task?</a:t>
            </a:r>
          </a:p>
          <a:p>
            <a:pPr marL="342900" lvl="0" indent="-342900">
              <a:buFont typeface="Arial" charset="0"/>
              <a:buAutoNum type="arabicPeriod"/>
            </a:pPr>
            <a:r>
              <a:rPr lang="en-GB" sz="1300" dirty="0">
                <a:solidFill>
                  <a:srgbClr val="000000"/>
                </a:solidFill>
                <a:latin typeface="Calibri" pitchFamily="34" charset="0"/>
                <a:cs typeface="Calibri" pitchFamily="34" charset="0"/>
              </a:rPr>
              <a:t>Do you consider “what could go wrong?”</a:t>
            </a:r>
          </a:p>
          <a:p>
            <a:pPr lvl="0"/>
            <a:endParaRPr lang="en-US" sz="1200" dirty="0">
              <a:solidFill>
                <a:prstClr val="black"/>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732886536"/>
              </p:ext>
            </p:extLst>
          </p:nvPr>
        </p:nvGraphicFramePr>
        <p:xfrm>
          <a:off x="2261061" y="957944"/>
          <a:ext cx="9856124" cy="1236414"/>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11.01.2022@</a:t>
                      </a:r>
                      <a:r>
                        <a:rPr lang="en-GB" sz="1400" b="0" kern="1200" baseline="0" dirty="0"/>
                        <a:t>00:02hrs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err="1">
                          <a:solidFill>
                            <a:schemeClr val="tx1"/>
                          </a:solidFill>
                        </a:rPr>
                        <a:t>Qarat</a:t>
                      </a:r>
                      <a:r>
                        <a:rPr lang="en-US" sz="1400" b="0" dirty="0">
                          <a:solidFill>
                            <a:schemeClr val="tx1"/>
                          </a:solidFill>
                        </a:rPr>
                        <a:t> Al </a:t>
                      </a:r>
                      <a:r>
                        <a:rPr lang="en-US" sz="1400" b="0" dirty="0" err="1">
                          <a:solidFill>
                            <a:schemeClr val="tx1"/>
                          </a:solidFill>
                        </a:rPr>
                        <a:t>Milh</a:t>
                      </a:r>
                      <a:r>
                        <a:rPr lang="en-US" sz="1400" b="0" dirty="0">
                          <a:solidFill>
                            <a:schemeClr val="tx1"/>
                          </a:solidFill>
                        </a:rPr>
                        <a:t> Small Fields (QSF), Qarn Alam </a:t>
                      </a:r>
                      <a:r>
                        <a:rPr lang="en-US" sz="1400" b="0" dirty="0"/>
                        <a:t> </a:t>
                      </a:r>
                      <a:endParaRPr lang="en-US" sz="1400" b="0" dirty="0">
                        <a:solidFill>
                          <a:schemeClr val="tx1"/>
                        </a:solidFill>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618210" y="5743742"/>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5E546B01-BD71-4751-A80B-2E1ABDEBF3A0}"/>
              </a:ext>
            </a:extLst>
          </p:cNvPr>
          <p:cNvPicPr/>
          <p:nvPr/>
        </p:nvPicPr>
        <p:blipFill>
          <a:blip r:embed="rId4"/>
          <a:stretch>
            <a:fillRect/>
          </a:stretch>
        </p:blipFill>
        <p:spPr>
          <a:xfrm>
            <a:off x="7711808" y="2713454"/>
            <a:ext cx="4343400" cy="3148027"/>
          </a:xfrm>
          <a:prstGeom prst="rect">
            <a:avLst/>
          </a:prstGeom>
        </p:spPr>
      </p:pic>
      <p:pic>
        <p:nvPicPr>
          <p:cNvPr id="5" name="Picture 4">
            <a:extLst>
              <a:ext uri="{FF2B5EF4-FFF2-40B4-BE49-F238E27FC236}">
                <a16:creationId xmlns:a16="http://schemas.microsoft.com/office/drawing/2014/main" id="{0E6B86C8-A5E9-4242-9630-507A99062BEA}"/>
              </a:ext>
            </a:extLst>
          </p:cNvPr>
          <p:cNvPicPr>
            <a:picLocks noChangeAspect="1"/>
          </p:cNvPicPr>
          <p:nvPr/>
        </p:nvPicPr>
        <p:blipFill>
          <a:blip r:embed="rId5"/>
          <a:stretch>
            <a:fillRect/>
          </a:stretch>
        </p:blipFill>
        <p:spPr>
          <a:xfrm>
            <a:off x="557646" y="753454"/>
            <a:ext cx="1333500" cy="1484001"/>
          </a:xfrm>
          <a:prstGeom prst="rect">
            <a:avLst/>
          </a:prstGeom>
        </p:spPr>
      </p:pic>
      <p:pic>
        <p:nvPicPr>
          <p:cNvPr id="22" name="Picture 21" descr="Logo&#10;&#10;Description automatically generated">
            <a:extLst>
              <a:ext uri="{FF2B5EF4-FFF2-40B4-BE49-F238E27FC236}">
                <a16:creationId xmlns:a16="http://schemas.microsoft.com/office/drawing/2014/main" id="{1CBC10BA-C2E7-45AE-98C8-6B663BE306B2}"/>
              </a:ext>
            </a:extLst>
          </p:cNvPr>
          <p:cNvPicPr>
            <a:picLocks noChangeAspect="1"/>
          </p:cNvPicPr>
          <p:nvPr/>
        </p:nvPicPr>
        <p:blipFill rotWithShape="1">
          <a:blip r:embed="rId6"/>
          <a:srcRect t="32" r="32731"/>
          <a:stretch/>
        </p:blipFill>
        <p:spPr>
          <a:xfrm>
            <a:off x="9578428" y="3277283"/>
            <a:ext cx="579270" cy="1781778"/>
          </a:xfrm>
          <a:prstGeom prst="rect">
            <a:avLst/>
          </a:prstGeom>
        </p:spPr>
      </p:pic>
      <p:pic>
        <p:nvPicPr>
          <p:cNvPr id="24" name="Picture 23" descr="Icon&#10;&#10;Description automatically generated">
            <a:extLst>
              <a:ext uri="{FF2B5EF4-FFF2-40B4-BE49-F238E27FC236}">
                <a16:creationId xmlns:a16="http://schemas.microsoft.com/office/drawing/2014/main" id="{82809602-E7A3-4F51-A1EC-785F73307CB7}"/>
              </a:ext>
            </a:extLst>
          </p:cNvPr>
          <p:cNvPicPr>
            <a:picLocks noChangeAspect="1"/>
          </p:cNvPicPr>
          <p:nvPr/>
        </p:nvPicPr>
        <p:blipFill rotWithShape="1">
          <a:blip r:embed="rId7"/>
          <a:srcRect l="-1" r="-5595" b="47443"/>
          <a:stretch/>
        </p:blipFill>
        <p:spPr>
          <a:xfrm rot="4265059">
            <a:off x="10272057" y="3826821"/>
            <a:ext cx="149191" cy="350781"/>
          </a:xfrm>
          <a:prstGeom prst="rect">
            <a:avLst/>
          </a:prstGeom>
        </p:spPr>
      </p:pic>
      <p:pic>
        <p:nvPicPr>
          <p:cNvPr id="26" name="Picture 25" descr="A picture containing text, toy&#10;&#10;Description automatically generated">
            <a:extLst>
              <a:ext uri="{FF2B5EF4-FFF2-40B4-BE49-F238E27FC236}">
                <a16:creationId xmlns:a16="http://schemas.microsoft.com/office/drawing/2014/main" id="{C449DE0B-2C27-4E1C-BA2E-C7A0AD181F3D}"/>
              </a:ext>
            </a:extLst>
          </p:cNvPr>
          <p:cNvPicPr>
            <a:picLocks noChangeAspect="1"/>
          </p:cNvPicPr>
          <p:nvPr/>
        </p:nvPicPr>
        <p:blipFill rotWithShape="1">
          <a:blip r:embed="rId8"/>
          <a:srcRect l="65972" t="13968" r="14101" b="14531"/>
          <a:stretch/>
        </p:blipFill>
        <p:spPr>
          <a:xfrm>
            <a:off x="8481429" y="4176136"/>
            <a:ext cx="606645" cy="1538863"/>
          </a:xfrm>
          <a:prstGeom prst="rect">
            <a:avLst/>
          </a:prstGeom>
        </p:spPr>
      </p:pic>
    </p:spTree>
    <p:extLst>
      <p:ext uri="{BB962C8B-B14F-4D97-AF65-F5344CB8AC3E}">
        <p14:creationId xmlns:p14="http://schemas.microsoft.com/office/powerpoint/2010/main" val="3725890572"/>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92564</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185BC06F-79C2-400E-BAA6-605AFBE40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80E4F8-4B7D-4BDD-91E3-E10D47036ECA"/>
    <ds:schemaRef ds:uri="http://schemas.microsoft.com/sharepoint/v3/fields"/>
    <ds:schemaRef ds:uri="4880e4f8-4b7d-4bdd-91e3-e10d47036eca"/>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EB1FCF-0E89-482E-A62E-598FF58845D8}">
  <ds:schemaRefs>
    <ds:schemaRef ds:uri="http://schemas.microsoft.com/office/2006/documentManagement/types"/>
    <ds:schemaRef ds:uri="http://purl.org/dc/dcmitype/"/>
    <ds:schemaRef ds:uri="http://schemas.microsoft.com/sharepoint/v3"/>
    <ds:schemaRef ds:uri="http://purl.org/dc/terms/"/>
    <ds:schemaRef ds:uri="http://purl.org/dc/elements/1.1/"/>
    <ds:schemaRef ds:uri="http://schemas.microsoft.com/office/infopath/2007/PartnerControls"/>
    <ds:schemaRef ds:uri="http://www.w3.org/XML/1998/namespace"/>
    <ds:schemaRef ds:uri="http://schemas.microsoft.com/office/2006/metadata/properties"/>
    <ds:schemaRef ds:uri="4880e4f8-4b7d-4bdd-91e3-e10d47036eca"/>
    <ds:schemaRef ds:uri="http://schemas.microsoft.com/sharepoint/v3/fields"/>
    <ds:schemaRef ds:uri="http://schemas.openxmlformats.org/package/2006/metadata/core-properties"/>
    <ds:schemaRef ds:uri="9d51eac6-a7d5-47f5-a119-63d146adb134"/>
    <ds:schemaRef ds:uri="4880E4F8-4B7D-4BDD-91E3-E10D47036ECA"/>
  </ds:schemaRefs>
</ds:datastoreItem>
</file>

<file path=docProps/app.xml><?xml version="1.0" encoding="utf-8"?>
<Properties xmlns="http://schemas.openxmlformats.org/officeDocument/2006/extended-properties" xmlns:vt="http://schemas.openxmlformats.org/officeDocument/2006/docPropsVTypes">
  <TotalTime>164</TotalTime>
  <Words>155</Words>
  <Application>Microsoft Office PowerPoint</Application>
  <PresentationFormat>Widescreen</PresentationFormat>
  <Paragraphs>25</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Calibri Light</vt:lpstr>
      <vt:lpstr>Gill Sans</vt:lpstr>
      <vt:lpstr>Gill Sans Light</vt:lpstr>
      <vt:lpstr>Office Theme</vt:lpstr>
      <vt:lpstr>Custom Design</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34</cp:revision>
  <dcterms:created xsi:type="dcterms:W3CDTF">2018-09-24T07:27:56Z</dcterms:created>
  <dcterms:modified xsi:type="dcterms:W3CDTF">2024-04-25T04:27:54Z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