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3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C1A0EA3C-F071-4D41-BF23-67215D9369FB}"/>
    <pc:docChg chg="modSld">
      <pc:chgData name="Konduru, Raju IDI63X" userId="d8c4c54e-792b-4728-ba18-36787d9218e6" providerId="ADAL" clId="{C1A0EA3C-F071-4D41-BF23-67215D9369FB}" dt="2024-03-27T05:27:26.253" v="1" actId="6549"/>
      <pc:docMkLst>
        <pc:docMk/>
      </pc:docMkLst>
      <pc:sldChg chg="modSp mod">
        <pc:chgData name="Konduru, Raju IDI63X" userId="d8c4c54e-792b-4728-ba18-36787d9218e6" providerId="ADAL" clId="{C1A0EA3C-F071-4D41-BF23-67215D9369FB}" dt="2024-03-27T05:27:26.253" v="1" actId="6549"/>
        <pc:sldMkLst>
          <pc:docMk/>
          <pc:sldMk cId="3725890572" sldId="258"/>
        </pc:sldMkLst>
        <pc:graphicFrameChg chg="modGraphic">
          <ac:chgData name="Konduru, Raju IDI63X" userId="d8c4c54e-792b-4728-ba18-36787d9218e6" providerId="ADAL" clId="{C1A0EA3C-F071-4D41-BF23-67215D9369FB}" dt="2024-03-27T05:27:26.253" v="1" actId="6549"/>
          <ac:graphicFrameMkLst>
            <pc:docMk/>
            <pc:sldMk cId="3725890572" sldId="258"/>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6146739" y="4577468"/>
            <a:ext cx="922020" cy="2136360"/>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t>
            </a:r>
            <a:r>
              <a:rPr lang="en-GB" b="1">
                <a:solidFill>
                  <a:schemeClr val="tx1">
                    <a:lumMod val="85000"/>
                    <a:lumOff val="15000"/>
                  </a:schemeClr>
                </a:solidFill>
                <a:latin typeface="Calibri" pitchFamily="34" charset="0"/>
                <a:cs typeface="Calibri" pitchFamily="34" charset="0"/>
              </a:rPr>
              <a:t>Alert  </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298385" y="2621329"/>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21885" y="2986870"/>
            <a:ext cx="7345739"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a:t>While Mechanical Permit Holder was removing the tripod support under the 6” pipe, the pipe inadvertently moved down and hit the tripod, his hand trapped in between the tripod and pipe resulting in crush injury to his right thumb finger.</a:t>
            </a:r>
          </a:p>
        </p:txBody>
      </p:sp>
      <p:sp>
        <p:nvSpPr>
          <p:cNvPr id="9" name="Rectangle 4"/>
          <p:cNvSpPr>
            <a:spLocks noChangeArrowheads="1"/>
          </p:cNvSpPr>
          <p:nvPr/>
        </p:nvSpPr>
        <p:spPr bwMode="auto">
          <a:xfrm>
            <a:off x="758009" y="3950261"/>
            <a:ext cx="4643351" cy="307975"/>
          </a:xfrm>
          <a:prstGeom prst="rect">
            <a:avLst/>
          </a:prstGeom>
          <a:solidFill>
            <a:srgbClr val="92D05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1886" y="4346222"/>
            <a:ext cx="5824853" cy="1258833"/>
          </a:xfrm>
          <a:prstGeom prst="wedgeRoundRectCallout">
            <a:avLst>
              <a:gd name="adj1" fmla="val 57722"/>
              <a:gd name="adj2" fmla="val 26476"/>
              <a:gd name="adj3" fmla="val 16667"/>
            </a:avLst>
          </a:prstGeom>
          <a:solidFill>
            <a:srgbClr val="FFCC00">
              <a:alpha val="59999"/>
            </a:srgbClr>
          </a:solidFill>
          <a:ln w="9525" algn="ctr">
            <a:solidFill>
              <a:schemeClr val="tx1"/>
            </a:solidFill>
            <a:round/>
            <a:headEnd/>
            <a:tailEnd/>
          </a:ln>
        </p:spPr>
        <p:txBody>
          <a:bodyPr/>
          <a:lstStyle/>
          <a:p>
            <a:pPr marL="342900" indent="-342900">
              <a:buFontTx/>
              <a:buAutoNum type="arabicPeriod"/>
            </a:pPr>
            <a:r>
              <a:rPr lang="en-US" sz="1400" dirty="0">
                <a:solidFill>
                  <a:srgbClr val="000000"/>
                </a:solidFill>
                <a:latin typeface="Calibri" pitchFamily="34" charset="0"/>
                <a:cs typeface="Calibri" pitchFamily="34" charset="0"/>
              </a:rPr>
              <a:t>Do you always ensure to place your body parts away from “line of fire”? </a:t>
            </a:r>
          </a:p>
          <a:p>
            <a:pPr marL="342900" indent="-342900">
              <a:buFont typeface="Arial" charset="0"/>
              <a:buAutoNum type="arabicPeriod"/>
            </a:pPr>
            <a:r>
              <a:rPr lang="en-US" sz="1400" dirty="0">
                <a:solidFill>
                  <a:srgbClr val="000000"/>
                </a:solidFill>
                <a:latin typeface="Calibri" pitchFamily="34" charset="0"/>
                <a:cs typeface="Calibri" pitchFamily="34" charset="0"/>
              </a:rPr>
              <a:t>Do you ensure adequate Supervision during task?</a:t>
            </a:r>
          </a:p>
          <a:p>
            <a:pPr marL="342900" indent="-342900">
              <a:buFont typeface="Arial" charset="0"/>
              <a:buAutoNum type="arabicPeriod"/>
            </a:pPr>
            <a:r>
              <a:rPr lang="en-US" sz="1400" dirty="0">
                <a:solidFill>
                  <a:srgbClr val="000000"/>
                </a:solidFill>
                <a:latin typeface="Calibri" pitchFamily="34" charset="0"/>
                <a:cs typeface="Calibri" pitchFamily="34" charset="0"/>
              </a:rPr>
              <a:t>Do you Stop or intervene if you notice unsafe act/unsafe condition?</a:t>
            </a:r>
          </a:p>
          <a:p>
            <a:pPr marL="342900" indent="-342900">
              <a:buFont typeface="Arial" charset="0"/>
              <a:buAutoNum type="arabicPeriod"/>
            </a:pPr>
            <a:r>
              <a:rPr lang="en-US" sz="1400" dirty="0">
                <a:solidFill>
                  <a:srgbClr val="000000"/>
                </a:solidFill>
                <a:latin typeface="Calibri" pitchFamily="34" charset="0"/>
                <a:cs typeface="Calibri" pitchFamily="34" charset="0"/>
              </a:rPr>
              <a:t>Do you ensure controls in place to manage out of sight location?</a:t>
            </a:r>
          </a:p>
          <a:p>
            <a:pPr marL="342900" indent="-342900">
              <a:buFont typeface="Arial" charset="0"/>
              <a:buAutoNum type="arabicPeriod"/>
            </a:pPr>
            <a:r>
              <a:rPr lang="en-US" sz="1400" dirty="0">
                <a:solidFill>
                  <a:srgbClr val="000000"/>
                </a:solidFill>
                <a:latin typeface="Calibri" pitchFamily="34" charset="0"/>
                <a:cs typeface="Calibri" pitchFamily="34" charset="0"/>
              </a:rPr>
              <a:t>Do you ensure to assign right crew for the task?</a:t>
            </a:r>
          </a:p>
          <a:p>
            <a:endParaRPr lang="en-US" sz="1300" dirty="0">
              <a:solidFill>
                <a:srgbClr val="000000"/>
              </a:solidFill>
              <a:latin typeface="Calibri" pitchFamily="34" charset="0"/>
              <a:cs typeface="Calibri" pitchFamily="34" charset="0"/>
            </a:endParaRPr>
          </a:p>
          <a:p>
            <a:pPr marL="342900" indent="-342900">
              <a:buFont typeface="Arial" charset="0"/>
              <a:buAutoNum type="arabicPeriod"/>
            </a:pPr>
            <a:endParaRPr lang="en-US" sz="1300" dirty="0">
              <a:solidFill>
                <a:srgbClr val="000000"/>
              </a:solidFill>
              <a:latin typeface="Calibri" pitchFamily="34" charset="0"/>
              <a:cs typeface="Calibri" pitchFamily="34" charset="0"/>
            </a:endParaRPr>
          </a:p>
          <a:p>
            <a:pPr marL="342900" indent="-342900">
              <a:buFont typeface="Arial" charset="0"/>
              <a:buAutoNum type="arabicPeriod"/>
            </a:pPr>
            <a:endParaRPr lang="en-US" sz="1300" dirty="0">
              <a:solidFill>
                <a:srgbClr val="000000"/>
              </a:solidFill>
              <a:latin typeface="Calibri" pitchFamily="34" charset="0"/>
              <a:cs typeface="Calibri" pitchFamily="34" charset="0"/>
            </a:endParaRPr>
          </a:p>
          <a:p>
            <a:pPr marL="342900" indent="-342900">
              <a:buFont typeface="Arial" charset="0"/>
              <a:buAutoNum type="arabicPeriod"/>
            </a:pPr>
            <a:endParaRPr lang="en-GB" sz="1300" dirty="0">
              <a:solidFill>
                <a:srgbClr val="000000"/>
              </a:solidFill>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305304502"/>
              </p:ext>
            </p:extLst>
          </p:nvPr>
        </p:nvGraphicFramePr>
        <p:xfrm>
          <a:off x="1730844" y="754985"/>
          <a:ext cx="10237637" cy="1058866"/>
        </p:xfrm>
        <a:graphic>
          <a:graphicData uri="http://schemas.openxmlformats.org/drawingml/2006/table">
            <a:tbl>
              <a:tblPr firstRow="1" bandRow="1">
                <a:tableStyleId>{5C22544A-7EE6-4342-B048-85BDC9FD1C3A}</a:tableStyleId>
              </a:tblPr>
              <a:tblGrid>
                <a:gridCol w="1540676">
                  <a:extLst>
                    <a:ext uri="{9D8B030D-6E8A-4147-A177-3AD203B41FA5}">
                      <a16:colId xmlns:a16="http://schemas.microsoft.com/office/drawing/2014/main" val="4136576419"/>
                    </a:ext>
                  </a:extLst>
                </a:gridCol>
                <a:gridCol w="2971625">
                  <a:extLst>
                    <a:ext uri="{9D8B030D-6E8A-4147-A177-3AD203B41FA5}">
                      <a16:colId xmlns:a16="http://schemas.microsoft.com/office/drawing/2014/main" val="425046032"/>
                    </a:ext>
                  </a:extLst>
                </a:gridCol>
                <a:gridCol w="1397876">
                  <a:extLst>
                    <a:ext uri="{9D8B030D-6E8A-4147-A177-3AD203B41FA5}">
                      <a16:colId xmlns:a16="http://schemas.microsoft.com/office/drawing/2014/main" val="4255786960"/>
                    </a:ext>
                  </a:extLst>
                </a:gridCol>
                <a:gridCol w="1767139">
                  <a:extLst>
                    <a:ext uri="{9D8B030D-6E8A-4147-A177-3AD203B41FA5}">
                      <a16:colId xmlns:a16="http://schemas.microsoft.com/office/drawing/2014/main" val="2009492886"/>
                    </a:ext>
                  </a:extLst>
                </a:gridCol>
                <a:gridCol w="2560321">
                  <a:extLst>
                    <a:ext uri="{9D8B030D-6E8A-4147-A177-3AD203B41FA5}">
                      <a16:colId xmlns:a16="http://schemas.microsoft.com/office/drawing/2014/main" val="2894944956"/>
                    </a:ext>
                  </a:extLst>
                </a:gridCol>
              </a:tblGrid>
              <a:tr h="288168">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LTI#25</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Hands &amp; Fingers</a:t>
                      </a:r>
                    </a:p>
                  </a:txBody>
                  <a:tcPr>
                    <a:solidFill>
                      <a:schemeClr val="accent1">
                        <a:lumMod val="20000"/>
                        <a:lumOff val="8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In case of an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please call PDO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Number (Toll Free):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cs typeface="Times New Roman" panose="02020603050405020304" pitchFamily="18" charset="0"/>
                        </a:rPr>
                        <a:t>              </a:t>
                      </a:r>
                      <a:r>
                        <a:rPr lang="en-US" altLang="en-US" sz="1600" b="1" dirty="0">
                          <a:solidFill>
                            <a:srgbClr val="FF0000"/>
                          </a:solidFill>
                          <a:latin typeface="Times New Roman" panose="02020603050405020304" pitchFamily="18" charset="0"/>
                          <a:cs typeface="Times New Roman" panose="02020603050405020304" pitchFamily="18" charset="0"/>
                        </a:rPr>
                        <a:t>2467-5555</a:t>
                      </a:r>
                      <a:endParaRPr lang="en-US" sz="1600" b="1" dirty="0">
                        <a:solidFill>
                          <a:srgbClr val="58595B"/>
                        </a:solidFill>
                        <a:latin typeface="Calibri Light" panose="020F0302020204030204"/>
                      </a:endParaRPr>
                    </a:p>
                  </a:txBody>
                  <a:tcPr>
                    <a:solidFill>
                      <a:schemeClr val="accent1">
                        <a:lumMod val="20000"/>
                        <a:lumOff val="80000"/>
                      </a:schemeClr>
                    </a:solidFill>
                  </a:tcPr>
                </a:tc>
                <a:extLst>
                  <a:ext uri="{0D108BD9-81ED-4DB2-BD59-A6C34878D82A}">
                    <a16:rowId xmlns:a16="http://schemas.microsoft.com/office/drawing/2014/main" val="3806748105"/>
                  </a:ext>
                </a:extLst>
              </a:tr>
              <a:tr h="28807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29.06.2022@</a:t>
                      </a:r>
                      <a:r>
                        <a:rPr lang="en-GB" sz="1400" b="0" kern="1200" baseline="0" dirty="0"/>
                        <a:t>16:15 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pPr marL="0" algn="l" defTabSz="914400" rtl="0" eaLnBrk="1" latinLnBrk="0" hangingPunct="1"/>
                      <a:endParaRPr lang="en-US" sz="1400" b="0" kern="1200" dirty="0">
                        <a:solidFill>
                          <a:schemeClr val="dk1"/>
                        </a:solidFill>
                        <a:latin typeface="+mn-lt"/>
                        <a:ea typeface="+mn-ea"/>
                        <a:cs typeface="+mn-cs"/>
                      </a:endParaRPr>
                    </a:p>
                  </a:txBody>
                  <a:tcPr/>
                </a:tc>
                <a:tc vMerge="1">
                  <a:txBody>
                    <a:bodyPr/>
                    <a:lstStyle/>
                    <a:p>
                      <a:endParaRPr lang="en-US" sz="1400" b="0" dirty="0">
                        <a:latin typeface="+mj-lt"/>
                      </a:endParaRPr>
                    </a:p>
                  </a:txBody>
                  <a:tcPr/>
                </a:tc>
                <a:extLst>
                  <a:ext uri="{0D108BD9-81ED-4DB2-BD59-A6C34878D82A}">
                    <a16:rowId xmlns:a16="http://schemas.microsoft.com/office/drawing/2014/main" val="2836305567"/>
                  </a:ext>
                </a:extLst>
              </a:tr>
              <a:tr h="449266">
                <a:tc>
                  <a:txBody>
                    <a:bodyPr/>
                    <a:lstStyle/>
                    <a:p>
                      <a:r>
                        <a:rPr lang="en-US" sz="1400" b="1" dirty="0"/>
                        <a:t>Location</a:t>
                      </a:r>
                      <a:endParaRPr lang="en-US" sz="1400" b="1" dirty="0">
                        <a:latin typeface="+mj-lt"/>
                      </a:endParaRPr>
                    </a:p>
                  </a:txBody>
                  <a:tcPr/>
                </a:tc>
                <a:tc>
                  <a:txBody>
                    <a:bodyPr/>
                    <a:lstStyle/>
                    <a:p>
                      <a:r>
                        <a:rPr lang="en-US" sz="1400" b="0" kern="1200" dirty="0">
                          <a:solidFill>
                            <a:schemeClr val="dk1"/>
                          </a:solidFill>
                          <a:latin typeface="+mn-lt"/>
                          <a:ea typeface="+mn-ea"/>
                          <a:cs typeface="+mn-cs"/>
                        </a:rPr>
                        <a:t>Nimr -</a:t>
                      </a:r>
                      <a:r>
                        <a:rPr lang="en-US" sz="1400" b="0" kern="1200" dirty="0" err="1">
                          <a:solidFill>
                            <a:schemeClr val="dk1"/>
                          </a:solidFill>
                          <a:latin typeface="+mn-lt"/>
                          <a:ea typeface="+mn-ea"/>
                          <a:cs typeface="+mn-cs"/>
                        </a:rPr>
                        <a:t>Saqr</a:t>
                      </a:r>
                      <a:r>
                        <a:rPr lang="en-US" sz="1400" b="0" kern="1200" dirty="0">
                          <a:solidFill>
                            <a:schemeClr val="dk1"/>
                          </a:solidFill>
                          <a:latin typeface="+mn-lt"/>
                          <a:ea typeface="+mn-ea"/>
                          <a:cs typeface="+mn-cs"/>
                        </a:rPr>
                        <a:t> Field</a:t>
                      </a:r>
                    </a:p>
                  </a:txBody>
                  <a:tcPr/>
                </a:tc>
                <a:tc>
                  <a:txBody>
                    <a:bodyPr/>
                    <a:lstStyle/>
                    <a:p>
                      <a:r>
                        <a:rPr lang="en-US" sz="1400" b="1" dirty="0"/>
                        <a:t>Dept</a:t>
                      </a:r>
                      <a:endParaRPr lang="en-US" sz="1400" b="1" dirty="0">
                        <a:latin typeface="+mj-lt"/>
                      </a:endParaRPr>
                    </a:p>
                  </a:txBody>
                  <a:tcPr/>
                </a:tc>
                <a:tc>
                  <a:txBody>
                    <a:bodyPr/>
                    <a:lstStyle/>
                    <a:p>
                      <a:pPr marL="0" algn="l" defTabSz="914400" rtl="0" eaLnBrk="1" latinLnBrk="0" hangingPunct="1"/>
                      <a:endParaRPr lang="en-US" sz="1400" b="0" kern="1200" dirty="0">
                        <a:solidFill>
                          <a:schemeClr val="dk1"/>
                        </a:solidFill>
                        <a:latin typeface="+mn-lt"/>
                        <a:ea typeface="+mn-ea"/>
                        <a:cs typeface="+mn-cs"/>
                      </a:endParaRPr>
                    </a:p>
                  </a:txBody>
                  <a:tcPr/>
                </a:tc>
                <a:tc vMerge="1">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298385" y="6038106"/>
            <a:ext cx="1016000" cy="762000"/>
          </a:xfrm>
          <a:prstGeom prst="rect">
            <a:avLst/>
          </a:prstGeom>
          <a:noFill/>
          <a:ln w="9525">
            <a:noFill/>
            <a:miter lim="800000"/>
            <a:headEnd/>
            <a:tailEnd/>
          </a:ln>
        </p:spPr>
      </p:pic>
      <p:sp>
        <p:nvSpPr>
          <p:cNvPr id="16" name="Curved Down Arrow 15"/>
          <p:cNvSpPr/>
          <p:nvPr/>
        </p:nvSpPr>
        <p:spPr bwMode="auto">
          <a:xfrm>
            <a:off x="1074492" y="5801193"/>
            <a:ext cx="747792" cy="182937"/>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469453" y="6137758"/>
            <a:ext cx="4114800" cy="657827"/>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200" b="1" dirty="0">
                <a:solidFill>
                  <a:srgbClr val="58595B"/>
                </a:solidFill>
                <a:latin typeface="Calibri Light" panose="020F0302020204030204"/>
              </a:rPr>
              <a:t>Please disseminate this LTI notification to your teams and use it in your tool box talks and HSE meetings and notice boards.</a:t>
            </a:r>
          </a:p>
        </p:txBody>
      </p:sp>
      <p:sp>
        <p:nvSpPr>
          <p:cNvPr id="18" name="Rectangle 17"/>
          <p:cNvSpPr>
            <a:spLocks noChangeArrowheads="1"/>
          </p:cNvSpPr>
          <p:nvPr/>
        </p:nvSpPr>
        <p:spPr bwMode="auto">
          <a:xfrm>
            <a:off x="1632367" y="1921047"/>
            <a:ext cx="9812021" cy="369332"/>
          </a:xfrm>
          <a:prstGeom prst="rect">
            <a:avLst/>
          </a:prstGeom>
          <a:solidFill>
            <a:srgbClr val="FFCC00"/>
          </a:solid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 </a:t>
            </a:r>
            <a:r>
              <a:rPr lang="en-US" sz="1600" dirty="0"/>
              <a:t>Well Engineering, Infrastructure, Operations, Engineering, Project Delivery &amp; External Affairs</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19">
            <a:extLst>
              <a:ext uri="{FF2B5EF4-FFF2-40B4-BE49-F238E27FC236}">
                <a16:creationId xmlns:a16="http://schemas.microsoft.com/office/drawing/2014/main" id="{46F8F66F-5A7F-4C12-91F2-0434116A09F6}"/>
              </a:ext>
            </a:extLst>
          </p:cNvPr>
          <p:cNvPicPr>
            <a:picLocks noChangeAspect="1"/>
          </p:cNvPicPr>
          <p:nvPr/>
        </p:nvPicPr>
        <p:blipFill rotWithShape="1">
          <a:blip r:embed="rId4"/>
          <a:srcRect l="3049"/>
          <a:stretch/>
        </p:blipFill>
        <p:spPr>
          <a:xfrm flipH="1">
            <a:off x="11332205" y="779818"/>
            <a:ext cx="561409" cy="713701"/>
          </a:xfrm>
          <a:prstGeom prst="rect">
            <a:avLst/>
          </a:prstGeom>
        </p:spPr>
      </p:pic>
      <p:pic>
        <p:nvPicPr>
          <p:cNvPr id="6" name="Picture 5" descr="A picture containing text, toy&#10;&#10;Description automatically generated">
            <a:extLst>
              <a:ext uri="{FF2B5EF4-FFF2-40B4-BE49-F238E27FC236}">
                <a16:creationId xmlns:a16="http://schemas.microsoft.com/office/drawing/2014/main" id="{18AFD916-3F04-499D-A184-130A879EF164}"/>
              </a:ext>
            </a:extLst>
          </p:cNvPr>
          <p:cNvPicPr>
            <a:picLocks noChangeAspect="1"/>
          </p:cNvPicPr>
          <p:nvPr/>
        </p:nvPicPr>
        <p:blipFill>
          <a:blip r:embed="rId5"/>
          <a:stretch>
            <a:fillRect/>
          </a:stretch>
        </p:blipFill>
        <p:spPr>
          <a:xfrm>
            <a:off x="164903" y="120746"/>
            <a:ext cx="1282963" cy="1745289"/>
          </a:xfrm>
          <a:prstGeom prst="rect">
            <a:avLst/>
          </a:prstGeom>
        </p:spPr>
      </p:pic>
      <p:pic>
        <p:nvPicPr>
          <p:cNvPr id="5" name="Picture 4" descr="A picture containing outdoor, ground, power shovel&#10;&#10;Description automatically generated">
            <a:extLst>
              <a:ext uri="{FF2B5EF4-FFF2-40B4-BE49-F238E27FC236}">
                <a16:creationId xmlns:a16="http://schemas.microsoft.com/office/drawing/2014/main" id="{A0827DC4-237B-4797-978E-ADEAF81E7CB0}"/>
              </a:ext>
            </a:extLst>
          </p:cNvPr>
          <p:cNvPicPr>
            <a:picLocks noChangeAspect="1"/>
          </p:cNvPicPr>
          <p:nvPr/>
        </p:nvPicPr>
        <p:blipFill>
          <a:blip r:embed="rId6"/>
          <a:stretch>
            <a:fillRect/>
          </a:stretch>
        </p:blipFill>
        <p:spPr>
          <a:xfrm>
            <a:off x="8048626" y="2544247"/>
            <a:ext cx="3733800" cy="2715863"/>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92611</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BCFE22AF-BB33-450C-B6C6-438C330BB5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EB1FCF-0E89-482E-A62E-598FF58845D8}">
  <ds:schemaRefs>
    <ds:schemaRef ds:uri="http://schemas.microsoft.com/office/2006/documentManagement/types"/>
    <ds:schemaRef ds:uri="4880e4f8-4b7d-4bdd-91e3-e10d47036eca"/>
    <ds:schemaRef ds:uri="http://purl.org/dc/elements/1.1/"/>
    <ds:schemaRef ds:uri="http://schemas.microsoft.com/office/infopath/2007/PartnerControls"/>
    <ds:schemaRef ds:uri="4880E4F8-4B7D-4BDD-91E3-E10D47036ECA"/>
    <ds:schemaRef ds:uri="http://www.w3.org/XML/1998/namespace"/>
    <ds:schemaRef ds:uri="http://schemas.openxmlformats.org/package/2006/metadata/core-properties"/>
    <ds:schemaRef ds:uri="http://purl.org/dc/terms/"/>
    <ds:schemaRef ds:uri="http://purl.org/dc/dcmitype/"/>
    <ds:schemaRef ds:uri="http://schemas.microsoft.com/sharepoint/v3"/>
    <ds:schemaRef ds:uri="9d51eac6-a7d5-47f5-a119-63d146adb134"/>
    <ds:schemaRef ds:uri="http://schemas.microsoft.com/sharepoint/v3/field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342</TotalTime>
  <Words>207</Words>
  <Application>Microsoft Office PowerPoint</Application>
  <PresentationFormat>Widescreen</PresentationFormat>
  <Paragraphs>33</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Calibri</vt:lpstr>
      <vt:lpstr>Calibri Light</vt:lpstr>
      <vt:lpstr>Gill Sans</vt:lpstr>
      <vt:lpstr>Gill Sans Light</vt:lpstr>
      <vt:lpstr>Times New Roman</vt:lpstr>
      <vt:lpstr>Office Theme</vt:lpstr>
      <vt:lpstr>Custom Design</vt:lpstr>
      <vt:lpstr>PDO Incident First Alert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Alert- LTI#25 - Fingers injuries- ATE</dc:title>
  <dc:creator>nazar@umsoman.com</dc:creator>
  <cp:lastModifiedBy>Konduru, Raju IDI63X</cp:lastModifiedBy>
  <cp:revision>72</cp:revision>
  <dcterms:created xsi:type="dcterms:W3CDTF">2018-09-24T07:27:56Z</dcterms:created>
  <dcterms:modified xsi:type="dcterms:W3CDTF">2024-04-25T04:11:02Z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