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3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duru, Raju IDI63X" userId="d8c4c54e-792b-4728-ba18-36787d9218e6" providerId="ADAL" clId="{44789D1C-B414-4369-8AC6-8BC883C3FA68}"/>
    <pc:docChg chg="modSld">
      <pc:chgData name="Konduru, Raju IDI63X" userId="d8c4c54e-792b-4728-ba18-36787d9218e6" providerId="ADAL" clId="{44789D1C-B414-4369-8AC6-8BC883C3FA68}" dt="2024-03-27T05:29:13.072" v="1" actId="6549"/>
      <pc:docMkLst>
        <pc:docMk/>
      </pc:docMkLst>
      <pc:sldChg chg="modSp mod">
        <pc:chgData name="Konduru, Raju IDI63X" userId="d8c4c54e-792b-4728-ba18-36787d9218e6" providerId="ADAL" clId="{44789D1C-B414-4369-8AC6-8BC883C3FA68}" dt="2024-03-27T05:29:13.072" v="1" actId="6549"/>
        <pc:sldMkLst>
          <pc:docMk/>
          <pc:sldMk cId="3725890572" sldId="258"/>
        </pc:sldMkLst>
        <pc:graphicFrameChg chg="modGraphic">
          <ac:chgData name="Konduru, Raju IDI63X" userId="d8c4c54e-792b-4728-ba18-36787d9218e6" providerId="ADAL" clId="{44789D1C-B414-4369-8AC6-8BC883C3FA68}" dt="2024-03-27T05:29:13.072" v="1" actId="6549"/>
          <ac:graphicFrameMkLst>
            <pc:docMk/>
            <pc:sldMk cId="3725890572" sldId="258"/>
            <ac:graphicFrameMk id="13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25/04/2024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49662" y="4619961"/>
            <a:ext cx="922020" cy="2136360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223519" y="242386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23518" y="2927527"/>
            <a:ext cx="716280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While the Forklift Operator was driving a crew bus , with total of six passengers , travelling from Al Ghubar to Raba , the bus collided with a water tanker stationed on the side of the road , resulted in a fracture to the Derrickman arm and dislocation to the Driller left leg. </a:t>
            </a:r>
            <a:endParaRPr lang="en-US" sz="14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48319" y="3884482"/>
            <a:ext cx="4643351" cy="30797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321886" y="4280150"/>
            <a:ext cx="6527776" cy="1197312"/>
          </a:xfrm>
          <a:prstGeom prst="wedgeRoundRectCallout">
            <a:avLst>
              <a:gd name="adj1" fmla="val 54874"/>
              <a:gd name="adj2" fmla="val 26982"/>
              <a:gd name="adj3" fmla="val 16667"/>
            </a:avLst>
          </a:prstGeom>
          <a:solidFill>
            <a:srgbClr val="FFCC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identify all road hazards and drive accordingly?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always apply defensive driving techniques?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drive according to the road conditions?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park the vehicles outside the road during an emergency and put warning signs?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focus on the road and avoid distraction? </a:t>
            </a:r>
          </a:p>
          <a:p>
            <a:pPr marL="342900" indent="-342900">
              <a:buFont typeface="Arial" charset="0"/>
              <a:buAutoNum type="arabicPeriod"/>
            </a:pPr>
            <a:endParaRPr lang="en-US" sz="13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210678"/>
              </p:ext>
            </p:extLst>
          </p:nvPr>
        </p:nvGraphicFramePr>
        <p:xfrm>
          <a:off x="1730844" y="754985"/>
          <a:ext cx="10237637" cy="1058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676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957158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290917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1888565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  <a:gridCol w="2560321">
                  <a:extLst>
                    <a:ext uri="{9D8B030D-6E8A-4147-A177-3AD203B41FA5}">
                      <a16:colId xmlns:a16="http://schemas.microsoft.com/office/drawing/2014/main" val="2894944956"/>
                    </a:ext>
                  </a:extLst>
                </a:gridCol>
              </a:tblGrid>
              <a:tr h="28816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LTI#18 &amp;19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MVI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In case of an emergency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please call PDO Emergency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Number (Toll Free):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altLang="en-US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2467-5555</a:t>
                      </a:r>
                      <a:endParaRPr lang="en-US" sz="1600" b="1" dirty="0">
                        <a:solidFill>
                          <a:srgbClr val="58595B"/>
                        </a:solidFill>
                        <a:latin typeface="Calibri Light" panose="020F030202020403020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28807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15.05.2022@</a:t>
                      </a:r>
                      <a:r>
                        <a:rPr lang="en-GB" sz="1400" b="0" kern="1200" baseline="0" dirty="0"/>
                        <a:t> 09:30 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449266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Al Ghubar to Raba road, Qarn Alam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385" y="6038106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074492" y="5801193"/>
            <a:ext cx="747792" cy="182937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469453" y="6137758"/>
            <a:ext cx="4114800" cy="657827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200" b="1" dirty="0">
                <a:solidFill>
                  <a:srgbClr val="58595B"/>
                </a:solidFill>
                <a:latin typeface="Calibri Light" panose="020F0302020204030204"/>
              </a:rPr>
              <a:t>Please disseminate this LTI notification to your teams and use it in your tool box talks and HSE meetings and notice boards.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32367" y="1921047"/>
            <a:ext cx="9812021" cy="36933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dirty="0"/>
              <a:t>Well Engineering, Infrastructure, Operations, Engineering, Project Delivery &amp; External Affairs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6F8F66F-5A7F-4C12-91F2-0434116A09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49"/>
          <a:stretch/>
        </p:blipFill>
        <p:spPr>
          <a:xfrm flipH="1">
            <a:off x="11332205" y="779818"/>
            <a:ext cx="561409" cy="713701"/>
          </a:xfrm>
          <a:prstGeom prst="rect">
            <a:avLst/>
          </a:prstGeom>
        </p:spPr>
      </p:pic>
      <p:pic>
        <p:nvPicPr>
          <p:cNvPr id="1026" name="530E8316-65BE-44EC-9077-026B2F0C9F51" descr="PHOTO-2022-05-15-11-12-46.jpg">
            <a:extLst>
              <a:ext uri="{FF2B5EF4-FFF2-40B4-BE49-F238E27FC236}">
                <a16:creationId xmlns:a16="http://schemas.microsoft.com/office/drawing/2014/main" id="{EE7D53B2-228E-46E6-93F7-3CC2708147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2" t="10243" b="21054"/>
          <a:stretch/>
        </p:blipFill>
        <p:spPr bwMode="auto">
          <a:xfrm>
            <a:off x="7853682" y="2662259"/>
            <a:ext cx="4114800" cy="336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DEECF0-035A-4E8E-AB22-22616AD5E5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724" y="709280"/>
            <a:ext cx="1341120" cy="118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92599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EB1FCF-0E89-482E-A62E-598FF58845D8}">
  <ds:schemaRefs>
    <ds:schemaRef ds:uri="http://purl.org/dc/terms/"/>
    <ds:schemaRef ds:uri="http://schemas.microsoft.com/sharepoint/v3/fields"/>
    <ds:schemaRef ds:uri="http://schemas.microsoft.com/office/2006/metadata/properties"/>
    <ds:schemaRef ds:uri="http://schemas.microsoft.com/office/infopath/2007/PartnerControls"/>
    <ds:schemaRef ds:uri="4880e4f8-4b7d-4bdd-91e3-e10d47036eca"/>
    <ds:schemaRef ds:uri="http://www.w3.org/XML/1998/namespace"/>
    <ds:schemaRef ds:uri="http://schemas.openxmlformats.org/package/2006/metadata/core-properties"/>
    <ds:schemaRef ds:uri="4880E4F8-4B7D-4BDD-91E3-E10D47036ECA"/>
    <ds:schemaRef ds:uri="http://schemas.microsoft.com/office/2006/documentManagement/types"/>
    <ds:schemaRef ds:uri="http://purl.org/dc/dcmitype/"/>
    <ds:schemaRef ds:uri="9d51eac6-a7d5-47f5-a119-63d146adb134"/>
    <ds:schemaRef ds:uri="http://schemas.microsoft.com/sharepoint/v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1C98D99-CCDB-4B63-B20B-74314F7373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880E4F8-4B7D-4BDD-91E3-E10D47036ECA"/>
    <ds:schemaRef ds:uri="http://schemas.microsoft.com/sharepoint/v3/fields"/>
    <ds:schemaRef ds:uri="4880e4f8-4b7d-4bdd-91e3-e10d47036eca"/>
    <ds:schemaRef ds:uri="9d51eac6-a7d5-47f5-a119-63d146adb1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218</Words>
  <Application>Microsoft Office PowerPoint</Application>
  <PresentationFormat>Widescreen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Gill Sans</vt:lpstr>
      <vt:lpstr>Gill Sans Light</vt:lpstr>
      <vt:lpstr>Times New Roman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Alert-LTI18 &amp; 19- Multiple injuries -Al Shawamikh</dc:title>
  <dc:creator>nazar@umsoman.com</dc:creator>
  <cp:lastModifiedBy>Konduru, Raju IDI63X</cp:lastModifiedBy>
  <cp:revision>58</cp:revision>
  <dcterms:created xsi:type="dcterms:W3CDTF">2018-09-24T07:27:56Z</dcterms:created>
  <dcterms:modified xsi:type="dcterms:W3CDTF">2024-04-25T04:09:01Z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